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81" r:id="rId5"/>
    <p:sldId id="283" r:id="rId6"/>
    <p:sldId id="271" r:id="rId7"/>
    <p:sldId id="258" r:id="rId8"/>
    <p:sldId id="259" r:id="rId9"/>
    <p:sldId id="277" r:id="rId10"/>
    <p:sldId id="278" r:id="rId11"/>
    <p:sldId id="279" r:id="rId12"/>
    <p:sldId id="263" r:id="rId13"/>
    <p:sldId id="276" r:id="rId14"/>
  </p:sldIdLst>
  <p:sldSz cx="9144000" cy="6858000" type="screen4x3"/>
  <p:notesSz cx="6797675" cy="987266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jolijn Somers" initials="MS" lastIdx="1" clrIdx="0">
    <p:extLst>
      <p:ext uri="{19B8F6BF-5375-455C-9EA6-DF929625EA0E}">
        <p15:presenceInfo xmlns:p15="http://schemas.microsoft.com/office/powerpoint/2012/main" userId="S-1-5-21-343478581-1939624397-1844936127-43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99"/>
    <a:srgbClr val="66FFFF"/>
    <a:srgbClr val="005050"/>
    <a:srgbClr val="333333"/>
    <a:srgbClr val="00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19" autoAdjust="0"/>
  </p:normalViewPr>
  <p:slideViewPr>
    <p:cSldViewPr>
      <p:cViewPr varScale="1">
        <p:scale>
          <a:sx n="53" d="100"/>
          <a:sy n="53" d="100"/>
        </p:scale>
        <p:origin x="9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4DC96EC-1A0F-4381-83D2-905481CF2A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568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636838"/>
            <a:ext cx="842486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 tIns="45720" rIns="91440" bIns="45720" anchorCtr="1"/>
          <a:lstStyle>
            <a:lvl1pPr algn="ctr">
              <a:defRPr sz="3200">
                <a:solidFill>
                  <a:srgbClr val="009393"/>
                </a:solidFill>
              </a:defRPr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357563"/>
            <a:ext cx="8424862" cy="503237"/>
          </a:xfrm>
        </p:spPr>
        <p:txBody>
          <a:bodyPr wrap="none" lIns="91440" tIns="45720" rIns="91440" bIns="45720"/>
          <a:lstStyle>
            <a:lvl1pPr marL="0" indent="0" algn="ctr">
              <a:lnSpc>
                <a:spcPct val="100000"/>
              </a:lnSpc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563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301BC-29C7-49E9-90E3-CEEAAABF09A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864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9550" y="1060450"/>
            <a:ext cx="2189163" cy="48164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-7938" y="1060450"/>
            <a:ext cx="6415088" cy="48164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C045F-A632-4F24-A2F8-15CE454DDC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603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11366-FA96-4CE3-B431-CC3DAC0F72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597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AF1A9-C040-4326-9BA8-68E4EB2E78E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806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19113" y="1958975"/>
            <a:ext cx="4038600" cy="39179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0113" y="1958975"/>
            <a:ext cx="4038600" cy="39179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2ED4D-B931-417B-8A05-E8A660E1C33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53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82F9C-134B-4AC4-9438-43D3EBD29F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106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4659F-CEE7-44BA-98FD-2C43C3787B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35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75F15-14C7-4C24-98D1-48AA82D83FD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778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EB6BF-55E3-4976-B23E-BE000E5160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557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6D22D-1727-4964-BD07-9C6015B814B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6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7938" y="1060450"/>
            <a:ext cx="6380163" cy="487363"/>
          </a:xfrm>
          <a:prstGeom prst="rect">
            <a:avLst/>
          </a:prstGeom>
          <a:gradFill rotWithShape="1">
            <a:gsLst>
              <a:gs pos="0">
                <a:srgbClr val="005050"/>
              </a:gs>
              <a:gs pos="100000">
                <a:srgbClr val="00939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40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9113" y="1958975"/>
            <a:ext cx="8229600" cy="391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opmaakprofielen van de modeltekst te bewerken</a:t>
            </a:r>
          </a:p>
          <a:p>
            <a:pPr lvl="1"/>
            <a:r>
              <a:rPr lang="nl-NL" altLang="nl-BE" smtClean="0"/>
              <a:t>Tweede niveau</a:t>
            </a:r>
          </a:p>
          <a:p>
            <a:pPr lvl="2"/>
            <a:r>
              <a:rPr lang="nl-NL" altLang="nl-BE" smtClean="0"/>
              <a:t>Derde niveau</a:t>
            </a:r>
          </a:p>
          <a:p>
            <a:pPr lvl="3"/>
            <a:r>
              <a:rPr lang="nl-NL" altLang="nl-BE" smtClean="0"/>
              <a:t>Vierde niveau</a:t>
            </a:r>
          </a:p>
          <a:p>
            <a:pPr lvl="4"/>
            <a:r>
              <a:rPr lang="nl-NL" altLang="nl-BE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30872A62-7896-49C8-A15B-032099493F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28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buChar char="•"/>
        <a:defRPr sz="28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*"/>
        <a:defRPr sz="2800" b="1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2800" b="1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▫"/>
        <a:defRPr sz="2800" b="1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urnhout@familiehulp.be" TargetMode="External"/><Relationship Id="rId2" Type="http://schemas.openxmlformats.org/officeDocument/2006/relationships/hyperlink" Target="mailto:herentals@familiehulp.b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486" y="1700808"/>
            <a:ext cx="8424862" cy="647700"/>
          </a:xfrm>
          <a:noFill/>
        </p:spPr>
        <p:txBody>
          <a:bodyPr/>
          <a:lstStyle/>
          <a:p>
            <a:pPr eaLnBrk="1" hangingPunct="1"/>
            <a:r>
              <a:rPr lang="nl-BE" altLang="nl-BE" dirty="0" smtClean="0"/>
              <a:t>NOAH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251" y="2375883"/>
            <a:ext cx="8424862" cy="503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nl-BE" dirty="0" smtClean="0"/>
              <a:t>Wat is dat?</a:t>
            </a:r>
          </a:p>
        </p:txBody>
      </p:sp>
      <p:sp>
        <p:nvSpPr>
          <p:cNvPr id="3" name="Rechthoek 2"/>
          <p:cNvSpPr/>
          <p:nvPr/>
        </p:nvSpPr>
        <p:spPr bwMode="auto">
          <a:xfrm>
            <a:off x="0" y="3645024"/>
            <a:ext cx="4355976" cy="321297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05" y="3114412"/>
            <a:ext cx="3816424" cy="2395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Troeven NOAH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/>
              <a:t>Zorg op </a:t>
            </a:r>
            <a:r>
              <a:rPr lang="nl-BE" sz="2000" dirty="0" smtClean="0"/>
              <a:t>maat</a:t>
            </a:r>
          </a:p>
          <a:p>
            <a:r>
              <a:rPr lang="nl-BE" sz="2000" dirty="0" smtClean="0"/>
              <a:t>Kleinschalig</a:t>
            </a:r>
          </a:p>
          <a:p>
            <a:r>
              <a:rPr lang="nl-BE" sz="2000" dirty="0" smtClean="0"/>
              <a:t>Niet verbonden aan een rusthuis</a:t>
            </a:r>
          </a:p>
          <a:p>
            <a:r>
              <a:rPr lang="nl-BE" sz="2000" dirty="0" smtClean="0"/>
              <a:t>Flexibel</a:t>
            </a:r>
          </a:p>
          <a:p>
            <a:endParaRPr lang="nl-BE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B11366-FA96-4CE3-B431-CC3DAC0F72A1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3" y="3775075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69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 lopen we tegen aan?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smtClean="0"/>
              <a:t>Wegloopgedrag</a:t>
            </a:r>
          </a:p>
          <a:p>
            <a:r>
              <a:rPr lang="nl-BE" sz="2400" dirty="0"/>
              <a:t>V</a:t>
            </a:r>
            <a:r>
              <a:rPr lang="nl-BE" sz="2400" dirty="0" smtClean="0"/>
              <a:t>ervoer</a:t>
            </a:r>
          </a:p>
          <a:p>
            <a:r>
              <a:rPr lang="nl-BE" sz="2400" dirty="0" smtClean="0"/>
              <a:t>Zwaar zorgbehoevenden</a:t>
            </a:r>
          </a:p>
          <a:p>
            <a:r>
              <a:rPr lang="nl-BE" sz="2400" dirty="0" smtClean="0"/>
              <a:t>Diversiteit cliënten</a:t>
            </a:r>
          </a:p>
          <a:p>
            <a:pPr marL="0" indent="0">
              <a:buNone/>
            </a:pPr>
            <a:endParaRPr lang="nl-BE" sz="2400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B11366-FA96-4CE3-B431-CC3DAC0F72A1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48479"/>
            <a:ext cx="2987352" cy="22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88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Contact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b="0" dirty="0" smtClean="0"/>
              <a:t>Coördinatoren</a:t>
            </a:r>
          </a:p>
          <a:p>
            <a:pPr marL="0" indent="0" algn="ctr">
              <a:buNone/>
            </a:pPr>
            <a:r>
              <a:rPr lang="nl-BE" sz="2400" b="0" dirty="0" smtClean="0"/>
              <a:t>Rienke Spruyt, Annick Peeters en</a:t>
            </a:r>
          </a:p>
          <a:p>
            <a:pPr marL="0" indent="0" algn="ctr">
              <a:buNone/>
            </a:pPr>
            <a:r>
              <a:rPr lang="nl-BE" sz="2400" b="0" dirty="0" smtClean="0"/>
              <a:t>Marjolijn Somers</a:t>
            </a:r>
          </a:p>
          <a:p>
            <a:pPr marL="0" indent="0" algn="ctr">
              <a:buNone/>
            </a:pPr>
            <a:r>
              <a:rPr lang="nl-BE" sz="2400" b="0" dirty="0" smtClean="0"/>
              <a:t>Tel.: 014/28.32.20 (Herentals)</a:t>
            </a:r>
          </a:p>
          <a:p>
            <a:pPr marL="0" indent="0" algn="ctr">
              <a:buNone/>
            </a:pPr>
            <a:r>
              <a:rPr lang="nl-BE" sz="2400" b="0" dirty="0" smtClean="0"/>
              <a:t>Tel.: </a:t>
            </a:r>
            <a:r>
              <a:rPr lang="nl-BE" sz="2400" b="0" dirty="0"/>
              <a:t>014/40 33 </a:t>
            </a:r>
            <a:r>
              <a:rPr lang="nl-BE" sz="2400" b="0" dirty="0" smtClean="0"/>
              <a:t>40 (Turnhout)</a:t>
            </a:r>
            <a:endParaRPr lang="nl-BE" sz="2400" b="0" dirty="0"/>
          </a:p>
          <a:p>
            <a:pPr marL="0" indent="0" algn="ctr">
              <a:buNone/>
            </a:pPr>
            <a:r>
              <a:rPr lang="nl-BE" sz="2400" b="0" dirty="0" smtClean="0">
                <a:hlinkClick r:id="rId2"/>
              </a:rPr>
              <a:t>herentals@familiehulp.be</a:t>
            </a:r>
            <a:r>
              <a:rPr lang="nl-BE" sz="2400" b="0" dirty="0" smtClean="0"/>
              <a:t>    </a:t>
            </a:r>
            <a:r>
              <a:rPr lang="nl-BE" sz="2400" b="0" dirty="0" smtClean="0">
                <a:hlinkClick r:id="rId3"/>
              </a:rPr>
              <a:t>turnhout@familiehulp.be</a:t>
            </a:r>
            <a:r>
              <a:rPr lang="nl-BE" sz="2400" b="0" dirty="0" smtClean="0"/>
              <a:t> </a:t>
            </a:r>
            <a:endParaRPr lang="nl-BE" sz="24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B11366-FA96-4CE3-B431-CC3DAC0F72A1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355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B11366-FA96-4CE3-B431-CC3DAC0F72A1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5" y="1425660"/>
            <a:ext cx="5224463" cy="39179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kstvak 5"/>
          <p:cNvSpPr txBox="1"/>
          <p:nvPr/>
        </p:nvSpPr>
        <p:spPr>
          <a:xfrm>
            <a:off x="1187624" y="560522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/>
              <a:t>Kom gerust eens een kijkje nemen!</a:t>
            </a:r>
            <a:endParaRPr lang="nl-BE" sz="2800" dirty="0"/>
          </a:p>
        </p:txBody>
      </p:sp>
      <p:sp>
        <p:nvSpPr>
          <p:cNvPr id="7" name="Rechthoek 6"/>
          <p:cNvSpPr/>
          <p:nvPr/>
        </p:nvSpPr>
        <p:spPr bwMode="auto">
          <a:xfrm>
            <a:off x="251520" y="6128440"/>
            <a:ext cx="3024336" cy="7001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88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A117F-8A56-4B95-81DC-55906DC07D1E}" type="slidenum">
              <a:rPr lang="nl-NL"/>
              <a:pPr>
                <a:defRPr/>
              </a:pPr>
              <a:t>2</a:t>
            </a:fld>
            <a:endParaRPr lang="nl-NL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dirty="0" smtClean="0"/>
              <a:t>Wat?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BE" altLang="nl-BE" dirty="0" err="1" smtClean="0"/>
              <a:t>Dagverzorgingshuis</a:t>
            </a:r>
            <a:r>
              <a:rPr lang="nl-BE" altLang="nl-BE" dirty="0" smtClean="0"/>
              <a:t> (erkend)</a:t>
            </a:r>
          </a:p>
          <a:p>
            <a:r>
              <a:rPr lang="nl-BE" altLang="nl-BE" dirty="0"/>
              <a:t>Kleinschalig </a:t>
            </a:r>
            <a:endParaRPr lang="nl-BE" altLang="nl-BE" dirty="0" smtClean="0"/>
          </a:p>
          <a:p>
            <a:pPr eaLnBrk="1" hangingPunct="1"/>
            <a:r>
              <a:rPr lang="nl-BE" altLang="nl-BE" dirty="0" smtClean="0"/>
              <a:t>Nabijheid – Opvang – Aandacht - Huiselijkheid</a:t>
            </a:r>
          </a:p>
          <a:p>
            <a:pPr marL="0" indent="0" eaLnBrk="1" hangingPunct="1">
              <a:buNone/>
            </a:pPr>
            <a:endParaRPr lang="nl-BE" altLang="nl-BE" dirty="0" smtClean="0"/>
          </a:p>
        </p:txBody>
      </p:sp>
      <p:pic>
        <p:nvPicPr>
          <p:cNvPr id="5" name="Afbeelding 4" descr="F:\Algemeen IR - ZR\CADO-NOAH\ZR Herentals\NOAH Berlaar\Foto's\gebouw\IMG_495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t="12649" r="4498" b="23708"/>
          <a:stretch/>
        </p:blipFill>
        <p:spPr bwMode="auto">
          <a:xfrm>
            <a:off x="395536" y="4653136"/>
            <a:ext cx="4104456" cy="1929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Wat? - kleinschalig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 smtClean="0"/>
              <a:t>5 tot 10 cliënten/dag (hangt af van de locatie)</a:t>
            </a:r>
          </a:p>
          <a:p>
            <a:r>
              <a:rPr lang="nl-BE" sz="2000" dirty="0"/>
              <a:t>Verzorgende van familiehulp</a:t>
            </a:r>
          </a:p>
          <a:p>
            <a:r>
              <a:rPr lang="nl-BE" sz="2000" dirty="0"/>
              <a:t>Keuken, badkamer, toilet, leef – en rustruimte, tuin/terras</a:t>
            </a:r>
          </a:p>
          <a:p>
            <a:pPr marL="0" indent="0">
              <a:buNone/>
            </a:pPr>
            <a:endParaRPr lang="nl-BE" dirty="0" smtClean="0"/>
          </a:p>
          <a:p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B11366-FA96-4CE3-B431-CC3DAC0F72A1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52575"/>
            <a:ext cx="3687321" cy="276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97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 bwMode="auto">
          <a:xfrm>
            <a:off x="323528" y="6021287"/>
            <a:ext cx="2736304" cy="58322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overzicht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4659F-CEE7-44BA-98FD-2C43C3787B90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6" y="1600297"/>
            <a:ext cx="2139926" cy="160494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0" y="3257726"/>
            <a:ext cx="2121931" cy="1591448"/>
          </a:xfrm>
          <a:prstGeom prst="rect">
            <a:avLst/>
          </a:prstGeom>
        </p:spPr>
      </p:pic>
      <p:pic>
        <p:nvPicPr>
          <p:cNvPr id="14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3" y="4960577"/>
            <a:ext cx="2134525" cy="1420751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 bwMode="auto">
          <a:xfrm>
            <a:off x="199826" y="6021287"/>
            <a:ext cx="3076030" cy="58322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699792" y="1923188"/>
            <a:ext cx="32987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NOAH Geel: </a:t>
            </a:r>
            <a:r>
              <a:rPr lang="nl-BE" dirty="0" err="1" smtClean="0"/>
              <a:t>Stelenseweg</a:t>
            </a:r>
            <a:r>
              <a:rPr lang="nl-BE" dirty="0" smtClean="0"/>
              <a:t> 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Vrijstaande woning met tuin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Max. 10 cliënten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3,5 euro per uur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2699792" y="3558805"/>
            <a:ext cx="352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NOAH Laakdal: </a:t>
            </a:r>
            <a:r>
              <a:rPr lang="nl-BE" dirty="0" err="1" smtClean="0"/>
              <a:t>Geelsebaan</a:t>
            </a:r>
            <a:r>
              <a:rPr lang="nl-BE" dirty="0" smtClean="0"/>
              <a:t> 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Half open bebouwing met tuin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Max. 8 cliënten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3,5 euro per uur</a:t>
            </a:r>
            <a:endParaRPr lang="nl-BE" dirty="0"/>
          </a:p>
        </p:txBody>
      </p:sp>
      <p:sp>
        <p:nvSpPr>
          <p:cNvPr id="19" name="Tekstvak 18"/>
          <p:cNvSpPr txBox="1"/>
          <p:nvPr/>
        </p:nvSpPr>
        <p:spPr>
          <a:xfrm>
            <a:off x="2699792" y="5225988"/>
            <a:ext cx="40703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NOAH Merksplas: Driesplein 2 bus 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Serviceflat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Max. 7 cliënten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3,5 euro per uur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65770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B11366-FA96-4CE3-B431-CC3DAC0F72A1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1" y="1999662"/>
            <a:ext cx="2148552" cy="1611414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 bwMode="auto">
          <a:xfrm>
            <a:off x="395536" y="5876925"/>
            <a:ext cx="2880320" cy="844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71" y="3738742"/>
            <a:ext cx="2124862" cy="149488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7" y="188640"/>
            <a:ext cx="2161426" cy="162107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2843808" y="537510"/>
            <a:ext cx="3429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NOAH Nijlen: </a:t>
            </a:r>
            <a:r>
              <a:rPr lang="nl-BE" dirty="0" err="1" smtClean="0"/>
              <a:t>Kerkevelden</a:t>
            </a:r>
            <a:r>
              <a:rPr lang="nl-BE" dirty="0" smtClean="0"/>
              <a:t> 48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Serviceflat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Max. 6 cliënten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3,5 euro per uur</a:t>
            </a:r>
            <a:endParaRPr lang="nl-BE" dirty="0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1" y="5298796"/>
            <a:ext cx="2148552" cy="1432367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2843808" y="2131901"/>
            <a:ext cx="4668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NOAH Herenthout: Molenstraat 56 bus 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Serviceflat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Max. 5 cliënten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4 euro per uur</a:t>
            </a:r>
            <a:endParaRPr lang="nl-BE" dirty="0"/>
          </a:p>
        </p:txBody>
      </p:sp>
      <p:sp>
        <p:nvSpPr>
          <p:cNvPr id="18" name="Tekstvak 17"/>
          <p:cNvSpPr txBox="1"/>
          <p:nvPr/>
        </p:nvSpPr>
        <p:spPr>
          <a:xfrm>
            <a:off x="2878810" y="3820671"/>
            <a:ext cx="4104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NOAH Vorselaar: Nieuwstraat 11 flat 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Serviceflat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Max. 6 cliënten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3,57 euro per uur</a:t>
            </a:r>
            <a:endParaRPr lang="nl-BE" dirty="0"/>
          </a:p>
        </p:txBody>
      </p:sp>
      <p:sp>
        <p:nvSpPr>
          <p:cNvPr id="19" name="Tekstvak 18"/>
          <p:cNvSpPr txBox="1"/>
          <p:nvPr/>
        </p:nvSpPr>
        <p:spPr>
          <a:xfrm>
            <a:off x="2878810" y="5414814"/>
            <a:ext cx="33265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NOAH Berlaar: Pastorijstraat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Serviceflat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Doelgroep: jongdementie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Max. 8 cliënten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4 euro per uur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27884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Een dag in NOAH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16016" y="1938142"/>
            <a:ext cx="4038600" cy="3945094"/>
          </a:xfrm>
        </p:spPr>
        <p:txBody>
          <a:bodyPr/>
          <a:lstStyle/>
          <a:p>
            <a:r>
              <a:rPr lang="nl-BE" sz="2000" dirty="0" smtClean="0"/>
              <a:t>onthaal met tas koffie</a:t>
            </a:r>
          </a:p>
          <a:p>
            <a:r>
              <a:rPr lang="nl-BE" sz="2000" dirty="0" smtClean="0"/>
              <a:t>Krant lezen, babbel</a:t>
            </a:r>
          </a:p>
          <a:p>
            <a:r>
              <a:rPr lang="nl-BE" sz="2000" dirty="0" smtClean="0"/>
              <a:t>Activiteit</a:t>
            </a:r>
          </a:p>
          <a:p>
            <a:r>
              <a:rPr lang="nl-BE" sz="2000" dirty="0" smtClean="0"/>
              <a:t>12.00u: middagmaal </a:t>
            </a:r>
            <a:br>
              <a:rPr lang="nl-BE" sz="2000" dirty="0" smtClean="0"/>
            </a:br>
            <a:r>
              <a:rPr lang="nl-BE" sz="1000" dirty="0" smtClean="0"/>
              <a:t>(boterhammen/warme maaltijd)</a:t>
            </a:r>
          </a:p>
          <a:p>
            <a:r>
              <a:rPr lang="nl-BE" sz="2000" dirty="0"/>
              <a:t>Rustmoment</a:t>
            </a:r>
          </a:p>
          <a:p>
            <a:r>
              <a:rPr lang="nl-BE" sz="2000" dirty="0"/>
              <a:t>Activiteit</a:t>
            </a:r>
          </a:p>
          <a:p>
            <a:r>
              <a:rPr lang="nl-BE" sz="2000" dirty="0"/>
              <a:t>Klaarmaken voor vertrek</a:t>
            </a:r>
          </a:p>
          <a:p>
            <a:pPr marL="0" indent="0">
              <a:buNone/>
            </a:pPr>
            <a:endParaRPr lang="nl-BE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B11366-FA96-4CE3-B431-CC3DAC0F72A1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7" y="2348880"/>
            <a:ext cx="3919984" cy="2939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8634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dirty="0" smtClean="0"/>
              <a:t>Voor wie?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BE" altLang="nl-BE" sz="2400" dirty="0"/>
              <a:t>T</a:t>
            </a:r>
            <a:r>
              <a:rPr lang="nl-BE" altLang="nl-BE" sz="2400" dirty="0" smtClean="0"/>
              <a:t>huiswonend zijn</a:t>
            </a:r>
          </a:p>
          <a:p>
            <a:r>
              <a:rPr lang="nl-BE" altLang="nl-BE" sz="2400" dirty="0"/>
              <a:t>Z</a:t>
            </a:r>
            <a:r>
              <a:rPr lang="nl-BE" altLang="nl-BE" sz="2400" dirty="0" smtClean="0"/>
              <a:t>orgbehoefte</a:t>
            </a:r>
          </a:p>
          <a:p>
            <a:pPr eaLnBrk="1" hangingPunct="1"/>
            <a:r>
              <a:rPr lang="nl-BE" altLang="nl-BE" sz="2400" dirty="0"/>
              <a:t>C</a:t>
            </a:r>
            <a:r>
              <a:rPr lang="nl-BE" altLang="nl-BE" sz="2400" dirty="0" smtClean="0"/>
              <a:t>liënt gezinszorg/aanvullende thuiszorg</a:t>
            </a:r>
          </a:p>
          <a:p>
            <a:pPr eaLnBrk="1" hangingPunct="1"/>
            <a:r>
              <a:rPr lang="nl-BE" altLang="nl-BE" sz="2400" dirty="0" smtClean="0"/>
              <a:t>Ieder ziekenfonds welkom</a:t>
            </a:r>
          </a:p>
          <a:p>
            <a:pPr marL="0" indent="0" eaLnBrk="1" hangingPunct="1">
              <a:buNone/>
            </a:pPr>
            <a:endParaRPr lang="nl-BE" alt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25A7FE-8D37-4762-AD36-CED85F1739DD}" type="slidenum">
              <a:rPr lang="nl-NL"/>
              <a:pPr>
                <a:defRPr/>
              </a:pPr>
              <a:t>7</a:t>
            </a:fld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21088"/>
            <a:ext cx="3971933" cy="2383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dirty="0" smtClean="0"/>
              <a:t>Wanneer?</a:t>
            </a:r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BE" altLang="nl-BE" dirty="0" smtClean="0"/>
              <a:t>Maandag – vrijdag</a:t>
            </a:r>
          </a:p>
          <a:p>
            <a:pPr eaLnBrk="1" hangingPunct="1"/>
            <a:r>
              <a:rPr lang="nl-BE" altLang="nl-BE" dirty="0" smtClean="0"/>
              <a:t>Hele/halve dag/ enkele uren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D864B-4EF2-4740-80C0-DB0BE18F611E}" type="slidenum">
              <a:rPr lang="nl-NL"/>
              <a:pPr>
                <a:defRPr/>
              </a:pPr>
              <a:t>8</a:t>
            </a:fld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26521"/>
            <a:ext cx="4909450" cy="2761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7938" y="1060450"/>
            <a:ext cx="8756651" cy="487363"/>
          </a:xfrm>
        </p:spPr>
        <p:txBody>
          <a:bodyPr/>
          <a:lstStyle/>
          <a:p>
            <a:r>
              <a:rPr lang="nl-BE" sz="2400" dirty="0" smtClean="0"/>
              <a:t>Hulpverlening aan personen met dementie</a:t>
            </a: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1800" dirty="0" smtClean="0"/>
              <a:t>Opleiding en begeleiding van verzorgenden</a:t>
            </a:r>
          </a:p>
          <a:p>
            <a:r>
              <a:rPr lang="nl-BE" sz="1800" dirty="0" smtClean="0"/>
              <a:t>Structuur bieden</a:t>
            </a:r>
          </a:p>
          <a:p>
            <a:r>
              <a:rPr lang="nl-BE" sz="1800" dirty="0" smtClean="0"/>
              <a:t>Aangepaste activiteiten – aandacht voor de persoon zelf</a:t>
            </a:r>
          </a:p>
          <a:p>
            <a:r>
              <a:rPr lang="nl-BE" sz="1800" dirty="0" smtClean="0"/>
              <a:t>NOAH Berlaar: accent op lichaamsbeweging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B11366-FA96-4CE3-B431-CC3DAC0F72A1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06" y="4365104"/>
            <a:ext cx="3481632" cy="224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8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 nieuw">
  <a:themeElements>
    <a:clrScheme name="FH nieu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H nieu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99"/>
        </a:solidFill>
        <a:ln w="9525" cap="flat" cmpd="sng" algn="ctr">
          <a:solidFill>
            <a:srgbClr val="00505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99"/>
        </a:solidFill>
        <a:ln w="9525" cap="flat" cmpd="sng" algn="ctr">
          <a:solidFill>
            <a:srgbClr val="00505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FH nieu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 nieu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 nieu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 nieu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 nieu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 nieu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 nieu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 nieu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 nieu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 nieu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 nieu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 nieu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 [Alleen-lezen] [Compatibiliteitsmodus]" id="{F83ABBC2-AA34-4712-AD77-3857B95F8A29}" vid="{A9527677-A897-4B5A-B061-B58FAD876801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</Template>
  <TotalTime>1000</TotalTime>
  <Words>298</Words>
  <Application>Microsoft Office PowerPoint</Application>
  <PresentationFormat>Diavoorstelling (4:3)</PresentationFormat>
  <Paragraphs>92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Symbol</vt:lpstr>
      <vt:lpstr>Verdana</vt:lpstr>
      <vt:lpstr>Wingdings</vt:lpstr>
      <vt:lpstr>FH nieuw</vt:lpstr>
      <vt:lpstr>NOAH</vt:lpstr>
      <vt:lpstr>Wat?</vt:lpstr>
      <vt:lpstr>Wat? - kleinschalig</vt:lpstr>
      <vt:lpstr>overzicht</vt:lpstr>
      <vt:lpstr>PowerPoint-presentatie</vt:lpstr>
      <vt:lpstr>Een dag in NOAH</vt:lpstr>
      <vt:lpstr>Voor wie?</vt:lpstr>
      <vt:lpstr>Wanneer?</vt:lpstr>
      <vt:lpstr>Hulpverlening aan personen met dementie</vt:lpstr>
      <vt:lpstr>Troeven NOAH</vt:lpstr>
      <vt:lpstr>Waar lopen we tegen aan?</vt:lpstr>
      <vt:lpstr>Contact</vt:lpstr>
      <vt:lpstr>PowerPoint-presentatie</vt:lpstr>
    </vt:vector>
  </TitlesOfParts>
  <Company>RealDolmen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NOAH’s</dc:title>
  <dc:creator>Sofie Kesselaers</dc:creator>
  <cp:lastModifiedBy>Liesbeth Van Eynde</cp:lastModifiedBy>
  <cp:revision>63</cp:revision>
  <cp:lastPrinted>2016-04-26T12:54:00Z</cp:lastPrinted>
  <dcterms:created xsi:type="dcterms:W3CDTF">2014-03-24T09:37:53Z</dcterms:created>
  <dcterms:modified xsi:type="dcterms:W3CDTF">2016-05-03T07:58:54Z</dcterms:modified>
</cp:coreProperties>
</file>