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2" r:id="rId3"/>
    <p:sldId id="283" r:id="rId4"/>
    <p:sldId id="284" r:id="rId5"/>
    <p:sldId id="260" r:id="rId6"/>
    <p:sldId id="272" r:id="rId7"/>
    <p:sldId id="273" r:id="rId8"/>
    <p:sldId id="279" r:id="rId9"/>
    <p:sldId id="274" r:id="rId10"/>
    <p:sldId id="278" r:id="rId11"/>
    <p:sldId id="275" r:id="rId12"/>
    <p:sldId id="276" r:id="rId13"/>
    <p:sldId id="280" r:id="rId14"/>
    <p:sldId id="289" r:id="rId15"/>
    <p:sldId id="290" r:id="rId16"/>
    <p:sldId id="270" r:id="rId17"/>
    <p:sldId id="287" r:id="rId18"/>
    <p:sldId id="291" r:id="rId19"/>
    <p:sldId id="285" r:id="rId20"/>
    <p:sldId id="286" r:id="rId21"/>
    <p:sldId id="277" r:id="rId22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E"/>
    <a:srgbClr val="EC4B2F"/>
    <a:srgbClr val="000000"/>
    <a:srgbClr val="4B2B4B"/>
    <a:srgbClr val="50C6DD"/>
    <a:srgbClr val="D1CAD2"/>
    <a:srgbClr val="B7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 showGuide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1A4A96-82D9-489B-915B-218BDB102403}" type="datetimeFigureOut">
              <a:rPr lang="nl-BE" smtClean="0"/>
              <a:pPr/>
              <a:t>8/02/2017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17EFB8-940B-4475-A4F4-BBE959E163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2181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25427-6E8A-463A-9752-7D22F5CAF14A}" type="datetimeFigureOut">
              <a:rPr lang="nl-BE" smtClean="0"/>
              <a:pPr/>
              <a:t>8/02/2017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D9555-764A-4B78-873A-3D7406AAEA2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72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0" name="Picture 9" descr="TM_logo_vignet_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0000" y="360000"/>
            <a:ext cx="2157984" cy="1155192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5661248"/>
            <a:ext cx="9144000" cy="288032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mage_previe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32000" y="6192000"/>
            <a:ext cx="1136842" cy="432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" name="Picture 10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212976"/>
            <a:ext cx="9144000" cy="1800000"/>
          </a:xfrm>
        </p:spPr>
        <p:txBody>
          <a:bodyPr/>
          <a:lstStyle/>
          <a:p>
            <a:r>
              <a:rPr lang="en-US" sz="2800" dirty="0"/>
              <a:t>Joeri Verellen</a:t>
            </a:r>
          </a:p>
          <a:p>
            <a:endParaRPr lang="en-US" sz="2000" dirty="0"/>
          </a:p>
          <a:p>
            <a:r>
              <a:rPr lang="en-US" sz="2000" dirty="0" err="1"/>
              <a:t>Interregionale</a:t>
            </a:r>
            <a:r>
              <a:rPr lang="en-US" sz="2000" dirty="0"/>
              <a:t> </a:t>
            </a:r>
            <a:r>
              <a:rPr lang="en-US" sz="2000" dirty="0" err="1"/>
              <a:t>conferentie</a:t>
            </a:r>
            <a:r>
              <a:rPr lang="en-US" sz="2000" dirty="0"/>
              <a:t> ‘ </a:t>
            </a:r>
            <a:r>
              <a:rPr lang="en-US" sz="2000" dirty="0" err="1"/>
              <a:t>Dementievriendelijke</a:t>
            </a:r>
            <a:r>
              <a:rPr lang="en-US" sz="2000" dirty="0"/>
              <a:t> </a:t>
            </a:r>
            <a:r>
              <a:rPr lang="en-US" sz="2000" dirty="0" err="1"/>
              <a:t>gemeente</a:t>
            </a:r>
            <a:r>
              <a:rPr lang="en-US" sz="2000" dirty="0"/>
              <a:t>’ </a:t>
            </a:r>
          </a:p>
          <a:p>
            <a:r>
              <a:rPr lang="en-US" sz="2400" dirty="0"/>
              <a:t> ‘DEMENTIE EN BEWEGING !’  </a:t>
            </a:r>
          </a:p>
          <a:p>
            <a:endParaRPr lang="en-US" sz="1000" dirty="0"/>
          </a:p>
          <a:p>
            <a:r>
              <a:rPr lang="en-US" sz="1400" dirty="0" err="1"/>
              <a:t>Donderdag</a:t>
            </a:r>
            <a:r>
              <a:rPr lang="en-US" sz="1400" dirty="0"/>
              <a:t> 02 </a:t>
            </a:r>
            <a:r>
              <a:rPr lang="en-US" sz="1400" dirty="0" err="1"/>
              <a:t>februari</a:t>
            </a:r>
            <a:r>
              <a:rPr lang="en-US" sz="1400" dirty="0"/>
              <a:t> 2017 </a:t>
            </a:r>
          </a:p>
          <a:p>
            <a:r>
              <a:rPr lang="en-US" sz="1400" dirty="0"/>
              <a:t>THOMAS MORE CAMPUS BLAIRON 800 </a:t>
            </a:r>
            <a:r>
              <a:rPr lang="en-US" sz="1400" dirty="0" err="1"/>
              <a:t>te</a:t>
            </a:r>
            <a:r>
              <a:rPr lang="en-US" sz="1400" dirty="0"/>
              <a:t> TURNHOUT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800000"/>
          </a:xfrm>
        </p:spPr>
        <p:txBody>
          <a:bodyPr/>
          <a:lstStyle/>
          <a:p>
            <a:r>
              <a:rPr lang="en-US" sz="4400" dirty="0" err="1"/>
              <a:t>Bewegen</a:t>
            </a:r>
            <a:r>
              <a:rPr lang="en-US" sz="4400" dirty="0"/>
              <a:t> &amp; </a:t>
            </a:r>
            <a:r>
              <a:rPr lang="en-US" sz="4400" dirty="0" err="1"/>
              <a:t>Gezondheid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</a:t>
            </a:fld>
            <a:endParaRPr lang="nl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Kanker</a:t>
            </a:r>
            <a:endParaRPr lang="en-US" dirty="0"/>
          </a:p>
          <a:p>
            <a:pPr lvl="1"/>
            <a:endParaRPr lang="en-US" sz="1000" dirty="0"/>
          </a:p>
          <a:p>
            <a:pPr lvl="1"/>
            <a:r>
              <a:rPr lang="en-US" dirty="0" err="1"/>
              <a:t>Incidentie</a:t>
            </a:r>
            <a:endParaRPr lang="en-US" dirty="0"/>
          </a:p>
          <a:p>
            <a:pPr lvl="2"/>
            <a:r>
              <a:rPr lang="en-US" dirty="0" err="1"/>
              <a:t>Longkanker</a:t>
            </a:r>
            <a:r>
              <a:rPr lang="en-US" dirty="0"/>
              <a:t>: 0 tot -10%</a:t>
            </a:r>
          </a:p>
          <a:p>
            <a:pPr lvl="2"/>
            <a:r>
              <a:rPr lang="en-US" dirty="0" err="1"/>
              <a:t>Borstkanker</a:t>
            </a:r>
            <a:r>
              <a:rPr lang="en-US" dirty="0"/>
              <a:t>: -10%</a:t>
            </a:r>
          </a:p>
          <a:p>
            <a:pPr lvl="2"/>
            <a:r>
              <a:rPr lang="en-US" dirty="0" err="1"/>
              <a:t>Colonkanker</a:t>
            </a:r>
            <a:r>
              <a:rPr lang="en-US" dirty="0"/>
              <a:t>: -10%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</p:spTree>
    <p:extLst>
      <p:ext uri="{BB962C8B-B14F-4D97-AF65-F5344CB8AC3E}">
        <p14:creationId xmlns:p14="http://schemas.microsoft.com/office/powerpoint/2010/main" val="39085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Kanker</a:t>
            </a:r>
            <a:endParaRPr lang="en-US" dirty="0"/>
          </a:p>
          <a:p>
            <a:pPr lvl="1"/>
            <a:endParaRPr lang="en-US" sz="1000" dirty="0"/>
          </a:p>
          <a:p>
            <a:pPr lvl="1"/>
            <a:r>
              <a:rPr lang="en-US" dirty="0" err="1"/>
              <a:t>Chemotherapie</a:t>
            </a:r>
            <a:endParaRPr lang="en-US" dirty="0"/>
          </a:p>
          <a:p>
            <a:pPr lvl="2"/>
            <a:r>
              <a:rPr lang="en-US" dirty="0" err="1"/>
              <a:t>Genezingskans</a:t>
            </a:r>
            <a:r>
              <a:rPr lang="en-US" dirty="0"/>
              <a:t> </a:t>
            </a:r>
            <a:r>
              <a:rPr lang="en-US" dirty="0" err="1"/>
              <a:t>stijgt</a:t>
            </a:r>
            <a:r>
              <a:rPr lang="en-US" dirty="0"/>
              <a:t> 30-50% (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meeste</a:t>
            </a:r>
            <a:r>
              <a:rPr lang="en-US" dirty="0"/>
              <a:t> cankers)</a:t>
            </a:r>
          </a:p>
          <a:p>
            <a:pPr lvl="2"/>
            <a:r>
              <a:rPr lang="en-US" dirty="0"/>
              <a:t>50-60% reductive </a:t>
            </a:r>
            <a:r>
              <a:rPr lang="en-US" dirty="0" err="1"/>
              <a:t>chemotherapie</a:t>
            </a:r>
            <a:r>
              <a:rPr lang="en-US" dirty="0"/>
              <a:t> </a:t>
            </a:r>
            <a:r>
              <a:rPr lang="en-US" dirty="0" err="1"/>
              <a:t>geïnduceerde</a:t>
            </a:r>
            <a:r>
              <a:rPr lang="en-US" dirty="0"/>
              <a:t> </a:t>
            </a:r>
            <a:r>
              <a:rPr lang="en-US" dirty="0" err="1"/>
              <a:t>vermoeidheid</a:t>
            </a:r>
            <a:endParaRPr lang="en-US" dirty="0"/>
          </a:p>
          <a:p>
            <a:pPr lvl="2"/>
            <a:r>
              <a:rPr lang="en-US" dirty="0" err="1"/>
              <a:t>Daling</a:t>
            </a:r>
            <a:r>
              <a:rPr lang="en-US" dirty="0"/>
              <a:t> </a:t>
            </a:r>
            <a:r>
              <a:rPr lang="en-US" dirty="0" err="1"/>
              <a:t>nevenwerkingen</a:t>
            </a:r>
            <a:r>
              <a:rPr lang="en-US" dirty="0"/>
              <a:t> </a:t>
            </a:r>
            <a:r>
              <a:rPr lang="en-US" dirty="0" err="1"/>
              <a:t>chemotherapie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</p:spTree>
    <p:extLst>
      <p:ext uri="{BB962C8B-B14F-4D97-AF65-F5344CB8AC3E}">
        <p14:creationId xmlns:p14="http://schemas.microsoft.com/office/powerpoint/2010/main" val="71017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Metabool</a:t>
            </a:r>
            <a:endParaRPr lang="en-US" dirty="0"/>
          </a:p>
          <a:p>
            <a:endParaRPr lang="en-US" sz="1000" dirty="0"/>
          </a:p>
          <a:p>
            <a:pPr lvl="1"/>
            <a:r>
              <a:rPr lang="en-US" dirty="0" err="1"/>
              <a:t>Hypertensie</a:t>
            </a:r>
            <a:endParaRPr lang="en-US" dirty="0"/>
          </a:p>
          <a:p>
            <a:pPr lvl="1"/>
            <a:r>
              <a:rPr lang="en-US" dirty="0" err="1"/>
              <a:t>Lipiden</a:t>
            </a:r>
            <a:r>
              <a:rPr lang="en-US" dirty="0"/>
              <a:t> (cholesterol – </a:t>
            </a:r>
            <a:r>
              <a:rPr lang="en-US" dirty="0" err="1"/>
              <a:t>triglyceriden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endParaRPr lang="en-US" sz="100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Betere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regeling</a:t>
            </a: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Minder </a:t>
            </a:r>
            <a:r>
              <a:rPr lang="en-US" dirty="0" err="1">
                <a:sym typeface="Wingdings" panose="05000000000000000000" pitchFamily="2" charset="2"/>
              </a:rPr>
              <a:t>medicatienood</a:t>
            </a: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Minder </a:t>
            </a:r>
            <a:r>
              <a:rPr lang="en-US" dirty="0" err="1">
                <a:sym typeface="Wingdings" panose="05000000000000000000" pitchFamily="2" charset="2"/>
              </a:rPr>
              <a:t>complicaties</a:t>
            </a: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Lagere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incidentie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</p:spTree>
    <p:extLst>
      <p:ext uri="{BB962C8B-B14F-4D97-AF65-F5344CB8AC3E}">
        <p14:creationId xmlns:p14="http://schemas.microsoft.com/office/powerpoint/2010/main" val="112169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Hersenen</a:t>
            </a:r>
            <a:endParaRPr lang="en-US" dirty="0"/>
          </a:p>
          <a:p>
            <a:endParaRPr lang="en-US" sz="1000" dirty="0"/>
          </a:p>
          <a:p>
            <a:pPr lvl="1"/>
            <a:r>
              <a:rPr lang="en-US" dirty="0" err="1"/>
              <a:t>Verbeterde</a:t>
            </a:r>
            <a:r>
              <a:rPr lang="en-US" dirty="0"/>
              <a:t> </a:t>
            </a:r>
            <a:r>
              <a:rPr lang="en-US" dirty="0" err="1"/>
              <a:t>doorbloeding</a:t>
            </a:r>
            <a:r>
              <a:rPr lang="en-US" dirty="0"/>
              <a:t> van de </a:t>
            </a:r>
            <a:r>
              <a:rPr lang="en-US" dirty="0" err="1"/>
              <a:t>hersenen</a:t>
            </a:r>
            <a:endParaRPr lang="en-US" dirty="0"/>
          </a:p>
          <a:p>
            <a:pPr lvl="1"/>
            <a:r>
              <a:rPr lang="en-US" dirty="0" err="1"/>
              <a:t>Performanter</a:t>
            </a:r>
            <a:r>
              <a:rPr lang="en-US" dirty="0"/>
              <a:t> (</a:t>
            </a:r>
            <a:r>
              <a:rPr lang="en-US" dirty="0" err="1"/>
              <a:t>fysiek</a:t>
            </a:r>
            <a:r>
              <a:rPr lang="en-US" dirty="0"/>
              <a:t>, </a:t>
            </a:r>
            <a:r>
              <a:rPr lang="en-US" dirty="0" err="1"/>
              <a:t>mentaal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cognitief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Gelukkiger</a:t>
            </a:r>
            <a:endParaRPr lang="en-US" dirty="0"/>
          </a:p>
          <a:p>
            <a:pPr lvl="1"/>
            <a:r>
              <a:rPr lang="en-US" dirty="0" err="1"/>
              <a:t>Mentaal</a:t>
            </a:r>
            <a:r>
              <a:rPr lang="en-US" dirty="0"/>
              <a:t> </a:t>
            </a:r>
            <a:r>
              <a:rPr lang="en-US" dirty="0" err="1"/>
              <a:t>sterker</a:t>
            </a:r>
            <a:r>
              <a:rPr lang="en-US" dirty="0"/>
              <a:t>, minder </a:t>
            </a:r>
            <a:r>
              <a:rPr lang="en-US" dirty="0" err="1"/>
              <a:t>depressies</a:t>
            </a:r>
            <a:endParaRPr lang="en-US" dirty="0"/>
          </a:p>
          <a:p>
            <a:pPr lvl="1"/>
            <a:r>
              <a:rPr lang="en-US" dirty="0" err="1"/>
              <a:t>Incidentie</a:t>
            </a:r>
            <a:r>
              <a:rPr lang="en-US" dirty="0"/>
              <a:t> </a:t>
            </a:r>
            <a:r>
              <a:rPr lang="en-US" dirty="0" err="1"/>
              <a:t>hersenaandoeningen</a:t>
            </a:r>
            <a:r>
              <a:rPr lang="en-US" dirty="0"/>
              <a:t> -30%</a:t>
            </a:r>
          </a:p>
          <a:p>
            <a:pPr lvl="1"/>
            <a:endParaRPr lang="en-US" dirty="0"/>
          </a:p>
          <a:p>
            <a:pPr marL="3556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Van </a:t>
            </a:r>
            <a:r>
              <a:rPr lang="en-US" dirty="0" err="1">
                <a:sym typeface="Wingdings" panose="05000000000000000000" pitchFamily="2" charset="2"/>
              </a:rPr>
              <a:t>foetus</a:t>
            </a:r>
            <a:r>
              <a:rPr lang="en-US" dirty="0">
                <a:sym typeface="Wingdings" panose="05000000000000000000" pitchFamily="2" charset="2"/>
              </a:rPr>
              <a:t> tot 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</p:spTree>
    <p:extLst>
      <p:ext uri="{BB962C8B-B14F-4D97-AF65-F5344CB8AC3E}">
        <p14:creationId xmlns:p14="http://schemas.microsoft.com/office/powerpoint/2010/main" val="386282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Veroudering</a:t>
            </a:r>
            <a:endParaRPr lang="en-US" dirty="0"/>
          </a:p>
          <a:p>
            <a:endParaRPr lang="en-US" sz="1000" dirty="0"/>
          </a:p>
          <a:p>
            <a:pPr lvl="1"/>
            <a:r>
              <a:rPr lang="nl-NL" dirty="0"/>
              <a:t>Afname van lichamelijke activiteit vanaf volwassenheid</a:t>
            </a:r>
          </a:p>
          <a:p>
            <a:pPr lvl="2"/>
            <a:r>
              <a:rPr lang="nl-NL" dirty="0"/>
              <a:t>Moderne technologie</a:t>
            </a:r>
          </a:p>
          <a:p>
            <a:pPr lvl="2"/>
            <a:r>
              <a:rPr lang="nl-NL" dirty="0"/>
              <a:t>Natuurlijke neiging tot inactiviteit</a:t>
            </a:r>
          </a:p>
          <a:p>
            <a:pPr lvl="2"/>
            <a:endParaRPr lang="nl-NL" sz="1000" dirty="0"/>
          </a:p>
          <a:p>
            <a:pPr marL="808038" lvl="1" indent="-452438">
              <a:buNone/>
            </a:pPr>
            <a:r>
              <a:rPr lang="nl-NL" dirty="0">
                <a:sym typeface="Wingdings" panose="05000000000000000000" pitchFamily="2" charset="2"/>
              </a:rPr>
              <a:t> 	</a:t>
            </a:r>
            <a:r>
              <a:rPr lang="nl-NL" dirty="0"/>
              <a:t>Onderscheid tussen effecten van veroudering en van inactiviteit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</p:spTree>
    <p:extLst>
      <p:ext uri="{BB962C8B-B14F-4D97-AF65-F5344CB8AC3E}">
        <p14:creationId xmlns:p14="http://schemas.microsoft.com/office/powerpoint/2010/main" val="33825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Veroudering</a:t>
            </a:r>
            <a:endParaRPr lang="en-US" dirty="0"/>
          </a:p>
          <a:p>
            <a:endParaRPr lang="en-US" sz="10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  <p:pic>
        <p:nvPicPr>
          <p:cNvPr id="7" name="Picture 2" descr="300311_E3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318" y="2132856"/>
            <a:ext cx="4429364" cy="32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031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Veroudering</a:t>
            </a:r>
            <a:endParaRPr lang="en-US" dirty="0"/>
          </a:p>
          <a:p>
            <a:endParaRPr lang="en-US" sz="10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  <p:pic>
        <p:nvPicPr>
          <p:cNvPr id="6" name="Picture 2" descr="http://player.slideplayer.com/13/3873304/data/images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0391" y="2204864"/>
            <a:ext cx="3523218" cy="32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3285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Veroudering</a:t>
            </a:r>
            <a:endParaRPr lang="en-US" dirty="0"/>
          </a:p>
          <a:p>
            <a:endParaRPr lang="en-US" sz="1000" dirty="0"/>
          </a:p>
          <a:p>
            <a:pPr lvl="1"/>
            <a:r>
              <a:rPr lang="nl-NL" dirty="0"/>
              <a:t>Verminderde inspanningscapaciteit</a:t>
            </a:r>
          </a:p>
          <a:p>
            <a:pPr lvl="1"/>
            <a:r>
              <a:rPr lang="nl-NL" dirty="0"/>
              <a:t>Verminderde motorische vaardigheden</a:t>
            </a:r>
          </a:p>
          <a:p>
            <a:pPr lvl="1"/>
            <a:r>
              <a:rPr lang="nl-NL" dirty="0"/>
              <a:t>Verminderde weerbaarheid</a:t>
            </a:r>
          </a:p>
          <a:p>
            <a:pPr lvl="1"/>
            <a:r>
              <a:rPr lang="nl-NL" dirty="0"/>
              <a:t>Verminderde insulinegevoeligheid</a:t>
            </a:r>
          </a:p>
          <a:p>
            <a:pPr lvl="1"/>
            <a:r>
              <a:rPr lang="nl-NL" dirty="0"/>
              <a:t>Verminderde thermoregulatie</a:t>
            </a:r>
          </a:p>
          <a:p>
            <a:pPr lvl="1"/>
            <a:r>
              <a:rPr lang="nl-NL" dirty="0"/>
              <a:t>Ouderdomsaandoeningen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</p:spTree>
    <p:extLst>
      <p:ext uri="{BB962C8B-B14F-4D97-AF65-F5344CB8AC3E}">
        <p14:creationId xmlns:p14="http://schemas.microsoft.com/office/powerpoint/2010/main" val="3868383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Effecten</a:t>
            </a:r>
            <a:r>
              <a:rPr lang="en-US" dirty="0"/>
              <a:t> van </a:t>
            </a:r>
            <a:r>
              <a:rPr lang="en-US" dirty="0" err="1"/>
              <a:t>fysieke</a:t>
            </a:r>
            <a:r>
              <a:rPr lang="en-US" dirty="0"/>
              <a:t> </a:t>
            </a:r>
            <a:r>
              <a:rPr lang="en-US" dirty="0" err="1"/>
              <a:t>activiteit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  <p:pic>
        <p:nvPicPr>
          <p:cNvPr id="7" name="Picture 4" descr="http://player.slideplayer.com/13/3873304/data/images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982" y="2310217"/>
            <a:ext cx="3611611" cy="3240000"/>
          </a:xfrm>
          <a:prstGeom prst="rect">
            <a:avLst/>
          </a:prstGeom>
          <a:noFill/>
        </p:spPr>
      </p:pic>
      <p:pic>
        <p:nvPicPr>
          <p:cNvPr id="8" name="Picture 2" descr="300344_E3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057" y="2310217"/>
            <a:ext cx="2991478" cy="32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698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kunst</a:t>
            </a:r>
            <a:r>
              <a:rPr lang="en-US" dirty="0"/>
              <a:t> van het </a:t>
            </a:r>
            <a:r>
              <a:rPr lang="en-US" dirty="0" err="1"/>
              <a:t>ouder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681" y="2061248"/>
            <a:ext cx="385263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5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  <p:pic>
        <p:nvPicPr>
          <p:cNvPr id="2050" name="Picture 2" descr="Afbeeldingsresultaat voor via ap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707620"/>
            <a:ext cx="6480000" cy="381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68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Effecten</a:t>
            </a:r>
            <a:r>
              <a:rPr lang="en-US" dirty="0"/>
              <a:t> van healthy aging</a:t>
            </a:r>
          </a:p>
          <a:p>
            <a:endParaRPr lang="en-US" dirty="0"/>
          </a:p>
          <a:p>
            <a:pPr lvl="1"/>
            <a:r>
              <a:rPr lang="en-US" dirty="0" err="1"/>
              <a:t>Afremmen</a:t>
            </a:r>
            <a:r>
              <a:rPr lang="en-US" dirty="0"/>
              <a:t> van de </a:t>
            </a:r>
            <a:r>
              <a:rPr lang="en-US" dirty="0" err="1"/>
              <a:t>verouderingsprocessen</a:t>
            </a:r>
            <a:endParaRPr lang="en-US" dirty="0"/>
          </a:p>
          <a:p>
            <a:pPr marL="355600" lvl="1" indent="0">
              <a:buNone/>
              <a:tabLst>
                <a:tab pos="719138" algn="l"/>
              </a:tabLst>
            </a:pPr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mobiliteit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functionaliteit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gezondheid</a:t>
            </a:r>
            <a:endParaRPr lang="en-US" dirty="0"/>
          </a:p>
          <a:p>
            <a:pPr lvl="1"/>
            <a:r>
              <a:rPr lang="en-US" dirty="0" err="1"/>
              <a:t>Vermindering</a:t>
            </a:r>
            <a:r>
              <a:rPr lang="en-US" dirty="0"/>
              <a:t> van # </a:t>
            </a:r>
            <a:r>
              <a:rPr lang="en-US" dirty="0" err="1"/>
              <a:t>ouderdomsaandoeningen</a:t>
            </a:r>
            <a:endParaRPr lang="en-US" dirty="0"/>
          </a:p>
          <a:p>
            <a:pPr lvl="1"/>
            <a:r>
              <a:rPr lang="en-US" dirty="0" err="1"/>
              <a:t>Vertraging</a:t>
            </a:r>
            <a:r>
              <a:rPr lang="en-US" dirty="0"/>
              <a:t> </a:t>
            </a:r>
            <a:r>
              <a:rPr lang="en-US" dirty="0" err="1"/>
              <a:t>evolutie</a:t>
            </a:r>
            <a:r>
              <a:rPr lang="en-US" dirty="0"/>
              <a:t> </a:t>
            </a:r>
            <a:r>
              <a:rPr lang="en-US" dirty="0" err="1"/>
              <a:t>ouderdomsaandoeningen</a:t>
            </a:r>
            <a:endParaRPr lang="en-US" dirty="0"/>
          </a:p>
          <a:p>
            <a:pPr lvl="1"/>
            <a:endParaRPr lang="en-US" dirty="0"/>
          </a:p>
          <a:p>
            <a:pPr marL="3556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Effecten</a:t>
            </a:r>
            <a:r>
              <a:rPr lang="en-US" dirty="0">
                <a:sym typeface="Wingdings" panose="05000000000000000000" pitchFamily="2" charset="2"/>
              </a:rPr>
              <a:t> op </a:t>
            </a:r>
            <a:r>
              <a:rPr lang="en-US" dirty="0" err="1">
                <a:sym typeface="Wingdings" panose="05000000000000000000" pitchFamily="2" charset="2"/>
              </a:rPr>
              <a:t>incidentie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prognose</a:t>
            </a:r>
            <a:r>
              <a:rPr lang="en-US" dirty="0">
                <a:sym typeface="Wingdings" panose="05000000000000000000" pitchFamily="2" charset="2"/>
              </a:rPr>
              <a:t> van </a:t>
            </a:r>
            <a:r>
              <a:rPr lang="en-US" dirty="0" err="1">
                <a:sym typeface="Wingdings" panose="05000000000000000000" pitchFamily="2" charset="2"/>
              </a:rPr>
              <a:t>dementie</a:t>
            </a:r>
            <a:r>
              <a:rPr lang="en-US" dirty="0">
                <a:sym typeface="Wingdings" panose="05000000000000000000" pitchFamily="2" charset="2"/>
              </a:rPr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</p:spTree>
    <p:extLst>
      <p:ext uri="{BB962C8B-B14F-4D97-AF65-F5344CB8AC3E}">
        <p14:creationId xmlns:p14="http://schemas.microsoft.com/office/powerpoint/2010/main" val="2176393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  <p:pic>
        <p:nvPicPr>
          <p:cNvPr id="3074" name="Picture 2" descr="Afbeeldingsresultaat voor sport is gez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9783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7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bewust</a:t>
            </a:r>
            <a:r>
              <a:rPr lang="en-US" dirty="0"/>
              <a:t>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40" y="2471737"/>
            <a:ext cx="7920000" cy="24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0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fbeeldingsresultaat voor zitten is het nieuwe ro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26" y="1476006"/>
            <a:ext cx="35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bewust</a:t>
            </a:r>
            <a:r>
              <a:rPr lang="en-US" dirty="0"/>
              <a:t>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  <p:pic>
        <p:nvPicPr>
          <p:cNvPr id="1026" name="Picture 2" descr="Afbeeldingsresultaat voor mens sana in corpore s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8" y="1476006"/>
            <a:ext cx="17488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zitten is het nieuwe ro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76006"/>
            <a:ext cx="221105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zitten is het nieuwe rok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24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872" y="3609028"/>
            <a:ext cx="1733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1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Pubmed</a:t>
            </a:r>
            <a:endParaRPr lang="en-US" dirty="0"/>
          </a:p>
          <a:p>
            <a:pPr lvl="1"/>
            <a:r>
              <a:rPr lang="en-US" dirty="0"/>
              <a:t>Exercise AND health </a:t>
            </a:r>
            <a:r>
              <a:rPr lang="en-US" dirty="0">
                <a:sym typeface="Wingdings" panose="05000000000000000000" pitchFamily="2" charset="2"/>
              </a:rPr>
              <a:t> 109 505 </a:t>
            </a:r>
            <a:r>
              <a:rPr lang="en-US" dirty="0" err="1">
                <a:sym typeface="Wingdings" panose="05000000000000000000" pitchFamily="2" charset="2"/>
              </a:rPr>
              <a:t>resultaten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Oudste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artikel</a:t>
            </a:r>
            <a:r>
              <a:rPr lang="en-US" dirty="0">
                <a:sym typeface="Wingdings" panose="05000000000000000000" pitchFamily="2" charset="2"/>
              </a:rPr>
              <a:t>: 1912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Recente</a:t>
            </a:r>
            <a:r>
              <a:rPr lang="en-US" dirty="0">
                <a:sym typeface="Wingdings" panose="05000000000000000000" pitchFamily="2" charset="2"/>
              </a:rPr>
              <a:t> trend: </a:t>
            </a:r>
            <a:r>
              <a:rPr lang="en-US" dirty="0" err="1">
                <a:sym typeface="Wingdings" panose="05000000000000000000" pitchFamily="2" charset="2"/>
              </a:rPr>
              <a:t>specifieke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doelgroepen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75" y="3573016"/>
            <a:ext cx="496305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0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Gezondheidseffecten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  <a:p>
            <a:pPr lvl="1"/>
            <a:r>
              <a:rPr lang="en-US" dirty="0" err="1"/>
              <a:t>Cardiovasculair</a:t>
            </a:r>
            <a:endParaRPr lang="en-US" dirty="0"/>
          </a:p>
          <a:p>
            <a:pPr lvl="1"/>
            <a:r>
              <a:rPr lang="en-US" dirty="0" err="1"/>
              <a:t>Musculoskeletaal</a:t>
            </a:r>
            <a:endParaRPr lang="en-US" dirty="0"/>
          </a:p>
          <a:p>
            <a:pPr lvl="1"/>
            <a:r>
              <a:rPr lang="en-US" dirty="0" err="1"/>
              <a:t>Infecties</a:t>
            </a:r>
            <a:endParaRPr lang="en-US" dirty="0"/>
          </a:p>
          <a:p>
            <a:pPr lvl="1"/>
            <a:r>
              <a:rPr lang="en-US" dirty="0" err="1"/>
              <a:t>Kanker</a:t>
            </a:r>
            <a:endParaRPr lang="en-US" dirty="0"/>
          </a:p>
          <a:p>
            <a:pPr lvl="1"/>
            <a:r>
              <a:rPr lang="en-US" dirty="0" err="1"/>
              <a:t>Metabool</a:t>
            </a:r>
            <a:endParaRPr lang="en-US" dirty="0"/>
          </a:p>
          <a:p>
            <a:pPr lvl="1"/>
            <a:r>
              <a:rPr lang="en-US" dirty="0" err="1"/>
              <a:t>Hersenen</a:t>
            </a:r>
            <a:endParaRPr lang="en-US" dirty="0"/>
          </a:p>
          <a:p>
            <a:pPr lvl="1"/>
            <a:r>
              <a:rPr lang="en-US" dirty="0" err="1"/>
              <a:t>Veroudering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</p:spTree>
    <p:extLst>
      <p:ext uri="{BB962C8B-B14F-4D97-AF65-F5344CB8AC3E}">
        <p14:creationId xmlns:p14="http://schemas.microsoft.com/office/powerpoint/2010/main" val="105259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97280"/>
          </a:xfrm>
        </p:spPr>
        <p:txBody>
          <a:bodyPr>
            <a:normAutofit/>
          </a:bodyPr>
          <a:lstStyle/>
          <a:p>
            <a:r>
              <a:rPr lang="en-US" dirty="0" err="1"/>
              <a:t>Cardiovasculair</a:t>
            </a:r>
            <a:endParaRPr lang="en-US" dirty="0"/>
          </a:p>
          <a:p>
            <a:pPr lvl="1"/>
            <a:endParaRPr lang="en-US" sz="1000" dirty="0"/>
          </a:p>
          <a:p>
            <a:pPr lvl="1"/>
            <a:r>
              <a:rPr lang="en-US" dirty="0" err="1"/>
              <a:t>Verbeterde</a:t>
            </a:r>
            <a:r>
              <a:rPr lang="en-US" dirty="0"/>
              <a:t> </a:t>
            </a:r>
            <a:r>
              <a:rPr lang="en-US" dirty="0" err="1"/>
              <a:t>cardiovasculaire</a:t>
            </a:r>
            <a:r>
              <a:rPr lang="en-US" dirty="0"/>
              <a:t> </a:t>
            </a:r>
            <a:r>
              <a:rPr lang="en-US" dirty="0" err="1"/>
              <a:t>functie</a:t>
            </a:r>
            <a:endParaRPr lang="en-US" dirty="0"/>
          </a:p>
          <a:p>
            <a:pPr lvl="2"/>
            <a:r>
              <a:rPr lang="en-US" dirty="0" err="1"/>
              <a:t>Efficiënter</a:t>
            </a:r>
            <a:r>
              <a:rPr lang="en-US" dirty="0"/>
              <a:t> </a:t>
            </a:r>
            <a:r>
              <a:rPr lang="en-US" dirty="0" err="1"/>
              <a:t>lichamelijk</a:t>
            </a:r>
            <a:r>
              <a:rPr lang="en-US" dirty="0"/>
              <a:t> </a:t>
            </a:r>
            <a:r>
              <a:rPr lang="en-US" dirty="0" err="1"/>
              <a:t>functioneren</a:t>
            </a:r>
            <a:endParaRPr lang="en-US" dirty="0"/>
          </a:p>
          <a:p>
            <a:pPr lvl="2"/>
            <a:r>
              <a:rPr lang="en-US" dirty="0" err="1"/>
              <a:t>Gedaalde</a:t>
            </a:r>
            <a:r>
              <a:rPr lang="en-US" dirty="0"/>
              <a:t> </a:t>
            </a:r>
            <a:r>
              <a:rPr lang="en-US" dirty="0" err="1"/>
              <a:t>belasting</a:t>
            </a:r>
            <a:r>
              <a:rPr lang="en-US" dirty="0"/>
              <a:t> van hart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bloedvaten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 err="1"/>
              <a:t>Daling</a:t>
            </a:r>
            <a:r>
              <a:rPr lang="en-US" dirty="0"/>
              <a:t> </a:t>
            </a:r>
            <a:r>
              <a:rPr lang="en-US" dirty="0" err="1"/>
              <a:t>morbiditeit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mortaliteit</a:t>
            </a:r>
            <a:endParaRPr lang="en-US" dirty="0"/>
          </a:p>
          <a:p>
            <a:pPr lvl="2"/>
            <a:r>
              <a:rPr lang="en-US" dirty="0" err="1"/>
              <a:t>Gedaalde</a:t>
            </a:r>
            <a:r>
              <a:rPr lang="en-US" dirty="0"/>
              <a:t> </a:t>
            </a:r>
            <a:r>
              <a:rPr lang="en-US" dirty="0" err="1"/>
              <a:t>kans</a:t>
            </a:r>
            <a:r>
              <a:rPr lang="en-US" dirty="0"/>
              <a:t> op hart-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vaatziekten</a:t>
            </a:r>
            <a:endParaRPr lang="en-US" dirty="0"/>
          </a:p>
          <a:p>
            <a:pPr lvl="2"/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overlevingskans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hart- of </a:t>
            </a:r>
            <a:r>
              <a:rPr lang="en-US" dirty="0" err="1"/>
              <a:t>vaataandoening</a:t>
            </a:r>
            <a:endParaRPr lang="en-US" dirty="0"/>
          </a:p>
          <a:p>
            <a:pPr lvl="2"/>
            <a:endParaRPr lang="en-US" sz="1000" dirty="0"/>
          </a:p>
          <a:p>
            <a:pPr marL="7239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Effecten</a:t>
            </a:r>
            <a:r>
              <a:rPr lang="en-US" dirty="0">
                <a:sym typeface="Wingdings" panose="05000000000000000000" pitchFamily="2" charset="2"/>
              </a:rPr>
              <a:t> reeds </a:t>
            </a:r>
            <a:r>
              <a:rPr lang="en-US" dirty="0" err="1">
                <a:sym typeface="Wingdings" panose="05000000000000000000" pitchFamily="2" charset="2"/>
              </a:rPr>
              <a:t>zichtbaar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vanaf</a:t>
            </a:r>
            <a:r>
              <a:rPr lang="en-US" dirty="0">
                <a:sym typeface="Wingdings" panose="05000000000000000000" pitchFamily="2" charset="2"/>
              </a:rPr>
              <a:t> 12j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</p:spTree>
    <p:extLst>
      <p:ext uri="{BB962C8B-B14F-4D97-AF65-F5344CB8AC3E}">
        <p14:creationId xmlns:p14="http://schemas.microsoft.com/office/powerpoint/2010/main" val="96759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97280"/>
          </a:xfrm>
        </p:spPr>
        <p:txBody>
          <a:bodyPr>
            <a:normAutofit/>
          </a:bodyPr>
          <a:lstStyle/>
          <a:p>
            <a:r>
              <a:rPr lang="en-US" dirty="0" err="1"/>
              <a:t>Musculoskeletaal</a:t>
            </a:r>
            <a:endParaRPr lang="en-US" dirty="0"/>
          </a:p>
          <a:p>
            <a:endParaRPr lang="en-US" sz="1000" dirty="0"/>
          </a:p>
          <a:p>
            <a:pPr lvl="1"/>
            <a:r>
              <a:rPr lang="en-US" dirty="0" err="1"/>
              <a:t>Spiermassa</a:t>
            </a:r>
            <a:endParaRPr lang="en-US" dirty="0"/>
          </a:p>
          <a:p>
            <a:pPr lvl="1"/>
            <a:endParaRPr lang="en-US" sz="1000" dirty="0"/>
          </a:p>
          <a:p>
            <a:pPr lvl="1"/>
            <a:r>
              <a:rPr lang="en-US" dirty="0" err="1"/>
              <a:t>Botdichtheid</a:t>
            </a:r>
            <a:endParaRPr lang="en-US" dirty="0"/>
          </a:p>
          <a:p>
            <a:pPr lvl="1"/>
            <a:endParaRPr lang="en-US" sz="10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  <p:pic>
        <p:nvPicPr>
          <p:cNvPr id="6" name="Picture 2" descr="311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5767" y="1557232"/>
            <a:ext cx="4451353" cy="2160000"/>
          </a:xfrm>
          <a:prstGeom prst="rect">
            <a:avLst/>
          </a:prstGeom>
          <a:noFill/>
        </p:spPr>
      </p:pic>
      <p:pic>
        <p:nvPicPr>
          <p:cNvPr id="7" name="Picture 2" descr="3003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256"/>
            <a:ext cx="2700000" cy="1800000"/>
          </a:xfrm>
          <a:prstGeom prst="rect">
            <a:avLst/>
          </a:prstGeom>
          <a:noFill/>
        </p:spPr>
      </p:pic>
      <p:pic>
        <p:nvPicPr>
          <p:cNvPr id="9" name="Picture 2" descr="311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362" y="1773256"/>
            <a:ext cx="4451353" cy="2160000"/>
          </a:xfrm>
          <a:prstGeom prst="rect">
            <a:avLst/>
          </a:prstGeom>
          <a:noFill/>
        </p:spPr>
      </p:pic>
      <p:pic>
        <p:nvPicPr>
          <p:cNvPr id="10" name="Picture 4" descr="3003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423" y="3933056"/>
            <a:ext cx="2709388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98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Infecties</a:t>
            </a:r>
            <a:endParaRPr lang="en-US" dirty="0"/>
          </a:p>
          <a:p>
            <a:pPr lvl="1"/>
            <a:endParaRPr lang="en-US" sz="1000" dirty="0"/>
          </a:p>
          <a:p>
            <a:pPr lvl="1"/>
            <a:r>
              <a:rPr lang="en-US" dirty="0" err="1"/>
              <a:t>Marginale</a:t>
            </a:r>
            <a:r>
              <a:rPr lang="en-US" dirty="0"/>
              <a:t> </a:t>
            </a:r>
            <a:r>
              <a:rPr lang="en-US" dirty="0" err="1"/>
              <a:t>daling</a:t>
            </a:r>
            <a:r>
              <a:rPr lang="en-US" dirty="0"/>
              <a:t> # </a:t>
            </a:r>
            <a:r>
              <a:rPr lang="en-US" dirty="0" err="1"/>
              <a:t>infectieziekten</a:t>
            </a:r>
            <a:endParaRPr lang="en-US" dirty="0"/>
          </a:p>
          <a:p>
            <a:pPr lvl="1"/>
            <a:r>
              <a:rPr lang="en-US" dirty="0" err="1"/>
              <a:t>Significante</a:t>
            </a:r>
            <a:r>
              <a:rPr lang="en-US" dirty="0"/>
              <a:t> </a:t>
            </a:r>
            <a:r>
              <a:rPr lang="en-US" dirty="0" err="1"/>
              <a:t>daling</a:t>
            </a:r>
            <a:r>
              <a:rPr lang="en-US" dirty="0"/>
              <a:t> van de </a:t>
            </a:r>
            <a:r>
              <a:rPr lang="en-US" dirty="0" err="1"/>
              <a:t>ernst</a:t>
            </a:r>
            <a:r>
              <a:rPr lang="en-US" dirty="0"/>
              <a:t> van de </a:t>
            </a:r>
            <a:r>
              <a:rPr lang="en-US" dirty="0" err="1"/>
              <a:t>symptomen</a:t>
            </a:r>
            <a:endParaRPr lang="en-US" dirty="0"/>
          </a:p>
          <a:p>
            <a:pPr lvl="1"/>
            <a:r>
              <a:rPr lang="en-US" dirty="0" err="1"/>
              <a:t>Daling</a:t>
            </a:r>
            <a:r>
              <a:rPr lang="en-US" dirty="0"/>
              <a:t> van de </a:t>
            </a:r>
            <a:r>
              <a:rPr lang="en-US" dirty="0" err="1"/>
              <a:t>complicaties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infectieziekten</a:t>
            </a:r>
            <a:r>
              <a:rPr lang="en-US" dirty="0"/>
              <a:t> (</a:t>
            </a:r>
            <a:r>
              <a:rPr lang="en-US" dirty="0" err="1"/>
              <a:t>vnl</a:t>
            </a:r>
            <a:r>
              <a:rPr lang="en-US" dirty="0"/>
              <a:t>. </a:t>
            </a:r>
            <a:r>
              <a:rPr lang="en-US" dirty="0" err="1"/>
              <a:t>Bij</a:t>
            </a:r>
            <a:r>
              <a:rPr lang="en-US" dirty="0"/>
              <a:t> -10 </a:t>
            </a:r>
            <a:r>
              <a:rPr lang="en-US" dirty="0" err="1"/>
              <a:t>en</a:t>
            </a:r>
            <a:r>
              <a:rPr lang="en-US" dirty="0"/>
              <a:t> +65)</a:t>
            </a:r>
          </a:p>
          <a:p>
            <a:pPr lvl="1"/>
            <a:r>
              <a:rPr lang="en-US" dirty="0"/>
              <a:t>Minder </a:t>
            </a:r>
            <a:r>
              <a:rPr lang="en-US" dirty="0" err="1"/>
              <a:t>absenties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bewegen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Bewegen en Gezondheid</a:t>
            </a:r>
          </a:p>
        </p:txBody>
      </p:sp>
    </p:spTree>
    <p:extLst>
      <p:ext uri="{BB962C8B-B14F-4D97-AF65-F5344CB8AC3E}">
        <p14:creationId xmlns:p14="http://schemas.microsoft.com/office/powerpoint/2010/main" val="2264945291"/>
      </p:ext>
    </p:extLst>
  </p:cSld>
  <p:clrMapOvr>
    <a:masterClrMapping/>
  </p:clrMapOvr>
</p:sld>
</file>

<file path=ppt/theme/theme1.xml><?xml version="1.0" encoding="utf-8"?>
<a:theme xmlns:a="http://schemas.openxmlformats.org/drawingml/2006/main" name="TM_presentatie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TM_presentatie</Template>
  <TotalTime>243</TotalTime>
  <Words>406</Words>
  <Application>Microsoft Office PowerPoint</Application>
  <PresentationFormat>Diavoorstelling (4:3)</PresentationFormat>
  <Paragraphs>163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TM_presentatie</vt:lpstr>
      <vt:lpstr>Bewegen &amp; Gezondheid</vt:lpstr>
      <vt:lpstr>Belang van bewegen</vt:lpstr>
      <vt:lpstr>Belang van bewust bewegen</vt:lpstr>
      <vt:lpstr>Belang van bewust bewegen</vt:lpstr>
      <vt:lpstr>Belang van bewegen</vt:lpstr>
      <vt:lpstr>Belang van bewegen</vt:lpstr>
      <vt:lpstr>Belang van bewegen</vt:lpstr>
      <vt:lpstr>Belang van bewegen</vt:lpstr>
      <vt:lpstr>Belang van bewegen</vt:lpstr>
      <vt:lpstr>Belang van bewegen</vt:lpstr>
      <vt:lpstr>Belang van bewegen</vt:lpstr>
      <vt:lpstr>Belang van bewegen</vt:lpstr>
      <vt:lpstr>Belang van bewegen</vt:lpstr>
      <vt:lpstr>Belang van bewegen</vt:lpstr>
      <vt:lpstr>Belang van bewegen</vt:lpstr>
      <vt:lpstr>Belang van bewegen</vt:lpstr>
      <vt:lpstr>Belang van bewegen</vt:lpstr>
      <vt:lpstr>Belang van bewegen</vt:lpstr>
      <vt:lpstr>Belang van bewegen</vt:lpstr>
      <vt:lpstr>Belang van bewegen</vt:lpstr>
      <vt:lpstr>Conclusie</vt:lpstr>
    </vt:vector>
  </TitlesOfParts>
  <Company>KUL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Joeri Verellen</dc:creator>
  <cp:lastModifiedBy>Personeel</cp:lastModifiedBy>
  <cp:revision>22</cp:revision>
  <dcterms:created xsi:type="dcterms:W3CDTF">2014-04-04T08:13:49Z</dcterms:created>
  <dcterms:modified xsi:type="dcterms:W3CDTF">2017-02-08T10:01:17Z</dcterms:modified>
</cp:coreProperties>
</file>