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51"/>
  </p:notesMasterIdLst>
  <p:handoutMasterIdLst>
    <p:handoutMasterId r:id="rId52"/>
  </p:handoutMasterIdLst>
  <p:sldIdLst>
    <p:sldId id="258" r:id="rId3"/>
    <p:sldId id="311" r:id="rId4"/>
    <p:sldId id="312" r:id="rId5"/>
    <p:sldId id="305" r:id="rId6"/>
    <p:sldId id="306" r:id="rId7"/>
    <p:sldId id="264" r:id="rId8"/>
    <p:sldId id="315" r:id="rId9"/>
    <p:sldId id="327" r:id="rId10"/>
    <p:sldId id="332" r:id="rId11"/>
    <p:sldId id="344" r:id="rId12"/>
    <p:sldId id="339" r:id="rId13"/>
    <p:sldId id="322" r:id="rId14"/>
    <p:sldId id="323" r:id="rId15"/>
    <p:sldId id="331" r:id="rId16"/>
    <p:sldId id="351" r:id="rId17"/>
    <p:sldId id="352" r:id="rId18"/>
    <p:sldId id="353" r:id="rId19"/>
    <p:sldId id="354" r:id="rId20"/>
    <p:sldId id="355" r:id="rId21"/>
    <p:sldId id="356" r:id="rId22"/>
    <p:sldId id="316" r:id="rId23"/>
    <p:sldId id="341" r:id="rId24"/>
    <p:sldId id="345" r:id="rId25"/>
    <p:sldId id="319" r:id="rId26"/>
    <p:sldId id="321" r:id="rId27"/>
    <p:sldId id="325" r:id="rId28"/>
    <p:sldId id="360" r:id="rId29"/>
    <p:sldId id="361" r:id="rId30"/>
    <p:sldId id="365" r:id="rId31"/>
    <p:sldId id="358" r:id="rId32"/>
    <p:sldId id="313" r:id="rId33"/>
    <p:sldId id="308" r:id="rId34"/>
    <p:sldId id="333" r:id="rId35"/>
    <p:sldId id="357" r:id="rId36"/>
    <p:sldId id="334" r:id="rId37"/>
    <p:sldId id="295" r:id="rId38"/>
    <p:sldId id="362" r:id="rId39"/>
    <p:sldId id="343" r:id="rId40"/>
    <p:sldId id="350" r:id="rId41"/>
    <p:sldId id="340" r:id="rId42"/>
    <p:sldId id="336" r:id="rId43"/>
    <p:sldId id="348" r:id="rId44"/>
    <p:sldId id="363" r:id="rId45"/>
    <p:sldId id="364" r:id="rId46"/>
    <p:sldId id="342" r:id="rId47"/>
    <p:sldId id="346" r:id="rId48"/>
    <p:sldId id="347" r:id="rId49"/>
    <p:sldId id="359" r:id="rId50"/>
  </p:sldIdLst>
  <p:sldSz cx="12192000" cy="6858000"/>
  <p:notesSz cx="6797675"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nar Van Acker" initials="RVA" lastIdx="1" clrIdx="0">
    <p:extLst/>
  </p:cmAuthor>
  <p:cmAuthor id="2" name="Stien Vandierendonck" initials="SV" lastIdx="1" clrIdx="1">
    <p:extLst/>
  </p:cmAuthor>
  <p:cmAuthor id="3" name="Lien Van der Biest" initials="LVdB"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619"/>
    <a:srgbClr val="F565C8"/>
    <a:srgbClr val="EC008C"/>
    <a:srgbClr val="FF7C80"/>
    <a:srgbClr val="CC99FF"/>
    <a:srgbClr val="666366"/>
    <a:srgbClr val="CC3300"/>
    <a:srgbClr val="FEF4FB"/>
    <a:srgbClr val="FCD0EE"/>
    <a:srgbClr val="F785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660" autoAdjust="0"/>
    <p:restoredTop sz="78804" autoAdjust="0"/>
  </p:normalViewPr>
  <p:slideViewPr>
    <p:cSldViewPr snapToGrid="0">
      <p:cViewPr varScale="1">
        <p:scale>
          <a:sx n="62" d="100"/>
          <a:sy n="62" d="100"/>
        </p:scale>
        <p:origin x="1042"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6C9AAA-938C-4398-8995-4169AF178F99}" type="doc">
      <dgm:prSet loTypeId="urn:microsoft.com/office/officeart/2005/8/layout/cycle1" loCatId="cycle" qsTypeId="urn:microsoft.com/office/officeart/2005/8/quickstyle/simple1" qsCatId="simple" csTypeId="urn:microsoft.com/office/officeart/2005/8/colors/accent3_1" csCatId="accent3" phldr="1"/>
      <dgm:spPr/>
      <dgm:t>
        <a:bodyPr/>
        <a:lstStyle/>
        <a:p>
          <a:endParaRPr lang="nl-BE"/>
        </a:p>
      </dgm:t>
    </dgm:pt>
    <dgm:pt modelId="{326F07FC-231A-4317-BA41-1242FDF7176A}">
      <dgm:prSet phldrT="[Tekst]" custT="1"/>
      <dgm:spPr>
        <a:xfrm>
          <a:off x="2955091" y="24204"/>
          <a:ext cx="1338410" cy="791616"/>
        </a:xfrm>
        <a:solidFill>
          <a:srgbClr val="666366"/>
        </a:solidFill>
        <a:ln>
          <a:noFill/>
        </a:ln>
        <a:effectLst/>
      </dgm:spPr>
      <dgm:t>
        <a:bodyPr/>
        <a:lstStyle/>
        <a:p>
          <a:endParaRPr lang="nl-BE" sz="1600" dirty="0">
            <a:solidFill>
              <a:srgbClr val="666366"/>
            </a:solidFill>
            <a:latin typeface="+mj-lt"/>
            <a:ea typeface="+mn-ea"/>
            <a:cs typeface="+mn-cs"/>
          </a:endParaRPr>
        </a:p>
      </dgm:t>
    </dgm:pt>
    <dgm:pt modelId="{ECDA201F-0F08-465E-94DF-9808628AA3A8}" type="parTrans" cxnId="{75EC2FC9-64B5-4682-A177-5DEE9F35C675}">
      <dgm:prSet/>
      <dgm:spPr/>
      <dgm:t>
        <a:bodyPr/>
        <a:lstStyle/>
        <a:p>
          <a:endParaRPr lang="nl-BE" sz="1600">
            <a:solidFill>
              <a:srgbClr val="666366"/>
            </a:solidFill>
          </a:endParaRPr>
        </a:p>
      </dgm:t>
    </dgm:pt>
    <dgm:pt modelId="{367B100B-B65A-48AF-B253-E5F290B47D1B}" type="sibTrans" cxnId="{75EC2FC9-64B5-4682-A177-5DEE9F35C675}">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06B6AF0C-C4C2-4A1A-A278-CC46266676C3}">
      <dgm:prSet phldrT="[Tekst]" custT="1"/>
      <dgm:spPr>
        <a:xfrm>
          <a:off x="3492783" y="1496554"/>
          <a:ext cx="1219818" cy="791616"/>
        </a:xfrm>
        <a:noFill/>
        <a:ln>
          <a:noFill/>
        </a:ln>
        <a:effectLst/>
      </dgm:spPr>
      <dgm:t>
        <a:bodyPr/>
        <a:lstStyle/>
        <a:p>
          <a:endParaRPr lang="nl-BE" sz="1600" dirty="0">
            <a:solidFill>
              <a:srgbClr val="666366"/>
            </a:solidFill>
            <a:latin typeface="+mj-lt"/>
            <a:ea typeface="+mn-ea"/>
            <a:cs typeface="+mn-cs"/>
          </a:endParaRPr>
        </a:p>
      </dgm:t>
    </dgm:pt>
    <dgm:pt modelId="{A7E00DBE-5CB3-4E90-852A-550BA8D94231}" type="parTrans" cxnId="{BAAEAD98-FD55-4477-A447-EB0774C8291D}">
      <dgm:prSet/>
      <dgm:spPr/>
      <dgm:t>
        <a:bodyPr/>
        <a:lstStyle/>
        <a:p>
          <a:endParaRPr lang="nl-BE" sz="1600">
            <a:solidFill>
              <a:srgbClr val="666366"/>
            </a:solidFill>
          </a:endParaRPr>
        </a:p>
      </dgm:t>
    </dgm:pt>
    <dgm:pt modelId="{C09282C5-A0C6-4D21-9F6F-1F28974C48C4}" type="sibTrans" cxnId="{BAAEAD98-FD55-4477-A447-EB0774C8291D}">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D1ADF308-F094-4E3A-A78D-C7CA5471D3B2}">
      <dgm:prSet phldrT="[Tekst]" custT="1"/>
      <dgm:spPr>
        <a:xfrm>
          <a:off x="2280996" y="2406517"/>
          <a:ext cx="1138479" cy="791616"/>
        </a:xfrm>
        <a:noFill/>
        <a:ln>
          <a:noFill/>
        </a:ln>
        <a:effectLst/>
      </dgm:spPr>
      <dgm:t>
        <a:bodyPr/>
        <a:lstStyle/>
        <a:p>
          <a:endParaRPr lang="nl-BE" sz="1600" dirty="0">
            <a:solidFill>
              <a:srgbClr val="666366"/>
            </a:solidFill>
            <a:latin typeface="+mj-lt"/>
            <a:ea typeface="+mn-ea"/>
            <a:cs typeface="+mn-cs"/>
          </a:endParaRPr>
        </a:p>
      </dgm:t>
    </dgm:pt>
    <dgm:pt modelId="{27DA8778-74B1-4BEA-8F30-2DE605927C0B}" type="parTrans" cxnId="{5E185108-4254-47ED-8476-053B1F019F40}">
      <dgm:prSet/>
      <dgm:spPr/>
      <dgm:t>
        <a:bodyPr/>
        <a:lstStyle/>
        <a:p>
          <a:endParaRPr lang="nl-BE" sz="1600">
            <a:solidFill>
              <a:srgbClr val="666366"/>
            </a:solidFill>
          </a:endParaRPr>
        </a:p>
      </dgm:t>
    </dgm:pt>
    <dgm:pt modelId="{B0CA3CFC-7093-4084-91A3-366BA9F43544}" type="sibTrans" cxnId="{5E185108-4254-47ED-8476-053B1F019F40}">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2EC322F6-8FAB-441A-A019-8FC17F2CFF8C}">
      <dgm:prSet phldrT="[Tekst]" custT="1"/>
      <dgm:spPr>
        <a:xfrm>
          <a:off x="773798" y="1496554"/>
          <a:ext cx="1647964" cy="791616"/>
        </a:xfrm>
        <a:noFill/>
        <a:ln>
          <a:noFill/>
        </a:ln>
        <a:effectLst/>
      </dgm:spPr>
      <dgm:t>
        <a:bodyPr/>
        <a:lstStyle/>
        <a:p>
          <a:endParaRPr lang="nl-BE" sz="1600" b="0" dirty="0">
            <a:solidFill>
              <a:srgbClr val="666366"/>
            </a:solidFill>
            <a:latin typeface="+mj-lt"/>
            <a:ea typeface="+mn-ea"/>
            <a:cs typeface="+mn-cs"/>
          </a:endParaRPr>
        </a:p>
      </dgm:t>
    </dgm:pt>
    <dgm:pt modelId="{F6E4FEAC-A7C8-4FD7-A92A-B37CC9A9C139}" type="parTrans" cxnId="{B6DDB11A-7005-4EA1-8882-72B41A7F3C71}">
      <dgm:prSet/>
      <dgm:spPr/>
      <dgm:t>
        <a:bodyPr/>
        <a:lstStyle/>
        <a:p>
          <a:endParaRPr lang="nl-BE" sz="1600">
            <a:solidFill>
              <a:srgbClr val="666366"/>
            </a:solidFill>
          </a:endParaRPr>
        </a:p>
      </dgm:t>
    </dgm:pt>
    <dgm:pt modelId="{31EFA3E7-0589-4C82-970D-D1480FF6F729}" type="sibTrans" cxnId="{B6DDB11A-7005-4EA1-8882-72B41A7F3C71}">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AB6C2E7A-1E97-4A6B-BB6B-2BF4D82358C7}">
      <dgm:prSet phldrT="[Tekst]" custT="1"/>
      <dgm:spPr>
        <a:xfrm>
          <a:off x="1680367" y="24204"/>
          <a:ext cx="791616" cy="791616"/>
        </a:xfrm>
        <a:noFill/>
        <a:ln>
          <a:noFill/>
        </a:ln>
        <a:effectLst/>
      </dgm:spPr>
      <dgm:t>
        <a:bodyPr/>
        <a:lstStyle/>
        <a:p>
          <a:endParaRPr lang="nl-BE" sz="1600" b="1" dirty="0">
            <a:solidFill>
              <a:srgbClr val="666366"/>
            </a:solidFill>
            <a:latin typeface="+mj-lt"/>
            <a:ea typeface="+mn-ea"/>
            <a:cs typeface="+mn-cs"/>
          </a:endParaRPr>
        </a:p>
      </dgm:t>
    </dgm:pt>
    <dgm:pt modelId="{9284FDAF-A787-471C-8C64-5545348EB5C1}" type="parTrans" cxnId="{A5B95CF9-9272-4E97-AD29-B685F5B6AD0D}">
      <dgm:prSet/>
      <dgm:spPr/>
      <dgm:t>
        <a:bodyPr/>
        <a:lstStyle/>
        <a:p>
          <a:endParaRPr lang="nl-BE" sz="1600">
            <a:solidFill>
              <a:srgbClr val="666366"/>
            </a:solidFill>
          </a:endParaRPr>
        </a:p>
      </dgm:t>
    </dgm:pt>
    <dgm:pt modelId="{EB073A52-3355-459F-BC54-32A67AACECF1}" type="sibTrans" cxnId="{A5B95CF9-9272-4E97-AD29-B685F5B6AD0D}">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A2AEBE69-C693-4362-BB43-7F55EE58BC1B}" type="pres">
      <dgm:prSet presAssocID="{776C9AAA-938C-4398-8995-4169AF178F99}" presName="cycle" presStyleCnt="0">
        <dgm:presLayoutVars>
          <dgm:dir/>
          <dgm:resizeHandles val="exact"/>
        </dgm:presLayoutVars>
      </dgm:prSet>
      <dgm:spPr/>
      <dgm:t>
        <a:bodyPr/>
        <a:lstStyle/>
        <a:p>
          <a:endParaRPr lang="nl-BE"/>
        </a:p>
      </dgm:t>
    </dgm:pt>
    <dgm:pt modelId="{5B2AF8B9-4CD1-48C7-BE0F-386B448F8089}" type="pres">
      <dgm:prSet presAssocID="{326F07FC-231A-4317-BA41-1242FDF7176A}" presName="dummy" presStyleCnt="0"/>
      <dgm:spPr/>
    </dgm:pt>
    <dgm:pt modelId="{EB6B614F-17D6-48A6-8366-C0BCAB4CB305}" type="pres">
      <dgm:prSet presAssocID="{326F07FC-231A-4317-BA41-1242FDF7176A}" presName="node" presStyleLbl="revTx" presStyleIdx="0" presStyleCnt="5" custScaleX="92665">
        <dgm:presLayoutVars>
          <dgm:bulletEnabled val="1"/>
        </dgm:presLayoutVars>
      </dgm:prSet>
      <dgm:spPr>
        <a:prstGeom prst="ellipse">
          <a:avLst/>
        </a:prstGeom>
      </dgm:spPr>
      <dgm:t>
        <a:bodyPr/>
        <a:lstStyle/>
        <a:p>
          <a:endParaRPr lang="nl-BE"/>
        </a:p>
      </dgm:t>
    </dgm:pt>
    <dgm:pt modelId="{EE09B4D6-4863-4231-B1B5-A793CF2753D0}" type="pres">
      <dgm:prSet presAssocID="{367B100B-B65A-48AF-B253-E5F290B47D1B}" presName="sibTrans" presStyleLbl="node1" presStyleIdx="0" presStyleCnt="5"/>
      <dgm:spPr>
        <a:prstGeom prst="circularArrow">
          <a:avLst>
            <a:gd name="adj1" fmla="val 5200"/>
            <a:gd name="adj2" fmla="val 335938"/>
            <a:gd name="adj3" fmla="val 21293141"/>
            <a:gd name="adj4" fmla="val 19766327"/>
            <a:gd name="adj5" fmla="val 6067"/>
          </a:avLst>
        </a:prstGeom>
      </dgm:spPr>
      <dgm:t>
        <a:bodyPr/>
        <a:lstStyle/>
        <a:p>
          <a:endParaRPr lang="nl-BE"/>
        </a:p>
      </dgm:t>
    </dgm:pt>
    <dgm:pt modelId="{09AA6A56-1C13-4239-BF66-137D1F1A47E7}" type="pres">
      <dgm:prSet presAssocID="{06B6AF0C-C4C2-4A1A-A278-CC46266676C3}" presName="dummy" presStyleCnt="0"/>
      <dgm:spPr/>
    </dgm:pt>
    <dgm:pt modelId="{7D439F86-AC11-4337-971F-EB1AAD8D91D9}" type="pres">
      <dgm:prSet presAssocID="{06B6AF0C-C4C2-4A1A-A278-CC46266676C3}" presName="node" presStyleLbl="revTx" presStyleIdx="1" presStyleCnt="5" custScaleX="154092">
        <dgm:presLayoutVars>
          <dgm:bulletEnabled val="1"/>
        </dgm:presLayoutVars>
      </dgm:prSet>
      <dgm:spPr>
        <a:prstGeom prst="rect">
          <a:avLst/>
        </a:prstGeom>
      </dgm:spPr>
      <dgm:t>
        <a:bodyPr/>
        <a:lstStyle/>
        <a:p>
          <a:endParaRPr lang="nl-BE"/>
        </a:p>
      </dgm:t>
    </dgm:pt>
    <dgm:pt modelId="{55A0E68A-E1F9-4EA9-ADA5-84BF427CCED8}" type="pres">
      <dgm:prSet presAssocID="{C09282C5-A0C6-4D21-9F6F-1F28974C48C4}" presName="sibTrans" presStyleLbl="node1" presStyleIdx="1" presStyleCnt="5"/>
      <dgm:spPr>
        <a:prstGeom prst="circularArrow">
          <a:avLst>
            <a:gd name="adj1" fmla="val 5200"/>
            <a:gd name="adj2" fmla="val 335938"/>
            <a:gd name="adj3" fmla="val 3527421"/>
            <a:gd name="adj4" fmla="val 2253528"/>
            <a:gd name="adj5" fmla="val 6067"/>
          </a:avLst>
        </a:prstGeom>
      </dgm:spPr>
      <dgm:t>
        <a:bodyPr/>
        <a:lstStyle/>
        <a:p>
          <a:endParaRPr lang="nl-BE"/>
        </a:p>
      </dgm:t>
    </dgm:pt>
    <dgm:pt modelId="{8E1D9CCD-1D47-48F4-94FD-EAB3008FB839}" type="pres">
      <dgm:prSet presAssocID="{D1ADF308-F094-4E3A-A78D-C7CA5471D3B2}" presName="dummy" presStyleCnt="0"/>
      <dgm:spPr/>
    </dgm:pt>
    <dgm:pt modelId="{0E3D8DC7-F435-4DF6-B124-855032BA75EB}" type="pres">
      <dgm:prSet presAssocID="{D1ADF308-F094-4E3A-A78D-C7CA5471D3B2}" presName="node" presStyleLbl="revTx" presStyleIdx="2" presStyleCnt="5" custScaleX="143817">
        <dgm:presLayoutVars>
          <dgm:bulletEnabled val="1"/>
        </dgm:presLayoutVars>
      </dgm:prSet>
      <dgm:spPr>
        <a:prstGeom prst="rect">
          <a:avLst/>
        </a:prstGeom>
      </dgm:spPr>
      <dgm:t>
        <a:bodyPr/>
        <a:lstStyle/>
        <a:p>
          <a:endParaRPr lang="nl-BE"/>
        </a:p>
      </dgm:t>
    </dgm:pt>
    <dgm:pt modelId="{F80C652F-0F13-4A46-BEFB-7B562565E7B9}" type="pres">
      <dgm:prSet presAssocID="{B0CA3CFC-7093-4084-91A3-366BA9F43544}" presName="sibTrans" presStyleLbl="node1" presStyleIdx="2" presStyleCnt="5"/>
      <dgm:spPr>
        <a:prstGeom prst="circularArrow">
          <a:avLst>
            <a:gd name="adj1" fmla="val 5200"/>
            <a:gd name="adj2" fmla="val 335938"/>
            <a:gd name="adj3" fmla="val 8210534"/>
            <a:gd name="adj4" fmla="val 6936641"/>
            <a:gd name="adj5" fmla="val 6067"/>
          </a:avLst>
        </a:prstGeom>
      </dgm:spPr>
      <dgm:t>
        <a:bodyPr/>
        <a:lstStyle/>
        <a:p>
          <a:endParaRPr lang="nl-BE"/>
        </a:p>
      </dgm:t>
    </dgm:pt>
    <dgm:pt modelId="{1AF9AADF-B6CD-40AD-B95E-EDFAE6153A84}" type="pres">
      <dgm:prSet presAssocID="{2EC322F6-8FAB-441A-A019-8FC17F2CFF8C}" presName="dummy" presStyleCnt="0"/>
      <dgm:spPr/>
    </dgm:pt>
    <dgm:pt modelId="{2F1AF169-8D7B-4C7F-99EB-A6351D8F3523}" type="pres">
      <dgm:prSet presAssocID="{2EC322F6-8FAB-441A-A019-8FC17F2CFF8C}" presName="node" presStyleLbl="revTx" presStyleIdx="3" presStyleCnt="5" custScaleX="208177">
        <dgm:presLayoutVars>
          <dgm:bulletEnabled val="1"/>
        </dgm:presLayoutVars>
      </dgm:prSet>
      <dgm:spPr>
        <a:prstGeom prst="rect">
          <a:avLst/>
        </a:prstGeom>
      </dgm:spPr>
      <dgm:t>
        <a:bodyPr/>
        <a:lstStyle/>
        <a:p>
          <a:endParaRPr lang="nl-BE"/>
        </a:p>
      </dgm:t>
    </dgm:pt>
    <dgm:pt modelId="{B65B3593-9ED0-477C-B89F-09814216E8BB}" type="pres">
      <dgm:prSet presAssocID="{31EFA3E7-0589-4C82-970D-D1480FF6F729}" presName="sibTrans" presStyleLbl="node1" presStyleIdx="3" presStyleCnt="5"/>
      <dgm:spPr>
        <a:prstGeom prst="circularArrow">
          <a:avLst>
            <a:gd name="adj1" fmla="val 5200"/>
            <a:gd name="adj2" fmla="val 335938"/>
            <a:gd name="adj3" fmla="val 12297735"/>
            <a:gd name="adj4" fmla="val 10770921"/>
            <a:gd name="adj5" fmla="val 6067"/>
          </a:avLst>
        </a:prstGeom>
      </dgm:spPr>
      <dgm:t>
        <a:bodyPr/>
        <a:lstStyle/>
        <a:p>
          <a:endParaRPr lang="nl-BE"/>
        </a:p>
      </dgm:t>
    </dgm:pt>
    <dgm:pt modelId="{00189DED-F5AB-41DF-B11D-501932C9BA33}" type="pres">
      <dgm:prSet presAssocID="{AB6C2E7A-1E97-4A6B-BB6B-2BF4D82358C7}" presName="dummy" presStyleCnt="0"/>
      <dgm:spPr/>
    </dgm:pt>
    <dgm:pt modelId="{04C339D4-6FFB-4F74-9301-9A00F617AF40}" type="pres">
      <dgm:prSet presAssocID="{AB6C2E7A-1E97-4A6B-BB6B-2BF4D82358C7}" presName="node" presStyleLbl="revTx" presStyleIdx="4" presStyleCnt="5" custScaleX="173117">
        <dgm:presLayoutVars>
          <dgm:bulletEnabled val="1"/>
        </dgm:presLayoutVars>
      </dgm:prSet>
      <dgm:spPr>
        <a:prstGeom prst="rect">
          <a:avLst/>
        </a:prstGeom>
      </dgm:spPr>
      <dgm:t>
        <a:bodyPr/>
        <a:lstStyle/>
        <a:p>
          <a:endParaRPr lang="nl-BE"/>
        </a:p>
      </dgm:t>
    </dgm:pt>
    <dgm:pt modelId="{C5B1F07D-04E4-41FD-BECC-8520B747A09E}" type="pres">
      <dgm:prSet presAssocID="{EB073A52-3355-459F-BC54-32A67AACECF1}" presName="sibTrans" presStyleLbl="node1" presStyleIdx="4" presStyleCnt="5" custLinFactNeighborX="3802"/>
      <dgm:spPr>
        <a:prstGeom prst="circularArrow">
          <a:avLst>
            <a:gd name="adj1" fmla="val 5200"/>
            <a:gd name="adj2" fmla="val 335938"/>
            <a:gd name="adj3" fmla="val 16138073"/>
            <a:gd name="adj4" fmla="val 15198479"/>
            <a:gd name="adj5" fmla="val 6067"/>
          </a:avLst>
        </a:prstGeom>
      </dgm:spPr>
      <dgm:t>
        <a:bodyPr/>
        <a:lstStyle/>
        <a:p>
          <a:endParaRPr lang="nl-BE"/>
        </a:p>
      </dgm:t>
    </dgm:pt>
  </dgm:ptLst>
  <dgm:cxnLst>
    <dgm:cxn modelId="{A5B95CF9-9272-4E97-AD29-B685F5B6AD0D}" srcId="{776C9AAA-938C-4398-8995-4169AF178F99}" destId="{AB6C2E7A-1E97-4A6B-BB6B-2BF4D82358C7}" srcOrd="4" destOrd="0" parTransId="{9284FDAF-A787-471C-8C64-5545348EB5C1}" sibTransId="{EB073A52-3355-459F-BC54-32A67AACECF1}"/>
    <dgm:cxn modelId="{B6DDB11A-7005-4EA1-8882-72B41A7F3C71}" srcId="{776C9AAA-938C-4398-8995-4169AF178F99}" destId="{2EC322F6-8FAB-441A-A019-8FC17F2CFF8C}" srcOrd="3" destOrd="0" parTransId="{F6E4FEAC-A7C8-4FD7-A92A-B37CC9A9C139}" sibTransId="{31EFA3E7-0589-4C82-970D-D1480FF6F729}"/>
    <dgm:cxn modelId="{BAAEAD98-FD55-4477-A447-EB0774C8291D}" srcId="{776C9AAA-938C-4398-8995-4169AF178F99}" destId="{06B6AF0C-C4C2-4A1A-A278-CC46266676C3}" srcOrd="1" destOrd="0" parTransId="{A7E00DBE-5CB3-4E90-852A-550BA8D94231}" sibTransId="{C09282C5-A0C6-4D21-9F6F-1F28974C48C4}"/>
    <dgm:cxn modelId="{97726206-9717-4185-A4D7-E3913184B960}" type="presOf" srcId="{EB073A52-3355-459F-BC54-32A67AACECF1}" destId="{C5B1F07D-04E4-41FD-BECC-8520B747A09E}" srcOrd="0" destOrd="0" presId="urn:microsoft.com/office/officeart/2005/8/layout/cycle1"/>
    <dgm:cxn modelId="{5E185108-4254-47ED-8476-053B1F019F40}" srcId="{776C9AAA-938C-4398-8995-4169AF178F99}" destId="{D1ADF308-F094-4E3A-A78D-C7CA5471D3B2}" srcOrd="2" destOrd="0" parTransId="{27DA8778-74B1-4BEA-8F30-2DE605927C0B}" sibTransId="{B0CA3CFC-7093-4084-91A3-366BA9F43544}"/>
    <dgm:cxn modelId="{EA93A9AE-875D-4527-AF3E-D931B93F00BE}" type="presOf" srcId="{776C9AAA-938C-4398-8995-4169AF178F99}" destId="{A2AEBE69-C693-4362-BB43-7F55EE58BC1B}" srcOrd="0" destOrd="0" presId="urn:microsoft.com/office/officeart/2005/8/layout/cycle1"/>
    <dgm:cxn modelId="{B31FACD0-0496-44B5-A9AE-962F2DEDC0FF}" type="presOf" srcId="{D1ADF308-F094-4E3A-A78D-C7CA5471D3B2}" destId="{0E3D8DC7-F435-4DF6-B124-855032BA75EB}" srcOrd="0" destOrd="0" presId="urn:microsoft.com/office/officeart/2005/8/layout/cycle1"/>
    <dgm:cxn modelId="{179D9FC3-DC8B-456C-A059-A827B3F7D6EF}" type="presOf" srcId="{367B100B-B65A-48AF-B253-E5F290B47D1B}" destId="{EE09B4D6-4863-4231-B1B5-A793CF2753D0}" srcOrd="0" destOrd="0" presId="urn:microsoft.com/office/officeart/2005/8/layout/cycle1"/>
    <dgm:cxn modelId="{21EE7A89-15D1-42A8-BDF8-8F576745BFB4}" type="presOf" srcId="{326F07FC-231A-4317-BA41-1242FDF7176A}" destId="{EB6B614F-17D6-48A6-8366-C0BCAB4CB305}" srcOrd="0" destOrd="0" presId="urn:microsoft.com/office/officeart/2005/8/layout/cycle1"/>
    <dgm:cxn modelId="{75EC2FC9-64B5-4682-A177-5DEE9F35C675}" srcId="{776C9AAA-938C-4398-8995-4169AF178F99}" destId="{326F07FC-231A-4317-BA41-1242FDF7176A}" srcOrd="0" destOrd="0" parTransId="{ECDA201F-0F08-465E-94DF-9808628AA3A8}" sibTransId="{367B100B-B65A-48AF-B253-E5F290B47D1B}"/>
    <dgm:cxn modelId="{3ABF3DC9-044C-4F49-96AC-3206ADE6419D}" type="presOf" srcId="{C09282C5-A0C6-4D21-9F6F-1F28974C48C4}" destId="{55A0E68A-E1F9-4EA9-ADA5-84BF427CCED8}" srcOrd="0" destOrd="0" presId="urn:microsoft.com/office/officeart/2005/8/layout/cycle1"/>
    <dgm:cxn modelId="{71D71856-8002-4106-94A0-B654A9DACD53}" type="presOf" srcId="{B0CA3CFC-7093-4084-91A3-366BA9F43544}" destId="{F80C652F-0F13-4A46-BEFB-7B562565E7B9}" srcOrd="0" destOrd="0" presId="urn:microsoft.com/office/officeart/2005/8/layout/cycle1"/>
    <dgm:cxn modelId="{A57C84B5-8ECF-4BCF-AFF3-D6760F01529C}" type="presOf" srcId="{AB6C2E7A-1E97-4A6B-BB6B-2BF4D82358C7}" destId="{04C339D4-6FFB-4F74-9301-9A00F617AF40}" srcOrd="0" destOrd="0" presId="urn:microsoft.com/office/officeart/2005/8/layout/cycle1"/>
    <dgm:cxn modelId="{3B329E44-DBB1-4892-8449-293C407360ED}" type="presOf" srcId="{31EFA3E7-0589-4C82-970D-D1480FF6F729}" destId="{B65B3593-9ED0-477C-B89F-09814216E8BB}" srcOrd="0" destOrd="0" presId="urn:microsoft.com/office/officeart/2005/8/layout/cycle1"/>
    <dgm:cxn modelId="{7E7EEA18-0702-4B16-BB95-2B00BFA078BD}" type="presOf" srcId="{2EC322F6-8FAB-441A-A019-8FC17F2CFF8C}" destId="{2F1AF169-8D7B-4C7F-99EB-A6351D8F3523}" srcOrd="0" destOrd="0" presId="urn:microsoft.com/office/officeart/2005/8/layout/cycle1"/>
    <dgm:cxn modelId="{8262366D-DC53-4CE2-955B-EB96A15DBB38}" type="presOf" srcId="{06B6AF0C-C4C2-4A1A-A278-CC46266676C3}" destId="{7D439F86-AC11-4337-971F-EB1AAD8D91D9}" srcOrd="0" destOrd="0" presId="urn:microsoft.com/office/officeart/2005/8/layout/cycle1"/>
    <dgm:cxn modelId="{E976DBA3-0FB7-48D0-A88C-E4F7FD32C19B}" type="presParOf" srcId="{A2AEBE69-C693-4362-BB43-7F55EE58BC1B}" destId="{5B2AF8B9-4CD1-48C7-BE0F-386B448F8089}" srcOrd="0" destOrd="0" presId="urn:microsoft.com/office/officeart/2005/8/layout/cycle1"/>
    <dgm:cxn modelId="{ABB42391-B6EC-4963-8B55-29D2F249A90E}" type="presParOf" srcId="{A2AEBE69-C693-4362-BB43-7F55EE58BC1B}" destId="{EB6B614F-17D6-48A6-8366-C0BCAB4CB305}" srcOrd="1" destOrd="0" presId="urn:microsoft.com/office/officeart/2005/8/layout/cycle1"/>
    <dgm:cxn modelId="{6A1E0838-1712-4AF6-BCDF-002C162D3BE4}" type="presParOf" srcId="{A2AEBE69-C693-4362-BB43-7F55EE58BC1B}" destId="{EE09B4D6-4863-4231-B1B5-A793CF2753D0}" srcOrd="2" destOrd="0" presId="urn:microsoft.com/office/officeart/2005/8/layout/cycle1"/>
    <dgm:cxn modelId="{FA78898A-9D16-4F19-90EE-19D7A951367D}" type="presParOf" srcId="{A2AEBE69-C693-4362-BB43-7F55EE58BC1B}" destId="{09AA6A56-1C13-4239-BF66-137D1F1A47E7}" srcOrd="3" destOrd="0" presId="urn:microsoft.com/office/officeart/2005/8/layout/cycle1"/>
    <dgm:cxn modelId="{06FE033B-8557-4A27-B572-F03457B9DAF2}" type="presParOf" srcId="{A2AEBE69-C693-4362-BB43-7F55EE58BC1B}" destId="{7D439F86-AC11-4337-971F-EB1AAD8D91D9}" srcOrd="4" destOrd="0" presId="urn:microsoft.com/office/officeart/2005/8/layout/cycle1"/>
    <dgm:cxn modelId="{B5CB9921-6135-4616-8D22-26EF15F13F3A}" type="presParOf" srcId="{A2AEBE69-C693-4362-BB43-7F55EE58BC1B}" destId="{55A0E68A-E1F9-4EA9-ADA5-84BF427CCED8}" srcOrd="5" destOrd="0" presId="urn:microsoft.com/office/officeart/2005/8/layout/cycle1"/>
    <dgm:cxn modelId="{9DE5E7E9-8546-4100-9754-1BA6EA8626DE}" type="presParOf" srcId="{A2AEBE69-C693-4362-BB43-7F55EE58BC1B}" destId="{8E1D9CCD-1D47-48F4-94FD-EAB3008FB839}" srcOrd="6" destOrd="0" presId="urn:microsoft.com/office/officeart/2005/8/layout/cycle1"/>
    <dgm:cxn modelId="{CE1FEBCC-6CFC-4686-B38D-C5ED70A8DAF4}" type="presParOf" srcId="{A2AEBE69-C693-4362-BB43-7F55EE58BC1B}" destId="{0E3D8DC7-F435-4DF6-B124-855032BA75EB}" srcOrd="7" destOrd="0" presId="urn:microsoft.com/office/officeart/2005/8/layout/cycle1"/>
    <dgm:cxn modelId="{F7BEABFE-079F-4689-A7F4-FA441B16C7D3}" type="presParOf" srcId="{A2AEBE69-C693-4362-BB43-7F55EE58BC1B}" destId="{F80C652F-0F13-4A46-BEFB-7B562565E7B9}" srcOrd="8" destOrd="0" presId="urn:microsoft.com/office/officeart/2005/8/layout/cycle1"/>
    <dgm:cxn modelId="{D6081103-7BDD-4ED1-8E41-F531FE384B88}" type="presParOf" srcId="{A2AEBE69-C693-4362-BB43-7F55EE58BC1B}" destId="{1AF9AADF-B6CD-40AD-B95E-EDFAE6153A84}" srcOrd="9" destOrd="0" presId="urn:microsoft.com/office/officeart/2005/8/layout/cycle1"/>
    <dgm:cxn modelId="{267CF20F-AC85-43B1-8040-8873BB9C4F01}" type="presParOf" srcId="{A2AEBE69-C693-4362-BB43-7F55EE58BC1B}" destId="{2F1AF169-8D7B-4C7F-99EB-A6351D8F3523}" srcOrd="10" destOrd="0" presId="urn:microsoft.com/office/officeart/2005/8/layout/cycle1"/>
    <dgm:cxn modelId="{09CD6B42-8983-4328-BAAB-8E4AF1198332}" type="presParOf" srcId="{A2AEBE69-C693-4362-BB43-7F55EE58BC1B}" destId="{B65B3593-9ED0-477C-B89F-09814216E8BB}" srcOrd="11" destOrd="0" presId="urn:microsoft.com/office/officeart/2005/8/layout/cycle1"/>
    <dgm:cxn modelId="{C7EE8904-0685-41D1-8251-4CF5C31744D4}" type="presParOf" srcId="{A2AEBE69-C693-4362-BB43-7F55EE58BC1B}" destId="{00189DED-F5AB-41DF-B11D-501932C9BA33}" srcOrd="12" destOrd="0" presId="urn:microsoft.com/office/officeart/2005/8/layout/cycle1"/>
    <dgm:cxn modelId="{257508D8-7223-4F0C-B0D8-91BED5C47980}" type="presParOf" srcId="{A2AEBE69-C693-4362-BB43-7F55EE58BC1B}" destId="{04C339D4-6FFB-4F74-9301-9A00F617AF40}" srcOrd="13" destOrd="0" presId="urn:microsoft.com/office/officeart/2005/8/layout/cycle1"/>
    <dgm:cxn modelId="{0C4672E7-C3CA-4252-BDB2-475D9F81AED8}" type="presParOf" srcId="{A2AEBE69-C693-4362-BB43-7F55EE58BC1B}" destId="{C5B1F07D-04E4-41FD-BECC-8520B747A09E}"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CE71DF9-5300-47A0-9181-57FAC859BF6C}" type="doc">
      <dgm:prSet loTypeId="urn:microsoft.com/office/officeart/2005/8/layout/radial1" loCatId="cycle" qsTypeId="urn:microsoft.com/office/officeart/2005/8/quickstyle/simple1" qsCatId="simple" csTypeId="urn:microsoft.com/office/officeart/2005/8/colors/accent3_1" csCatId="accent3" phldr="1"/>
      <dgm:spPr/>
      <dgm:t>
        <a:bodyPr/>
        <a:lstStyle/>
        <a:p>
          <a:endParaRPr lang="nl-BE"/>
        </a:p>
      </dgm:t>
    </dgm:pt>
    <dgm:pt modelId="{03744CAF-A8EE-4228-A7AF-2878215F0C68}">
      <dgm:prSet phldrT="[Tekst]" phldr="1" custT="1"/>
      <dgm:spPr>
        <a:blipFill rotWithShape="0">
          <a:blip xmlns:r="http://schemas.openxmlformats.org/officeDocument/2006/relationships" r:embed="rId1"/>
          <a:stretch>
            <a:fillRect/>
          </a:stretch>
        </a:blipFill>
      </dgm:spPr>
      <dgm:t>
        <a:bodyPr/>
        <a:lstStyle/>
        <a:p>
          <a:endParaRPr lang="nl-BE" sz="800" dirty="0">
            <a:solidFill>
              <a:schemeClr val="bg1"/>
            </a:solidFill>
          </a:endParaRPr>
        </a:p>
      </dgm:t>
    </dgm:pt>
    <dgm:pt modelId="{0197FF5B-EC84-4B29-B6E9-5E64E1664150}" type="parTrans" cxnId="{03457118-AD11-4506-A8D9-02E7A0B98F50}">
      <dgm:prSet/>
      <dgm:spPr/>
      <dgm:t>
        <a:bodyPr/>
        <a:lstStyle/>
        <a:p>
          <a:endParaRPr lang="nl-BE"/>
        </a:p>
      </dgm:t>
    </dgm:pt>
    <dgm:pt modelId="{1535D9B9-8B75-4F1C-92E0-63086C5E1FF3}" type="sibTrans" cxnId="{03457118-AD11-4506-A8D9-02E7A0B98F50}">
      <dgm:prSet/>
      <dgm:spPr/>
      <dgm:t>
        <a:bodyPr/>
        <a:lstStyle/>
        <a:p>
          <a:endParaRPr lang="nl-BE"/>
        </a:p>
      </dgm:t>
    </dgm:pt>
    <dgm:pt modelId="{758CD5D7-23E7-4063-8FC7-87B4B2218704}">
      <dgm:prSet phldrT="[Tekst]" custT="1"/>
      <dgm:spPr/>
      <dgm:t>
        <a:bodyPr/>
        <a:lstStyle/>
        <a:p>
          <a:r>
            <a:rPr lang="nl-BE" sz="1600" b="1" dirty="0">
              <a:solidFill>
                <a:srgbClr val="E31619"/>
              </a:solidFill>
            </a:rPr>
            <a:t>Meetbaar en </a:t>
          </a:r>
          <a:r>
            <a:rPr lang="nl-BE" sz="1600" b="1" dirty="0" err="1">
              <a:solidFill>
                <a:srgbClr val="E31619"/>
              </a:solidFill>
            </a:rPr>
            <a:t>aflijnbaar</a:t>
          </a:r>
          <a:r>
            <a:rPr lang="nl-BE" sz="1600" b="1" dirty="0">
              <a:solidFill>
                <a:srgbClr val="E31619"/>
              </a:solidFill>
            </a:rPr>
            <a:t>:</a:t>
          </a:r>
        </a:p>
        <a:p>
          <a:r>
            <a:rPr lang="nl-BE" sz="1600" b="1" dirty="0">
              <a:solidFill>
                <a:srgbClr val="E31619"/>
              </a:solidFill>
            </a:rPr>
            <a:t>_</a:t>
          </a:r>
          <a:endParaRPr lang="nl-BE" sz="1500" b="1" dirty="0">
            <a:solidFill>
              <a:srgbClr val="E31619"/>
            </a:solidFill>
          </a:endParaRPr>
        </a:p>
      </dgm:t>
    </dgm:pt>
    <dgm:pt modelId="{6FCD4BFF-AC1A-4FBA-81D6-CD9E7F561B74}" type="parTrans" cxnId="{CFF0318C-2C6E-471E-AEF0-3EADB383A012}">
      <dgm:prSet/>
      <dgm:spPr/>
      <dgm:t>
        <a:bodyPr/>
        <a:lstStyle/>
        <a:p>
          <a:endParaRPr lang="nl-BE" dirty="0"/>
        </a:p>
      </dgm:t>
    </dgm:pt>
    <dgm:pt modelId="{F8BA5B9C-9914-46B6-BB76-09ACC248613A}" type="sibTrans" cxnId="{CFF0318C-2C6E-471E-AEF0-3EADB383A012}">
      <dgm:prSet/>
      <dgm:spPr/>
      <dgm:t>
        <a:bodyPr/>
        <a:lstStyle/>
        <a:p>
          <a:endParaRPr lang="nl-BE"/>
        </a:p>
      </dgm:t>
    </dgm:pt>
    <dgm:pt modelId="{0B3FEA82-77D7-44F7-BA55-C12405FAA21F}">
      <dgm:prSet phldrT="[Tekst]" custT="1"/>
      <dgm:spPr/>
      <dgm:t>
        <a:bodyPr/>
        <a:lstStyle/>
        <a:p>
          <a:r>
            <a:rPr lang="nl-BE" sz="1600" b="1" dirty="0">
              <a:solidFill>
                <a:srgbClr val="E31619"/>
              </a:solidFill>
            </a:rPr>
            <a:t>Bereikbaar: ±</a:t>
          </a:r>
        </a:p>
      </dgm:t>
    </dgm:pt>
    <dgm:pt modelId="{A36B88E0-E7EC-4586-9F09-69903CDF344E}" type="parTrans" cxnId="{BABC40F7-6863-40ED-ABAF-B1FC77ECBF50}">
      <dgm:prSet/>
      <dgm:spPr/>
      <dgm:t>
        <a:bodyPr/>
        <a:lstStyle/>
        <a:p>
          <a:endParaRPr lang="nl-BE"/>
        </a:p>
      </dgm:t>
    </dgm:pt>
    <dgm:pt modelId="{C00AD008-2338-40C4-B623-E0FE8099833D}" type="sibTrans" cxnId="{BABC40F7-6863-40ED-ABAF-B1FC77ECBF50}">
      <dgm:prSet/>
      <dgm:spPr/>
      <dgm:t>
        <a:bodyPr/>
        <a:lstStyle/>
        <a:p>
          <a:endParaRPr lang="nl-BE"/>
        </a:p>
      </dgm:t>
    </dgm:pt>
    <dgm:pt modelId="{A30D5254-F5B2-4C7F-BAB6-9D577C2AD32E}">
      <dgm:prSet phldrT="[Tekst]" custT="1"/>
      <dgm:spPr/>
      <dgm:t>
        <a:bodyPr/>
        <a:lstStyle/>
        <a:p>
          <a:r>
            <a:rPr lang="nl-BE" sz="1400" b="1" dirty="0"/>
            <a:t>Voldoende substantieel: ++</a:t>
          </a:r>
        </a:p>
      </dgm:t>
    </dgm:pt>
    <dgm:pt modelId="{2B64C3F1-AE82-4A58-A360-358283ABAD14}" type="parTrans" cxnId="{D1603B6B-A341-4964-8F47-4CD47FCA449E}">
      <dgm:prSet/>
      <dgm:spPr/>
      <dgm:t>
        <a:bodyPr/>
        <a:lstStyle/>
        <a:p>
          <a:endParaRPr lang="nl-BE"/>
        </a:p>
      </dgm:t>
    </dgm:pt>
    <dgm:pt modelId="{6C370ACB-5EA0-4021-A923-48264ECA2F9B}" type="sibTrans" cxnId="{D1603B6B-A341-4964-8F47-4CD47FCA449E}">
      <dgm:prSet/>
      <dgm:spPr/>
      <dgm:t>
        <a:bodyPr/>
        <a:lstStyle/>
        <a:p>
          <a:endParaRPr lang="nl-BE"/>
        </a:p>
      </dgm:t>
    </dgm:pt>
    <dgm:pt modelId="{4DAADA73-0A62-4DB6-BC43-92EDF6C9BC69}">
      <dgm:prSet phldrT="[Tekst]" custT="1"/>
      <dgm:spPr/>
      <dgm:t>
        <a:bodyPr/>
        <a:lstStyle/>
        <a:p>
          <a:r>
            <a:rPr lang="nl-BE" sz="1600" b="1" dirty="0"/>
            <a:t>Homogene respons:  </a:t>
          </a:r>
        </a:p>
        <a:p>
          <a:r>
            <a:rPr lang="nl-BE" sz="1600" b="1" dirty="0"/>
            <a:t>+</a:t>
          </a:r>
        </a:p>
      </dgm:t>
    </dgm:pt>
    <dgm:pt modelId="{47DD5A18-BE75-453C-A934-8B9A8FAEF723}" type="parTrans" cxnId="{D75041E9-7615-4689-B941-ED6A42717553}">
      <dgm:prSet/>
      <dgm:spPr/>
      <dgm:t>
        <a:bodyPr/>
        <a:lstStyle/>
        <a:p>
          <a:endParaRPr lang="nl-BE"/>
        </a:p>
      </dgm:t>
    </dgm:pt>
    <dgm:pt modelId="{BF7EEC46-2EBC-44FE-A814-52FAE228FF5B}" type="sibTrans" cxnId="{D75041E9-7615-4689-B941-ED6A42717553}">
      <dgm:prSet/>
      <dgm:spPr/>
      <dgm:t>
        <a:bodyPr/>
        <a:lstStyle/>
        <a:p>
          <a:endParaRPr lang="nl-BE"/>
        </a:p>
      </dgm:t>
    </dgm:pt>
    <dgm:pt modelId="{E6CF1BB6-AE69-405E-9455-9C09B89402FF}">
      <dgm:prSet phldrT="[Tekst]" custT="1"/>
      <dgm:spPr/>
      <dgm:t>
        <a:bodyPr/>
        <a:lstStyle/>
        <a:p>
          <a:r>
            <a:rPr lang="nl-BE" sz="1600" b="1" dirty="0"/>
            <a:t>Kostprijs en tijd: </a:t>
          </a:r>
        </a:p>
        <a:p>
          <a:r>
            <a:rPr lang="nl-BE" sz="1600" b="1" dirty="0"/>
            <a:t>+</a:t>
          </a:r>
          <a:r>
            <a:rPr lang="nl-BE" sz="1800" b="1" dirty="0"/>
            <a:t> </a:t>
          </a:r>
          <a:r>
            <a:rPr lang="nl-BE" sz="1800" dirty="0"/>
            <a:t/>
          </a:r>
          <a:br>
            <a:rPr lang="nl-BE" sz="1800" dirty="0"/>
          </a:br>
          <a:endParaRPr lang="nl-BE" sz="1800" dirty="0"/>
        </a:p>
      </dgm:t>
    </dgm:pt>
    <dgm:pt modelId="{35744566-06A7-4E21-9090-ECFB66301B6D}" type="parTrans" cxnId="{42FC86F3-8B76-46DE-8BB0-D88A9A75FBBC}">
      <dgm:prSet/>
      <dgm:spPr/>
      <dgm:t>
        <a:bodyPr/>
        <a:lstStyle/>
        <a:p>
          <a:endParaRPr lang="nl-BE"/>
        </a:p>
      </dgm:t>
    </dgm:pt>
    <dgm:pt modelId="{FA88C4ED-A792-4DC5-AAF8-8031676270B8}" type="sibTrans" cxnId="{42FC86F3-8B76-46DE-8BB0-D88A9A75FBBC}">
      <dgm:prSet/>
      <dgm:spPr/>
      <dgm:t>
        <a:bodyPr/>
        <a:lstStyle/>
        <a:p>
          <a:endParaRPr lang="nl-BE"/>
        </a:p>
      </dgm:t>
    </dgm:pt>
    <dgm:pt modelId="{D4F72088-6416-420F-84C8-B71ED525C139}" type="pres">
      <dgm:prSet presAssocID="{3CE71DF9-5300-47A0-9181-57FAC859BF6C}" presName="cycle" presStyleCnt="0">
        <dgm:presLayoutVars>
          <dgm:chMax val="1"/>
          <dgm:dir/>
          <dgm:animLvl val="ctr"/>
          <dgm:resizeHandles val="exact"/>
        </dgm:presLayoutVars>
      </dgm:prSet>
      <dgm:spPr/>
      <dgm:t>
        <a:bodyPr/>
        <a:lstStyle/>
        <a:p>
          <a:endParaRPr lang="nl-BE"/>
        </a:p>
      </dgm:t>
    </dgm:pt>
    <dgm:pt modelId="{AD64D4C4-C54C-486D-A73D-FF795CAD5C7A}" type="pres">
      <dgm:prSet presAssocID="{03744CAF-A8EE-4228-A7AF-2878215F0C68}" presName="centerShape" presStyleLbl="node0" presStyleIdx="0" presStyleCnt="1" custScaleX="170321" custScaleY="151866"/>
      <dgm:spPr/>
      <dgm:t>
        <a:bodyPr/>
        <a:lstStyle/>
        <a:p>
          <a:endParaRPr lang="nl-BE"/>
        </a:p>
      </dgm:t>
    </dgm:pt>
    <dgm:pt modelId="{44FEF94C-A7C4-4B7D-B543-6E96C6D959F4}" type="pres">
      <dgm:prSet presAssocID="{6FCD4BFF-AC1A-4FBA-81D6-CD9E7F561B74}" presName="Name9" presStyleLbl="parChTrans1D2" presStyleIdx="0" presStyleCnt="5"/>
      <dgm:spPr/>
      <dgm:t>
        <a:bodyPr/>
        <a:lstStyle/>
        <a:p>
          <a:endParaRPr lang="nl-BE"/>
        </a:p>
      </dgm:t>
    </dgm:pt>
    <dgm:pt modelId="{A421B258-BDC5-43CB-B90B-1F7AE09A3AFA}" type="pres">
      <dgm:prSet presAssocID="{6FCD4BFF-AC1A-4FBA-81D6-CD9E7F561B74}" presName="connTx" presStyleLbl="parChTrans1D2" presStyleIdx="0" presStyleCnt="5"/>
      <dgm:spPr/>
      <dgm:t>
        <a:bodyPr/>
        <a:lstStyle/>
        <a:p>
          <a:endParaRPr lang="nl-BE"/>
        </a:p>
      </dgm:t>
    </dgm:pt>
    <dgm:pt modelId="{36DD62BC-B55F-4469-B2C7-E636283DE81B}" type="pres">
      <dgm:prSet presAssocID="{758CD5D7-23E7-4063-8FC7-87B4B2218704}" presName="node" presStyleLbl="node1" presStyleIdx="0" presStyleCnt="5">
        <dgm:presLayoutVars>
          <dgm:bulletEnabled val="1"/>
        </dgm:presLayoutVars>
      </dgm:prSet>
      <dgm:spPr/>
      <dgm:t>
        <a:bodyPr/>
        <a:lstStyle/>
        <a:p>
          <a:endParaRPr lang="nl-BE"/>
        </a:p>
      </dgm:t>
    </dgm:pt>
    <dgm:pt modelId="{857D16D5-CDF4-45A7-8AA1-05E207F39906}" type="pres">
      <dgm:prSet presAssocID="{A36B88E0-E7EC-4586-9F09-69903CDF344E}" presName="Name9" presStyleLbl="parChTrans1D2" presStyleIdx="1" presStyleCnt="5"/>
      <dgm:spPr/>
      <dgm:t>
        <a:bodyPr/>
        <a:lstStyle/>
        <a:p>
          <a:endParaRPr lang="nl-BE"/>
        </a:p>
      </dgm:t>
    </dgm:pt>
    <dgm:pt modelId="{C967A4CF-B4F3-4F54-804B-174374E693CF}" type="pres">
      <dgm:prSet presAssocID="{A36B88E0-E7EC-4586-9F09-69903CDF344E}" presName="connTx" presStyleLbl="parChTrans1D2" presStyleIdx="1" presStyleCnt="5"/>
      <dgm:spPr/>
      <dgm:t>
        <a:bodyPr/>
        <a:lstStyle/>
        <a:p>
          <a:endParaRPr lang="nl-BE"/>
        </a:p>
      </dgm:t>
    </dgm:pt>
    <dgm:pt modelId="{5C0B465A-A41D-41B6-B63B-F625B7560898}" type="pres">
      <dgm:prSet presAssocID="{0B3FEA82-77D7-44F7-BA55-C12405FAA21F}" presName="node" presStyleLbl="node1" presStyleIdx="1" presStyleCnt="5" custScaleX="105755" custRadScaleRad="109629" custRadScaleInc="7489">
        <dgm:presLayoutVars>
          <dgm:bulletEnabled val="1"/>
        </dgm:presLayoutVars>
      </dgm:prSet>
      <dgm:spPr/>
      <dgm:t>
        <a:bodyPr/>
        <a:lstStyle/>
        <a:p>
          <a:endParaRPr lang="nl-BE"/>
        </a:p>
      </dgm:t>
    </dgm:pt>
    <dgm:pt modelId="{86A189A9-16D8-4FC5-8E87-FFFD4E972A6B}" type="pres">
      <dgm:prSet presAssocID="{2B64C3F1-AE82-4A58-A360-358283ABAD14}" presName="Name9" presStyleLbl="parChTrans1D2" presStyleIdx="2" presStyleCnt="5"/>
      <dgm:spPr/>
      <dgm:t>
        <a:bodyPr/>
        <a:lstStyle/>
        <a:p>
          <a:endParaRPr lang="nl-BE"/>
        </a:p>
      </dgm:t>
    </dgm:pt>
    <dgm:pt modelId="{7A798449-6168-472C-91AB-A56F658F6FE1}" type="pres">
      <dgm:prSet presAssocID="{2B64C3F1-AE82-4A58-A360-358283ABAD14}" presName="connTx" presStyleLbl="parChTrans1D2" presStyleIdx="2" presStyleCnt="5"/>
      <dgm:spPr/>
      <dgm:t>
        <a:bodyPr/>
        <a:lstStyle/>
        <a:p>
          <a:endParaRPr lang="nl-BE"/>
        </a:p>
      </dgm:t>
    </dgm:pt>
    <dgm:pt modelId="{9E354C94-6351-4351-8479-B2C603A3B0F2}" type="pres">
      <dgm:prSet presAssocID="{A30D5254-F5B2-4C7F-BAB6-9D577C2AD32E}" presName="node" presStyleLbl="node1" presStyleIdx="2" presStyleCnt="5" custScaleX="103919" custRadScaleRad="112654" custRadScaleInc="-11990">
        <dgm:presLayoutVars>
          <dgm:bulletEnabled val="1"/>
        </dgm:presLayoutVars>
      </dgm:prSet>
      <dgm:spPr/>
      <dgm:t>
        <a:bodyPr/>
        <a:lstStyle/>
        <a:p>
          <a:endParaRPr lang="nl-BE"/>
        </a:p>
      </dgm:t>
    </dgm:pt>
    <dgm:pt modelId="{F02B82F9-5BB8-46AD-A575-5FCF91401842}" type="pres">
      <dgm:prSet presAssocID="{35744566-06A7-4E21-9090-ECFB66301B6D}" presName="Name9" presStyleLbl="parChTrans1D2" presStyleIdx="3" presStyleCnt="5"/>
      <dgm:spPr/>
      <dgm:t>
        <a:bodyPr/>
        <a:lstStyle/>
        <a:p>
          <a:endParaRPr lang="nl-BE"/>
        </a:p>
      </dgm:t>
    </dgm:pt>
    <dgm:pt modelId="{F69A7CCD-F92E-4114-8F65-9EF34215A09C}" type="pres">
      <dgm:prSet presAssocID="{35744566-06A7-4E21-9090-ECFB66301B6D}" presName="connTx" presStyleLbl="parChTrans1D2" presStyleIdx="3" presStyleCnt="5"/>
      <dgm:spPr/>
      <dgm:t>
        <a:bodyPr/>
        <a:lstStyle/>
        <a:p>
          <a:endParaRPr lang="nl-BE"/>
        </a:p>
      </dgm:t>
    </dgm:pt>
    <dgm:pt modelId="{0C17749D-9CB9-4854-9E33-42F82C6BD41F}" type="pres">
      <dgm:prSet presAssocID="{E6CF1BB6-AE69-405E-9455-9C09B89402FF}" presName="node" presStyleLbl="node1" presStyleIdx="3" presStyleCnt="5" custRadScaleRad="122028" custRadScaleInc="14642">
        <dgm:presLayoutVars>
          <dgm:bulletEnabled val="1"/>
        </dgm:presLayoutVars>
      </dgm:prSet>
      <dgm:spPr/>
      <dgm:t>
        <a:bodyPr/>
        <a:lstStyle/>
        <a:p>
          <a:endParaRPr lang="nl-BE"/>
        </a:p>
      </dgm:t>
    </dgm:pt>
    <dgm:pt modelId="{04D2B52F-1164-4B2D-A493-0ADA14CB7B57}" type="pres">
      <dgm:prSet presAssocID="{47DD5A18-BE75-453C-A934-8B9A8FAEF723}" presName="Name9" presStyleLbl="parChTrans1D2" presStyleIdx="4" presStyleCnt="5"/>
      <dgm:spPr/>
      <dgm:t>
        <a:bodyPr/>
        <a:lstStyle/>
        <a:p>
          <a:endParaRPr lang="nl-BE"/>
        </a:p>
      </dgm:t>
    </dgm:pt>
    <dgm:pt modelId="{95D6A194-BF1C-40C1-A6AB-B3A48331A1A6}" type="pres">
      <dgm:prSet presAssocID="{47DD5A18-BE75-453C-A934-8B9A8FAEF723}" presName="connTx" presStyleLbl="parChTrans1D2" presStyleIdx="4" presStyleCnt="5"/>
      <dgm:spPr/>
      <dgm:t>
        <a:bodyPr/>
        <a:lstStyle/>
        <a:p>
          <a:endParaRPr lang="nl-BE"/>
        </a:p>
      </dgm:t>
    </dgm:pt>
    <dgm:pt modelId="{88BBC38C-7635-40B5-8C0B-5455C38D1991}" type="pres">
      <dgm:prSet presAssocID="{4DAADA73-0A62-4DB6-BC43-92EDF6C9BC69}" presName="node" presStyleLbl="node1" presStyleIdx="4" presStyleCnt="5" custRadScaleRad="120338" custRadScaleInc="-11352">
        <dgm:presLayoutVars>
          <dgm:bulletEnabled val="1"/>
        </dgm:presLayoutVars>
      </dgm:prSet>
      <dgm:spPr/>
      <dgm:t>
        <a:bodyPr/>
        <a:lstStyle/>
        <a:p>
          <a:endParaRPr lang="nl-BE"/>
        </a:p>
      </dgm:t>
    </dgm:pt>
  </dgm:ptLst>
  <dgm:cxnLst>
    <dgm:cxn modelId="{A0D204EB-34C0-44E4-9CD3-C82C18A8B07F}" type="presOf" srcId="{A36B88E0-E7EC-4586-9F09-69903CDF344E}" destId="{857D16D5-CDF4-45A7-8AA1-05E207F39906}" srcOrd="0" destOrd="0" presId="urn:microsoft.com/office/officeart/2005/8/layout/radial1"/>
    <dgm:cxn modelId="{332ECCF8-EB34-44D6-89C2-10451BB3EC15}" type="presOf" srcId="{2B64C3F1-AE82-4A58-A360-358283ABAD14}" destId="{86A189A9-16D8-4FC5-8E87-FFFD4E972A6B}" srcOrd="0" destOrd="0" presId="urn:microsoft.com/office/officeart/2005/8/layout/radial1"/>
    <dgm:cxn modelId="{F9DBCFF4-A84D-407E-A951-729154B1ACDE}" type="presOf" srcId="{47DD5A18-BE75-453C-A934-8B9A8FAEF723}" destId="{95D6A194-BF1C-40C1-A6AB-B3A48331A1A6}" srcOrd="1" destOrd="0" presId="urn:microsoft.com/office/officeart/2005/8/layout/radial1"/>
    <dgm:cxn modelId="{A01CE6AB-1193-4EFD-8FA3-7CC85FC6F0E9}" type="presOf" srcId="{0B3FEA82-77D7-44F7-BA55-C12405FAA21F}" destId="{5C0B465A-A41D-41B6-B63B-F625B7560898}" srcOrd="0" destOrd="0" presId="urn:microsoft.com/office/officeart/2005/8/layout/radial1"/>
    <dgm:cxn modelId="{26ACB9A5-5924-4C3A-A13E-B2B0B89BE0D3}" type="presOf" srcId="{A30D5254-F5B2-4C7F-BAB6-9D577C2AD32E}" destId="{9E354C94-6351-4351-8479-B2C603A3B0F2}" srcOrd="0" destOrd="0" presId="urn:microsoft.com/office/officeart/2005/8/layout/radial1"/>
    <dgm:cxn modelId="{03457118-AD11-4506-A8D9-02E7A0B98F50}" srcId="{3CE71DF9-5300-47A0-9181-57FAC859BF6C}" destId="{03744CAF-A8EE-4228-A7AF-2878215F0C68}" srcOrd="0" destOrd="0" parTransId="{0197FF5B-EC84-4B29-B6E9-5E64E1664150}" sibTransId="{1535D9B9-8B75-4F1C-92E0-63086C5E1FF3}"/>
    <dgm:cxn modelId="{104D2622-CBA3-4AE6-A647-EFA1EF691A74}" type="presOf" srcId="{2B64C3F1-AE82-4A58-A360-358283ABAD14}" destId="{7A798449-6168-472C-91AB-A56F658F6FE1}" srcOrd="1" destOrd="0" presId="urn:microsoft.com/office/officeart/2005/8/layout/radial1"/>
    <dgm:cxn modelId="{B43C13B0-CC8A-41CC-9DC9-8185BAC801C8}" type="presOf" srcId="{03744CAF-A8EE-4228-A7AF-2878215F0C68}" destId="{AD64D4C4-C54C-486D-A73D-FF795CAD5C7A}" srcOrd="0" destOrd="0" presId="urn:microsoft.com/office/officeart/2005/8/layout/radial1"/>
    <dgm:cxn modelId="{BAC1226E-F1AB-4676-BD5D-6396433122FB}" type="presOf" srcId="{35744566-06A7-4E21-9090-ECFB66301B6D}" destId="{F69A7CCD-F92E-4114-8F65-9EF34215A09C}" srcOrd="1" destOrd="0" presId="urn:microsoft.com/office/officeart/2005/8/layout/radial1"/>
    <dgm:cxn modelId="{428A3A42-611E-4D93-BEEE-AD2B5B7A97F0}" type="presOf" srcId="{4DAADA73-0A62-4DB6-BC43-92EDF6C9BC69}" destId="{88BBC38C-7635-40B5-8C0B-5455C38D1991}" srcOrd="0" destOrd="0" presId="urn:microsoft.com/office/officeart/2005/8/layout/radial1"/>
    <dgm:cxn modelId="{6CC0BDEA-0CBD-4F08-9F32-717139070333}" type="presOf" srcId="{47DD5A18-BE75-453C-A934-8B9A8FAEF723}" destId="{04D2B52F-1164-4B2D-A493-0ADA14CB7B57}" srcOrd="0" destOrd="0" presId="urn:microsoft.com/office/officeart/2005/8/layout/radial1"/>
    <dgm:cxn modelId="{B33344DE-057B-46C3-B1BD-85602EDE8432}" type="presOf" srcId="{758CD5D7-23E7-4063-8FC7-87B4B2218704}" destId="{36DD62BC-B55F-4469-B2C7-E636283DE81B}" srcOrd="0" destOrd="0" presId="urn:microsoft.com/office/officeart/2005/8/layout/radial1"/>
    <dgm:cxn modelId="{BD4F960E-500B-4829-B1D5-A09642970F9F}" type="presOf" srcId="{A36B88E0-E7EC-4586-9F09-69903CDF344E}" destId="{C967A4CF-B4F3-4F54-804B-174374E693CF}" srcOrd="1" destOrd="0" presId="urn:microsoft.com/office/officeart/2005/8/layout/radial1"/>
    <dgm:cxn modelId="{0D2FB327-1747-40E9-800D-E1AECA916A18}" type="presOf" srcId="{E6CF1BB6-AE69-405E-9455-9C09B89402FF}" destId="{0C17749D-9CB9-4854-9E33-42F82C6BD41F}" srcOrd="0" destOrd="0" presId="urn:microsoft.com/office/officeart/2005/8/layout/radial1"/>
    <dgm:cxn modelId="{42FC86F3-8B76-46DE-8BB0-D88A9A75FBBC}" srcId="{03744CAF-A8EE-4228-A7AF-2878215F0C68}" destId="{E6CF1BB6-AE69-405E-9455-9C09B89402FF}" srcOrd="3" destOrd="0" parTransId="{35744566-06A7-4E21-9090-ECFB66301B6D}" sibTransId="{FA88C4ED-A792-4DC5-AAF8-8031676270B8}"/>
    <dgm:cxn modelId="{4750FE07-2375-4456-A232-90E24C5C84F6}" type="presOf" srcId="{35744566-06A7-4E21-9090-ECFB66301B6D}" destId="{F02B82F9-5BB8-46AD-A575-5FCF91401842}" srcOrd="0" destOrd="0" presId="urn:microsoft.com/office/officeart/2005/8/layout/radial1"/>
    <dgm:cxn modelId="{BABC40F7-6863-40ED-ABAF-B1FC77ECBF50}" srcId="{03744CAF-A8EE-4228-A7AF-2878215F0C68}" destId="{0B3FEA82-77D7-44F7-BA55-C12405FAA21F}" srcOrd="1" destOrd="0" parTransId="{A36B88E0-E7EC-4586-9F09-69903CDF344E}" sibTransId="{C00AD008-2338-40C4-B623-E0FE8099833D}"/>
    <dgm:cxn modelId="{CFF0318C-2C6E-471E-AEF0-3EADB383A012}" srcId="{03744CAF-A8EE-4228-A7AF-2878215F0C68}" destId="{758CD5D7-23E7-4063-8FC7-87B4B2218704}" srcOrd="0" destOrd="0" parTransId="{6FCD4BFF-AC1A-4FBA-81D6-CD9E7F561B74}" sibTransId="{F8BA5B9C-9914-46B6-BB76-09ACC248613A}"/>
    <dgm:cxn modelId="{D1603B6B-A341-4964-8F47-4CD47FCA449E}" srcId="{03744CAF-A8EE-4228-A7AF-2878215F0C68}" destId="{A30D5254-F5B2-4C7F-BAB6-9D577C2AD32E}" srcOrd="2" destOrd="0" parTransId="{2B64C3F1-AE82-4A58-A360-358283ABAD14}" sibTransId="{6C370ACB-5EA0-4021-A923-48264ECA2F9B}"/>
    <dgm:cxn modelId="{D75041E9-7615-4689-B941-ED6A42717553}" srcId="{03744CAF-A8EE-4228-A7AF-2878215F0C68}" destId="{4DAADA73-0A62-4DB6-BC43-92EDF6C9BC69}" srcOrd="4" destOrd="0" parTransId="{47DD5A18-BE75-453C-A934-8B9A8FAEF723}" sibTransId="{BF7EEC46-2EBC-44FE-A814-52FAE228FF5B}"/>
    <dgm:cxn modelId="{FDE5F933-7D66-4846-9348-3D52FF79AAE1}" type="presOf" srcId="{6FCD4BFF-AC1A-4FBA-81D6-CD9E7F561B74}" destId="{A421B258-BDC5-43CB-B90B-1F7AE09A3AFA}" srcOrd="1" destOrd="0" presId="urn:microsoft.com/office/officeart/2005/8/layout/radial1"/>
    <dgm:cxn modelId="{50B6BD1C-525F-4AC5-B784-842B3816E366}" type="presOf" srcId="{3CE71DF9-5300-47A0-9181-57FAC859BF6C}" destId="{D4F72088-6416-420F-84C8-B71ED525C139}" srcOrd="0" destOrd="0" presId="urn:microsoft.com/office/officeart/2005/8/layout/radial1"/>
    <dgm:cxn modelId="{687E6E4A-FA3E-450D-BF6B-E20B7FD0B365}" type="presOf" srcId="{6FCD4BFF-AC1A-4FBA-81D6-CD9E7F561B74}" destId="{44FEF94C-A7C4-4B7D-B543-6E96C6D959F4}" srcOrd="0" destOrd="0" presId="urn:microsoft.com/office/officeart/2005/8/layout/radial1"/>
    <dgm:cxn modelId="{422E16C7-88A0-4BC9-BD76-3AC8FFC6E457}" type="presParOf" srcId="{D4F72088-6416-420F-84C8-B71ED525C139}" destId="{AD64D4C4-C54C-486D-A73D-FF795CAD5C7A}" srcOrd="0" destOrd="0" presId="urn:microsoft.com/office/officeart/2005/8/layout/radial1"/>
    <dgm:cxn modelId="{E0685826-5429-4086-9B35-AD10A5221D5F}" type="presParOf" srcId="{D4F72088-6416-420F-84C8-B71ED525C139}" destId="{44FEF94C-A7C4-4B7D-B543-6E96C6D959F4}" srcOrd="1" destOrd="0" presId="urn:microsoft.com/office/officeart/2005/8/layout/radial1"/>
    <dgm:cxn modelId="{6882FC1B-C318-4D7D-9092-6017F53AD6F8}" type="presParOf" srcId="{44FEF94C-A7C4-4B7D-B543-6E96C6D959F4}" destId="{A421B258-BDC5-43CB-B90B-1F7AE09A3AFA}" srcOrd="0" destOrd="0" presId="urn:microsoft.com/office/officeart/2005/8/layout/radial1"/>
    <dgm:cxn modelId="{72298391-7BBD-436B-A1B2-CA1D01CD929A}" type="presParOf" srcId="{D4F72088-6416-420F-84C8-B71ED525C139}" destId="{36DD62BC-B55F-4469-B2C7-E636283DE81B}" srcOrd="2" destOrd="0" presId="urn:microsoft.com/office/officeart/2005/8/layout/radial1"/>
    <dgm:cxn modelId="{566DB8F0-069F-4643-8A21-9163EE7A9972}" type="presParOf" srcId="{D4F72088-6416-420F-84C8-B71ED525C139}" destId="{857D16D5-CDF4-45A7-8AA1-05E207F39906}" srcOrd="3" destOrd="0" presId="urn:microsoft.com/office/officeart/2005/8/layout/radial1"/>
    <dgm:cxn modelId="{DAD3ECA0-3663-4275-80D2-5737FC0E0A4B}" type="presParOf" srcId="{857D16D5-CDF4-45A7-8AA1-05E207F39906}" destId="{C967A4CF-B4F3-4F54-804B-174374E693CF}" srcOrd="0" destOrd="0" presId="urn:microsoft.com/office/officeart/2005/8/layout/radial1"/>
    <dgm:cxn modelId="{59307E10-AD5B-44F5-B14D-BFD0DFF8D87F}" type="presParOf" srcId="{D4F72088-6416-420F-84C8-B71ED525C139}" destId="{5C0B465A-A41D-41B6-B63B-F625B7560898}" srcOrd="4" destOrd="0" presId="urn:microsoft.com/office/officeart/2005/8/layout/radial1"/>
    <dgm:cxn modelId="{277C3855-1E68-4E0C-80D5-698F2370633B}" type="presParOf" srcId="{D4F72088-6416-420F-84C8-B71ED525C139}" destId="{86A189A9-16D8-4FC5-8E87-FFFD4E972A6B}" srcOrd="5" destOrd="0" presId="urn:microsoft.com/office/officeart/2005/8/layout/radial1"/>
    <dgm:cxn modelId="{155A4758-DEA4-4959-BCD3-68702E07AD5A}" type="presParOf" srcId="{86A189A9-16D8-4FC5-8E87-FFFD4E972A6B}" destId="{7A798449-6168-472C-91AB-A56F658F6FE1}" srcOrd="0" destOrd="0" presId="urn:microsoft.com/office/officeart/2005/8/layout/radial1"/>
    <dgm:cxn modelId="{F616E7FC-44FA-49EE-A968-CEFBC33D0771}" type="presParOf" srcId="{D4F72088-6416-420F-84C8-B71ED525C139}" destId="{9E354C94-6351-4351-8479-B2C603A3B0F2}" srcOrd="6" destOrd="0" presId="urn:microsoft.com/office/officeart/2005/8/layout/radial1"/>
    <dgm:cxn modelId="{5FC1B878-6990-4E05-A900-EEB2CDC0FFF2}" type="presParOf" srcId="{D4F72088-6416-420F-84C8-B71ED525C139}" destId="{F02B82F9-5BB8-46AD-A575-5FCF91401842}" srcOrd="7" destOrd="0" presId="urn:microsoft.com/office/officeart/2005/8/layout/radial1"/>
    <dgm:cxn modelId="{1DB2A228-8768-44E9-9E7B-8C6D1AE9BA27}" type="presParOf" srcId="{F02B82F9-5BB8-46AD-A575-5FCF91401842}" destId="{F69A7CCD-F92E-4114-8F65-9EF34215A09C}" srcOrd="0" destOrd="0" presId="urn:microsoft.com/office/officeart/2005/8/layout/radial1"/>
    <dgm:cxn modelId="{290DC299-61F5-4991-9B15-0658378D792D}" type="presParOf" srcId="{D4F72088-6416-420F-84C8-B71ED525C139}" destId="{0C17749D-9CB9-4854-9E33-42F82C6BD41F}" srcOrd="8" destOrd="0" presId="urn:microsoft.com/office/officeart/2005/8/layout/radial1"/>
    <dgm:cxn modelId="{C9FDB065-B937-47D7-8EC9-2FC525368824}" type="presParOf" srcId="{D4F72088-6416-420F-84C8-B71ED525C139}" destId="{04D2B52F-1164-4B2D-A493-0ADA14CB7B57}" srcOrd="9" destOrd="0" presId="urn:microsoft.com/office/officeart/2005/8/layout/radial1"/>
    <dgm:cxn modelId="{F143B095-600A-40B4-8656-DBDD1D25C2D6}" type="presParOf" srcId="{04D2B52F-1164-4B2D-A493-0ADA14CB7B57}" destId="{95D6A194-BF1C-40C1-A6AB-B3A48331A1A6}" srcOrd="0" destOrd="0" presId="urn:microsoft.com/office/officeart/2005/8/layout/radial1"/>
    <dgm:cxn modelId="{435A3816-FA2D-4D38-817D-CB893F7B62C2}" type="presParOf" srcId="{D4F72088-6416-420F-84C8-B71ED525C139}" destId="{88BBC38C-7635-40B5-8C0B-5455C38D1991}"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6C9AAA-938C-4398-8995-4169AF178F99}" type="doc">
      <dgm:prSet loTypeId="urn:microsoft.com/office/officeart/2005/8/layout/cycle1" loCatId="cycle" qsTypeId="urn:microsoft.com/office/officeart/2005/8/quickstyle/simple1" qsCatId="simple" csTypeId="urn:microsoft.com/office/officeart/2005/8/colors/accent3_1" csCatId="accent3" phldr="1"/>
      <dgm:spPr/>
      <dgm:t>
        <a:bodyPr/>
        <a:lstStyle/>
        <a:p>
          <a:endParaRPr lang="nl-BE"/>
        </a:p>
      </dgm:t>
    </dgm:pt>
    <dgm:pt modelId="{326F07FC-231A-4317-BA41-1242FDF7176A}">
      <dgm:prSet phldrT="[Tekst]" custT="1"/>
      <dgm:spPr>
        <a:xfrm>
          <a:off x="2955091" y="24204"/>
          <a:ext cx="1338410" cy="791616"/>
        </a:xfrm>
        <a:noFill/>
        <a:ln>
          <a:noFill/>
        </a:ln>
        <a:effectLst/>
      </dgm:spPr>
      <dgm:t>
        <a:bodyPr/>
        <a:lstStyle/>
        <a:p>
          <a:endParaRPr lang="nl-BE" sz="1600" dirty="0">
            <a:solidFill>
              <a:srgbClr val="666366"/>
            </a:solidFill>
            <a:latin typeface="+mj-lt"/>
            <a:ea typeface="+mn-ea"/>
            <a:cs typeface="+mn-cs"/>
          </a:endParaRPr>
        </a:p>
      </dgm:t>
    </dgm:pt>
    <dgm:pt modelId="{ECDA201F-0F08-465E-94DF-9808628AA3A8}" type="parTrans" cxnId="{75EC2FC9-64B5-4682-A177-5DEE9F35C675}">
      <dgm:prSet/>
      <dgm:spPr/>
      <dgm:t>
        <a:bodyPr/>
        <a:lstStyle/>
        <a:p>
          <a:endParaRPr lang="nl-BE" sz="1600">
            <a:solidFill>
              <a:srgbClr val="666366"/>
            </a:solidFill>
          </a:endParaRPr>
        </a:p>
      </dgm:t>
    </dgm:pt>
    <dgm:pt modelId="{367B100B-B65A-48AF-B253-E5F290B47D1B}" type="sibTrans" cxnId="{75EC2FC9-64B5-4682-A177-5DEE9F35C675}">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06B6AF0C-C4C2-4A1A-A278-CC46266676C3}">
      <dgm:prSet phldrT="[Tekst]" custT="1"/>
      <dgm:spPr>
        <a:xfrm>
          <a:off x="3492783" y="1496554"/>
          <a:ext cx="1219818" cy="791616"/>
        </a:xfrm>
        <a:noFill/>
        <a:ln>
          <a:noFill/>
        </a:ln>
        <a:effectLst/>
      </dgm:spPr>
      <dgm:t>
        <a:bodyPr/>
        <a:lstStyle/>
        <a:p>
          <a:endParaRPr lang="nl-BE" sz="1600" dirty="0">
            <a:solidFill>
              <a:srgbClr val="666366"/>
            </a:solidFill>
            <a:latin typeface="+mj-lt"/>
            <a:ea typeface="+mn-ea"/>
            <a:cs typeface="+mn-cs"/>
          </a:endParaRPr>
        </a:p>
      </dgm:t>
    </dgm:pt>
    <dgm:pt modelId="{A7E00DBE-5CB3-4E90-852A-550BA8D94231}" type="parTrans" cxnId="{BAAEAD98-FD55-4477-A447-EB0774C8291D}">
      <dgm:prSet/>
      <dgm:spPr/>
      <dgm:t>
        <a:bodyPr/>
        <a:lstStyle/>
        <a:p>
          <a:endParaRPr lang="nl-BE" sz="1600">
            <a:solidFill>
              <a:srgbClr val="666366"/>
            </a:solidFill>
          </a:endParaRPr>
        </a:p>
      </dgm:t>
    </dgm:pt>
    <dgm:pt modelId="{C09282C5-A0C6-4D21-9F6F-1F28974C48C4}" type="sibTrans" cxnId="{BAAEAD98-FD55-4477-A447-EB0774C8291D}">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D1ADF308-F094-4E3A-A78D-C7CA5471D3B2}">
      <dgm:prSet phldrT="[Tekst]" custT="1"/>
      <dgm:spPr>
        <a:xfrm>
          <a:off x="2280996" y="2406517"/>
          <a:ext cx="1138479" cy="791616"/>
        </a:xfrm>
        <a:solidFill>
          <a:srgbClr val="666366"/>
        </a:solidFill>
        <a:ln>
          <a:noFill/>
        </a:ln>
        <a:effectLst/>
      </dgm:spPr>
      <dgm:t>
        <a:bodyPr/>
        <a:lstStyle/>
        <a:p>
          <a:endParaRPr lang="nl-BE" sz="1600" dirty="0">
            <a:solidFill>
              <a:srgbClr val="666366"/>
            </a:solidFill>
            <a:latin typeface="+mj-lt"/>
            <a:ea typeface="+mn-ea"/>
            <a:cs typeface="+mn-cs"/>
          </a:endParaRPr>
        </a:p>
      </dgm:t>
    </dgm:pt>
    <dgm:pt modelId="{27DA8778-74B1-4BEA-8F30-2DE605927C0B}" type="parTrans" cxnId="{5E185108-4254-47ED-8476-053B1F019F40}">
      <dgm:prSet/>
      <dgm:spPr/>
      <dgm:t>
        <a:bodyPr/>
        <a:lstStyle/>
        <a:p>
          <a:endParaRPr lang="nl-BE" sz="1600">
            <a:solidFill>
              <a:srgbClr val="666366"/>
            </a:solidFill>
          </a:endParaRPr>
        </a:p>
      </dgm:t>
    </dgm:pt>
    <dgm:pt modelId="{B0CA3CFC-7093-4084-91A3-366BA9F43544}" type="sibTrans" cxnId="{5E185108-4254-47ED-8476-053B1F019F40}">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2EC322F6-8FAB-441A-A019-8FC17F2CFF8C}">
      <dgm:prSet phldrT="[Tekst]" custT="1"/>
      <dgm:spPr>
        <a:xfrm>
          <a:off x="773798" y="1496554"/>
          <a:ext cx="1647964" cy="791616"/>
        </a:xfrm>
        <a:noFill/>
        <a:ln>
          <a:noFill/>
        </a:ln>
        <a:effectLst/>
      </dgm:spPr>
      <dgm:t>
        <a:bodyPr/>
        <a:lstStyle/>
        <a:p>
          <a:endParaRPr lang="nl-BE" sz="1600" b="0" dirty="0">
            <a:solidFill>
              <a:srgbClr val="666366"/>
            </a:solidFill>
            <a:latin typeface="+mj-lt"/>
            <a:ea typeface="+mn-ea"/>
            <a:cs typeface="+mn-cs"/>
          </a:endParaRPr>
        </a:p>
      </dgm:t>
    </dgm:pt>
    <dgm:pt modelId="{F6E4FEAC-A7C8-4FD7-A92A-B37CC9A9C139}" type="parTrans" cxnId="{B6DDB11A-7005-4EA1-8882-72B41A7F3C71}">
      <dgm:prSet/>
      <dgm:spPr/>
      <dgm:t>
        <a:bodyPr/>
        <a:lstStyle/>
        <a:p>
          <a:endParaRPr lang="nl-BE" sz="1600">
            <a:solidFill>
              <a:srgbClr val="666366"/>
            </a:solidFill>
          </a:endParaRPr>
        </a:p>
      </dgm:t>
    </dgm:pt>
    <dgm:pt modelId="{31EFA3E7-0589-4C82-970D-D1480FF6F729}" type="sibTrans" cxnId="{B6DDB11A-7005-4EA1-8882-72B41A7F3C71}">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AB6C2E7A-1E97-4A6B-BB6B-2BF4D82358C7}">
      <dgm:prSet phldrT="[Tekst]" custT="1"/>
      <dgm:spPr>
        <a:xfrm>
          <a:off x="1680367" y="24204"/>
          <a:ext cx="791616" cy="791616"/>
        </a:xfrm>
        <a:noFill/>
        <a:ln>
          <a:noFill/>
        </a:ln>
        <a:effectLst/>
      </dgm:spPr>
      <dgm:t>
        <a:bodyPr/>
        <a:lstStyle/>
        <a:p>
          <a:endParaRPr lang="nl-BE" sz="1600" b="1" dirty="0">
            <a:solidFill>
              <a:srgbClr val="666366"/>
            </a:solidFill>
            <a:latin typeface="+mj-lt"/>
            <a:ea typeface="+mn-ea"/>
            <a:cs typeface="+mn-cs"/>
          </a:endParaRPr>
        </a:p>
      </dgm:t>
    </dgm:pt>
    <dgm:pt modelId="{9284FDAF-A787-471C-8C64-5545348EB5C1}" type="parTrans" cxnId="{A5B95CF9-9272-4E97-AD29-B685F5B6AD0D}">
      <dgm:prSet/>
      <dgm:spPr/>
      <dgm:t>
        <a:bodyPr/>
        <a:lstStyle/>
        <a:p>
          <a:endParaRPr lang="nl-BE" sz="1600">
            <a:solidFill>
              <a:srgbClr val="666366"/>
            </a:solidFill>
          </a:endParaRPr>
        </a:p>
      </dgm:t>
    </dgm:pt>
    <dgm:pt modelId="{EB073A52-3355-459F-BC54-32A67AACECF1}" type="sibTrans" cxnId="{A5B95CF9-9272-4E97-AD29-B685F5B6AD0D}">
      <dgm:prSet/>
      <dgm:spPr>
        <a:xfrm>
          <a:off x="1366097" y="1276"/>
          <a:ext cx="2968278" cy="2968278"/>
        </a:xfrm>
        <a:solidFill>
          <a:sysClr val="window" lastClr="FFFFFF">
            <a:hueOff val="0"/>
            <a:satOff val="0"/>
            <a:lumOff val="0"/>
            <a:alphaOff val="0"/>
          </a:sysClr>
        </a:solidFill>
        <a:ln w="12700" cap="flat" cmpd="sng" algn="ctr">
          <a:solidFill>
            <a:srgbClr val="E31916"/>
          </a:solidFill>
          <a:prstDash val="solid"/>
          <a:miter lim="800000"/>
        </a:ln>
        <a:effectLst/>
      </dgm:spPr>
      <dgm:t>
        <a:bodyPr/>
        <a:lstStyle/>
        <a:p>
          <a:endParaRPr lang="nl-BE" sz="1600">
            <a:solidFill>
              <a:srgbClr val="666366"/>
            </a:solidFill>
          </a:endParaRPr>
        </a:p>
      </dgm:t>
    </dgm:pt>
    <dgm:pt modelId="{A2AEBE69-C693-4362-BB43-7F55EE58BC1B}" type="pres">
      <dgm:prSet presAssocID="{776C9AAA-938C-4398-8995-4169AF178F99}" presName="cycle" presStyleCnt="0">
        <dgm:presLayoutVars>
          <dgm:dir/>
          <dgm:resizeHandles val="exact"/>
        </dgm:presLayoutVars>
      </dgm:prSet>
      <dgm:spPr/>
      <dgm:t>
        <a:bodyPr/>
        <a:lstStyle/>
        <a:p>
          <a:endParaRPr lang="nl-BE"/>
        </a:p>
      </dgm:t>
    </dgm:pt>
    <dgm:pt modelId="{5B2AF8B9-4CD1-48C7-BE0F-386B448F8089}" type="pres">
      <dgm:prSet presAssocID="{326F07FC-231A-4317-BA41-1242FDF7176A}" presName="dummy" presStyleCnt="0"/>
      <dgm:spPr/>
    </dgm:pt>
    <dgm:pt modelId="{EB6B614F-17D6-48A6-8366-C0BCAB4CB305}" type="pres">
      <dgm:prSet presAssocID="{326F07FC-231A-4317-BA41-1242FDF7176A}" presName="node" presStyleLbl="revTx" presStyleIdx="0" presStyleCnt="5" custScaleX="184863">
        <dgm:presLayoutVars>
          <dgm:bulletEnabled val="1"/>
        </dgm:presLayoutVars>
      </dgm:prSet>
      <dgm:spPr>
        <a:prstGeom prst="rect">
          <a:avLst/>
        </a:prstGeom>
      </dgm:spPr>
      <dgm:t>
        <a:bodyPr/>
        <a:lstStyle/>
        <a:p>
          <a:endParaRPr lang="nl-BE"/>
        </a:p>
      </dgm:t>
    </dgm:pt>
    <dgm:pt modelId="{EE09B4D6-4863-4231-B1B5-A793CF2753D0}" type="pres">
      <dgm:prSet presAssocID="{367B100B-B65A-48AF-B253-E5F290B47D1B}" presName="sibTrans" presStyleLbl="node1" presStyleIdx="0" presStyleCnt="5"/>
      <dgm:spPr>
        <a:prstGeom prst="circularArrow">
          <a:avLst>
            <a:gd name="adj1" fmla="val 5200"/>
            <a:gd name="adj2" fmla="val 335938"/>
            <a:gd name="adj3" fmla="val 21293141"/>
            <a:gd name="adj4" fmla="val 19766327"/>
            <a:gd name="adj5" fmla="val 6067"/>
          </a:avLst>
        </a:prstGeom>
      </dgm:spPr>
      <dgm:t>
        <a:bodyPr/>
        <a:lstStyle/>
        <a:p>
          <a:endParaRPr lang="nl-BE"/>
        </a:p>
      </dgm:t>
    </dgm:pt>
    <dgm:pt modelId="{09AA6A56-1C13-4239-BF66-137D1F1A47E7}" type="pres">
      <dgm:prSet presAssocID="{06B6AF0C-C4C2-4A1A-A278-CC46266676C3}" presName="dummy" presStyleCnt="0"/>
      <dgm:spPr/>
    </dgm:pt>
    <dgm:pt modelId="{7D439F86-AC11-4337-971F-EB1AAD8D91D9}" type="pres">
      <dgm:prSet presAssocID="{06B6AF0C-C4C2-4A1A-A278-CC46266676C3}" presName="node" presStyleLbl="revTx" presStyleIdx="1" presStyleCnt="5" custScaleX="154092">
        <dgm:presLayoutVars>
          <dgm:bulletEnabled val="1"/>
        </dgm:presLayoutVars>
      </dgm:prSet>
      <dgm:spPr>
        <a:prstGeom prst="rect">
          <a:avLst/>
        </a:prstGeom>
      </dgm:spPr>
      <dgm:t>
        <a:bodyPr/>
        <a:lstStyle/>
        <a:p>
          <a:endParaRPr lang="nl-BE"/>
        </a:p>
      </dgm:t>
    </dgm:pt>
    <dgm:pt modelId="{55A0E68A-E1F9-4EA9-ADA5-84BF427CCED8}" type="pres">
      <dgm:prSet presAssocID="{C09282C5-A0C6-4D21-9F6F-1F28974C48C4}" presName="sibTrans" presStyleLbl="node1" presStyleIdx="1" presStyleCnt="5"/>
      <dgm:spPr>
        <a:prstGeom prst="circularArrow">
          <a:avLst>
            <a:gd name="adj1" fmla="val 5200"/>
            <a:gd name="adj2" fmla="val 335938"/>
            <a:gd name="adj3" fmla="val 3527421"/>
            <a:gd name="adj4" fmla="val 2253528"/>
            <a:gd name="adj5" fmla="val 6067"/>
          </a:avLst>
        </a:prstGeom>
      </dgm:spPr>
      <dgm:t>
        <a:bodyPr/>
        <a:lstStyle/>
        <a:p>
          <a:endParaRPr lang="nl-BE"/>
        </a:p>
      </dgm:t>
    </dgm:pt>
    <dgm:pt modelId="{8E1D9CCD-1D47-48F4-94FD-EAB3008FB839}" type="pres">
      <dgm:prSet presAssocID="{D1ADF308-F094-4E3A-A78D-C7CA5471D3B2}" presName="dummy" presStyleCnt="0"/>
      <dgm:spPr/>
    </dgm:pt>
    <dgm:pt modelId="{0E3D8DC7-F435-4DF6-B124-855032BA75EB}" type="pres">
      <dgm:prSet presAssocID="{D1ADF308-F094-4E3A-A78D-C7CA5471D3B2}" presName="node" presStyleLbl="revTx" presStyleIdx="2" presStyleCnt="5" custScaleX="97900">
        <dgm:presLayoutVars>
          <dgm:bulletEnabled val="1"/>
        </dgm:presLayoutVars>
      </dgm:prSet>
      <dgm:spPr>
        <a:prstGeom prst="ellipse">
          <a:avLst/>
        </a:prstGeom>
      </dgm:spPr>
      <dgm:t>
        <a:bodyPr/>
        <a:lstStyle/>
        <a:p>
          <a:endParaRPr lang="nl-BE"/>
        </a:p>
      </dgm:t>
    </dgm:pt>
    <dgm:pt modelId="{F80C652F-0F13-4A46-BEFB-7B562565E7B9}" type="pres">
      <dgm:prSet presAssocID="{B0CA3CFC-7093-4084-91A3-366BA9F43544}" presName="sibTrans" presStyleLbl="node1" presStyleIdx="2" presStyleCnt="5"/>
      <dgm:spPr>
        <a:prstGeom prst="circularArrow">
          <a:avLst>
            <a:gd name="adj1" fmla="val 5200"/>
            <a:gd name="adj2" fmla="val 335938"/>
            <a:gd name="adj3" fmla="val 8210534"/>
            <a:gd name="adj4" fmla="val 6936641"/>
            <a:gd name="adj5" fmla="val 6067"/>
          </a:avLst>
        </a:prstGeom>
      </dgm:spPr>
      <dgm:t>
        <a:bodyPr/>
        <a:lstStyle/>
        <a:p>
          <a:endParaRPr lang="nl-BE"/>
        </a:p>
      </dgm:t>
    </dgm:pt>
    <dgm:pt modelId="{1AF9AADF-B6CD-40AD-B95E-EDFAE6153A84}" type="pres">
      <dgm:prSet presAssocID="{2EC322F6-8FAB-441A-A019-8FC17F2CFF8C}" presName="dummy" presStyleCnt="0"/>
      <dgm:spPr/>
    </dgm:pt>
    <dgm:pt modelId="{2F1AF169-8D7B-4C7F-99EB-A6351D8F3523}" type="pres">
      <dgm:prSet presAssocID="{2EC322F6-8FAB-441A-A019-8FC17F2CFF8C}" presName="node" presStyleLbl="revTx" presStyleIdx="3" presStyleCnt="5" custScaleX="208177">
        <dgm:presLayoutVars>
          <dgm:bulletEnabled val="1"/>
        </dgm:presLayoutVars>
      </dgm:prSet>
      <dgm:spPr>
        <a:prstGeom prst="rect">
          <a:avLst/>
        </a:prstGeom>
      </dgm:spPr>
      <dgm:t>
        <a:bodyPr/>
        <a:lstStyle/>
        <a:p>
          <a:endParaRPr lang="nl-BE"/>
        </a:p>
      </dgm:t>
    </dgm:pt>
    <dgm:pt modelId="{B65B3593-9ED0-477C-B89F-09814216E8BB}" type="pres">
      <dgm:prSet presAssocID="{31EFA3E7-0589-4C82-970D-D1480FF6F729}" presName="sibTrans" presStyleLbl="node1" presStyleIdx="3" presStyleCnt="5"/>
      <dgm:spPr>
        <a:prstGeom prst="circularArrow">
          <a:avLst>
            <a:gd name="adj1" fmla="val 5200"/>
            <a:gd name="adj2" fmla="val 335938"/>
            <a:gd name="adj3" fmla="val 12297735"/>
            <a:gd name="adj4" fmla="val 10770921"/>
            <a:gd name="adj5" fmla="val 6067"/>
          </a:avLst>
        </a:prstGeom>
      </dgm:spPr>
      <dgm:t>
        <a:bodyPr/>
        <a:lstStyle/>
        <a:p>
          <a:endParaRPr lang="nl-BE"/>
        </a:p>
      </dgm:t>
    </dgm:pt>
    <dgm:pt modelId="{00189DED-F5AB-41DF-B11D-501932C9BA33}" type="pres">
      <dgm:prSet presAssocID="{AB6C2E7A-1E97-4A6B-BB6B-2BF4D82358C7}" presName="dummy" presStyleCnt="0"/>
      <dgm:spPr/>
    </dgm:pt>
    <dgm:pt modelId="{04C339D4-6FFB-4F74-9301-9A00F617AF40}" type="pres">
      <dgm:prSet presAssocID="{AB6C2E7A-1E97-4A6B-BB6B-2BF4D82358C7}" presName="node" presStyleLbl="revTx" presStyleIdx="4" presStyleCnt="5" custScaleX="173117">
        <dgm:presLayoutVars>
          <dgm:bulletEnabled val="1"/>
        </dgm:presLayoutVars>
      </dgm:prSet>
      <dgm:spPr>
        <a:prstGeom prst="rect">
          <a:avLst/>
        </a:prstGeom>
      </dgm:spPr>
      <dgm:t>
        <a:bodyPr/>
        <a:lstStyle/>
        <a:p>
          <a:endParaRPr lang="nl-BE"/>
        </a:p>
      </dgm:t>
    </dgm:pt>
    <dgm:pt modelId="{C5B1F07D-04E4-41FD-BECC-8520B747A09E}" type="pres">
      <dgm:prSet presAssocID="{EB073A52-3355-459F-BC54-32A67AACECF1}" presName="sibTrans" presStyleLbl="node1" presStyleIdx="4" presStyleCnt="5" custLinFactNeighborX="2375"/>
      <dgm:spPr>
        <a:prstGeom prst="circularArrow">
          <a:avLst>
            <a:gd name="adj1" fmla="val 5200"/>
            <a:gd name="adj2" fmla="val 335938"/>
            <a:gd name="adj3" fmla="val 16138073"/>
            <a:gd name="adj4" fmla="val 15198479"/>
            <a:gd name="adj5" fmla="val 6067"/>
          </a:avLst>
        </a:prstGeom>
      </dgm:spPr>
      <dgm:t>
        <a:bodyPr/>
        <a:lstStyle/>
        <a:p>
          <a:endParaRPr lang="nl-BE"/>
        </a:p>
      </dgm:t>
    </dgm:pt>
  </dgm:ptLst>
  <dgm:cxnLst>
    <dgm:cxn modelId="{A5B95CF9-9272-4E97-AD29-B685F5B6AD0D}" srcId="{776C9AAA-938C-4398-8995-4169AF178F99}" destId="{AB6C2E7A-1E97-4A6B-BB6B-2BF4D82358C7}" srcOrd="4" destOrd="0" parTransId="{9284FDAF-A787-471C-8C64-5545348EB5C1}" sibTransId="{EB073A52-3355-459F-BC54-32A67AACECF1}"/>
    <dgm:cxn modelId="{D59D5C3A-307C-46A5-94B7-E50F20D7C9EB}" type="presOf" srcId="{31EFA3E7-0589-4C82-970D-D1480FF6F729}" destId="{B65B3593-9ED0-477C-B89F-09814216E8BB}" srcOrd="0" destOrd="0" presId="urn:microsoft.com/office/officeart/2005/8/layout/cycle1"/>
    <dgm:cxn modelId="{B6DDB11A-7005-4EA1-8882-72B41A7F3C71}" srcId="{776C9AAA-938C-4398-8995-4169AF178F99}" destId="{2EC322F6-8FAB-441A-A019-8FC17F2CFF8C}" srcOrd="3" destOrd="0" parTransId="{F6E4FEAC-A7C8-4FD7-A92A-B37CC9A9C139}" sibTransId="{31EFA3E7-0589-4C82-970D-D1480FF6F729}"/>
    <dgm:cxn modelId="{BAAEAD98-FD55-4477-A447-EB0774C8291D}" srcId="{776C9AAA-938C-4398-8995-4169AF178F99}" destId="{06B6AF0C-C4C2-4A1A-A278-CC46266676C3}" srcOrd="1" destOrd="0" parTransId="{A7E00DBE-5CB3-4E90-852A-550BA8D94231}" sibTransId="{C09282C5-A0C6-4D21-9F6F-1F28974C48C4}"/>
    <dgm:cxn modelId="{D1334414-2E64-4023-AE9B-4E409107FC31}" type="presOf" srcId="{326F07FC-231A-4317-BA41-1242FDF7176A}" destId="{EB6B614F-17D6-48A6-8366-C0BCAB4CB305}" srcOrd="0" destOrd="0" presId="urn:microsoft.com/office/officeart/2005/8/layout/cycle1"/>
    <dgm:cxn modelId="{5E185108-4254-47ED-8476-053B1F019F40}" srcId="{776C9AAA-938C-4398-8995-4169AF178F99}" destId="{D1ADF308-F094-4E3A-A78D-C7CA5471D3B2}" srcOrd="2" destOrd="0" parTransId="{27DA8778-74B1-4BEA-8F30-2DE605927C0B}" sibTransId="{B0CA3CFC-7093-4084-91A3-366BA9F43544}"/>
    <dgm:cxn modelId="{17E3C9C9-D0C3-465E-9E3D-FAFD023BBC4D}" type="presOf" srcId="{EB073A52-3355-459F-BC54-32A67AACECF1}" destId="{C5B1F07D-04E4-41FD-BECC-8520B747A09E}" srcOrd="0" destOrd="0" presId="urn:microsoft.com/office/officeart/2005/8/layout/cycle1"/>
    <dgm:cxn modelId="{419F21D8-DC37-4462-99A2-0557D5C6B084}" type="presOf" srcId="{367B100B-B65A-48AF-B253-E5F290B47D1B}" destId="{EE09B4D6-4863-4231-B1B5-A793CF2753D0}" srcOrd="0" destOrd="0" presId="urn:microsoft.com/office/officeart/2005/8/layout/cycle1"/>
    <dgm:cxn modelId="{9FA686EF-CC09-430D-8B6B-B8671010F012}" type="presOf" srcId="{06B6AF0C-C4C2-4A1A-A278-CC46266676C3}" destId="{7D439F86-AC11-4337-971F-EB1AAD8D91D9}" srcOrd="0" destOrd="0" presId="urn:microsoft.com/office/officeart/2005/8/layout/cycle1"/>
    <dgm:cxn modelId="{B75B7AC0-37CD-4527-8EA7-8508254BD517}" type="presOf" srcId="{2EC322F6-8FAB-441A-A019-8FC17F2CFF8C}" destId="{2F1AF169-8D7B-4C7F-99EB-A6351D8F3523}" srcOrd="0" destOrd="0" presId="urn:microsoft.com/office/officeart/2005/8/layout/cycle1"/>
    <dgm:cxn modelId="{AB6F6DA6-45DB-476B-A00D-0401F3FC2A99}" type="presOf" srcId="{776C9AAA-938C-4398-8995-4169AF178F99}" destId="{A2AEBE69-C693-4362-BB43-7F55EE58BC1B}" srcOrd="0" destOrd="0" presId="urn:microsoft.com/office/officeart/2005/8/layout/cycle1"/>
    <dgm:cxn modelId="{1C52DD62-9F04-48DE-AE3F-8C9CD6BBA722}" type="presOf" srcId="{C09282C5-A0C6-4D21-9F6F-1F28974C48C4}" destId="{55A0E68A-E1F9-4EA9-ADA5-84BF427CCED8}" srcOrd="0" destOrd="0" presId="urn:microsoft.com/office/officeart/2005/8/layout/cycle1"/>
    <dgm:cxn modelId="{0686C894-1927-4E49-9060-7413D33CB5CC}" type="presOf" srcId="{D1ADF308-F094-4E3A-A78D-C7CA5471D3B2}" destId="{0E3D8DC7-F435-4DF6-B124-855032BA75EB}" srcOrd="0" destOrd="0" presId="urn:microsoft.com/office/officeart/2005/8/layout/cycle1"/>
    <dgm:cxn modelId="{B6256E59-12B1-4BF2-AB07-C006E59546DE}" type="presOf" srcId="{B0CA3CFC-7093-4084-91A3-366BA9F43544}" destId="{F80C652F-0F13-4A46-BEFB-7B562565E7B9}" srcOrd="0" destOrd="0" presId="urn:microsoft.com/office/officeart/2005/8/layout/cycle1"/>
    <dgm:cxn modelId="{59E2CDCC-6FA3-4A34-8F78-EA19738F3225}" type="presOf" srcId="{AB6C2E7A-1E97-4A6B-BB6B-2BF4D82358C7}" destId="{04C339D4-6FFB-4F74-9301-9A00F617AF40}" srcOrd="0" destOrd="0" presId="urn:microsoft.com/office/officeart/2005/8/layout/cycle1"/>
    <dgm:cxn modelId="{75EC2FC9-64B5-4682-A177-5DEE9F35C675}" srcId="{776C9AAA-938C-4398-8995-4169AF178F99}" destId="{326F07FC-231A-4317-BA41-1242FDF7176A}" srcOrd="0" destOrd="0" parTransId="{ECDA201F-0F08-465E-94DF-9808628AA3A8}" sibTransId="{367B100B-B65A-48AF-B253-E5F290B47D1B}"/>
    <dgm:cxn modelId="{F3F76E2E-E0D5-4A81-A97E-41A7285C3DF1}" type="presParOf" srcId="{A2AEBE69-C693-4362-BB43-7F55EE58BC1B}" destId="{5B2AF8B9-4CD1-48C7-BE0F-386B448F8089}" srcOrd="0" destOrd="0" presId="urn:microsoft.com/office/officeart/2005/8/layout/cycle1"/>
    <dgm:cxn modelId="{52983BEB-EB2B-4A12-9780-4D0ED4E20135}" type="presParOf" srcId="{A2AEBE69-C693-4362-BB43-7F55EE58BC1B}" destId="{EB6B614F-17D6-48A6-8366-C0BCAB4CB305}" srcOrd="1" destOrd="0" presId="urn:microsoft.com/office/officeart/2005/8/layout/cycle1"/>
    <dgm:cxn modelId="{9D5DB08A-4744-4051-AA80-6B41114F4671}" type="presParOf" srcId="{A2AEBE69-C693-4362-BB43-7F55EE58BC1B}" destId="{EE09B4D6-4863-4231-B1B5-A793CF2753D0}" srcOrd="2" destOrd="0" presId="urn:microsoft.com/office/officeart/2005/8/layout/cycle1"/>
    <dgm:cxn modelId="{9FE0D088-3BE2-4A96-83BF-912408943ED2}" type="presParOf" srcId="{A2AEBE69-C693-4362-BB43-7F55EE58BC1B}" destId="{09AA6A56-1C13-4239-BF66-137D1F1A47E7}" srcOrd="3" destOrd="0" presId="urn:microsoft.com/office/officeart/2005/8/layout/cycle1"/>
    <dgm:cxn modelId="{01EFA35F-76DE-4A00-BC51-554FAF83C9B1}" type="presParOf" srcId="{A2AEBE69-C693-4362-BB43-7F55EE58BC1B}" destId="{7D439F86-AC11-4337-971F-EB1AAD8D91D9}" srcOrd="4" destOrd="0" presId="urn:microsoft.com/office/officeart/2005/8/layout/cycle1"/>
    <dgm:cxn modelId="{81568C1B-79A0-4D72-8B39-5E2B3F6F924D}" type="presParOf" srcId="{A2AEBE69-C693-4362-BB43-7F55EE58BC1B}" destId="{55A0E68A-E1F9-4EA9-ADA5-84BF427CCED8}" srcOrd="5" destOrd="0" presId="urn:microsoft.com/office/officeart/2005/8/layout/cycle1"/>
    <dgm:cxn modelId="{B759FCDE-8B52-4F5C-A3C5-E691136CA06D}" type="presParOf" srcId="{A2AEBE69-C693-4362-BB43-7F55EE58BC1B}" destId="{8E1D9CCD-1D47-48F4-94FD-EAB3008FB839}" srcOrd="6" destOrd="0" presId="urn:microsoft.com/office/officeart/2005/8/layout/cycle1"/>
    <dgm:cxn modelId="{90DEC456-8225-4993-8FBB-98BD3AC94E71}" type="presParOf" srcId="{A2AEBE69-C693-4362-BB43-7F55EE58BC1B}" destId="{0E3D8DC7-F435-4DF6-B124-855032BA75EB}" srcOrd="7" destOrd="0" presId="urn:microsoft.com/office/officeart/2005/8/layout/cycle1"/>
    <dgm:cxn modelId="{0007A4C0-670E-4F64-A87B-2B95AB41C788}" type="presParOf" srcId="{A2AEBE69-C693-4362-BB43-7F55EE58BC1B}" destId="{F80C652F-0F13-4A46-BEFB-7B562565E7B9}" srcOrd="8" destOrd="0" presId="urn:microsoft.com/office/officeart/2005/8/layout/cycle1"/>
    <dgm:cxn modelId="{FC046F31-C952-4122-8ED2-5DE37456CB37}" type="presParOf" srcId="{A2AEBE69-C693-4362-BB43-7F55EE58BC1B}" destId="{1AF9AADF-B6CD-40AD-B95E-EDFAE6153A84}" srcOrd="9" destOrd="0" presId="urn:microsoft.com/office/officeart/2005/8/layout/cycle1"/>
    <dgm:cxn modelId="{7F85AC2F-EE2A-4F97-AD25-3A8E706379B9}" type="presParOf" srcId="{A2AEBE69-C693-4362-BB43-7F55EE58BC1B}" destId="{2F1AF169-8D7B-4C7F-99EB-A6351D8F3523}" srcOrd="10" destOrd="0" presId="urn:microsoft.com/office/officeart/2005/8/layout/cycle1"/>
    <dgm:cxn modelId="{1B8DE2A0-4005-49E4-8941-9B27D89C90F1}" type="presParOf" srcId="{A2AEBE69-C693-4362-BB43-7F55EE58BC1B}" destId="{B65B3593-9ED0-477C-B89F-09814216E8BB}" srcOrd="11" destOrd="0" presId="urn:microsoft.com/office/officeart/2005/8/layout/cycle1"/>
    <dgm:cxn modelId="{619605A8-F259-4812-822B-9858E60494FA}" type="presParOf" srcId="{A2AEBE69-C693-4362-BB43-7F55EE58BC1B}" destId="{00189DED-F5AB-41DF-B11D-501932C9BA33}" srcOrd="12" destOrd="0" presId="urn:microsoft.com/office/officeart/2005/8/layout/cycle1"/>
    <dgm:cxn modelId="{34743C08-613A-4214-A4F3-4E4152901335}" type="presParOf" srcId="{A2AEBE69-C693-4362-BB43-7F55EE58BC1B}" destId="{04C339D4-6FFB-4F74-9301-9A00F617AF40}" srcOrd="13" destOrd="0" presId="urn:microsoft.com/office/officeart/2005/8/layout/cycle1"/>
    <dgm:cxn modelId="{4A65FD5A-FD88-43AE-B5BE-142207C2487F}" type="presParOf" srcId="{A2AEBE69-C693-4362-BB43-7F55EE58BC1B}" destId="{C5B1F07D-04E4-41FD-BECC-8520B747A09E}"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B614F-17D6-48A6-8366-C0BCAB4CB305}">
      <dsp:nvSpPr>
        <dsp:cNvPr id="0" name=""/>
        <dsp:cNvSpPr/>
      </dsp:nvSpPr>
      <dsp:spPr>
        <a:xfrm>
          <a:off x="1004614" y="7463"/>
          <a:ext cx="226226" cy="244133"/>
        </a:xfrm>
        <a:prstGeom prst="ellipse">
          <a:avLst/>
        </a:prstGeom>
        <a:solidFill>
          <a:srgbClr val="666366"/>
        </a:solid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kern="1200" dirty="0">
            <a:solidFill>
              <a:srgbClr val="666366"/>
            </a:solidFill>
            <a:latin typeface="+mj-lt"/>
            <a:ea typeface="+mn-ea"/>
            <a:cs typeface="+mn-cs"/>
          </a:endParaRPr>
        </a:p>
      </dsp:txBody>
      <dsp:txXfrm>
        <a:off x="1037744" y="43215"/>
        <a:ext cx="159966" cy="172629"/>
      </dsp:txXfrm>
    </dsp:sp>
    <dsp:sp modelId="{EE09B4D6-4863-4231-B1B5-A793CF2753D0}">
      <dsp:nvSpPr>
        <dsp:cNvPr id="0" name=""/>
        <dsp:cNvSpPr/>
      </dsp:nvSpPr>
      <dsp:spPr>
        <a:xfrm>
          <a:off x="421305" y="392"/>
          <a:ext cx="915408" cy="915408"/>
        </a:xfrm>
        <a:prstGeom prst="circularArrow">
          <a:avLst>
            <a:gd name="adj1" fmla="val 5200"/>
            <a:gd name="adj2" fmla="val 335938"/>
            <a:gd name="adj3" fmla="val 21293141"/>
            <a:gd name="adj4" fmla="val 19766327"/>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439F86-AC11-4337-971F-EB1AAD8D91D9}">
      <dsp:nvSpPr>
        <dsp:cNvPr id="0" name=""/>
        <dsp:cNvSpPr/>
      </dsp:nvSpPr>
      <dsp:spPr>
        <a:xfrm>
          <a:off x="1077168" y="461531"/>
          <a:ext cx="376190" cy="24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kern="1200" dirty="0">
            <a:solidFill>
              <a:srgbClr val="666366"/>
            </a:solidFill>
            <a:latin typeface="+mj-lt"/>
            <a:ea typeface="+mn-ea"/>
            <a:cs typeface="+mn-cs"/>
          </a:endParaRPr>
        </a:p>
      </dsp:txBody>
      <dsp:txXfrm>
        <a:off x="1077168" y="461531"/>
        <a:ext cx="376190" cy="244133"/>
      </dsp:txXfrm>
    </dsp:sp>
    <dsp:sp modelId="{55A0E68A-E1F9-4EA9-ADA5-84BF427CCED8}">
      <dsp:nvSpPr>
        <dsp:cNvPr id="0" name=""/>
        <dsp:cNvSpPr/>
      </dsp:nvSpPr>
      <dsp:spPr>
        <a:xfrm>
          <a:off x="421305" y="392"/>
          <a:ext cx="915408" cy="915408"/>
        </a:xfrm>
        <a:prstGeom prst="circularArrow">
          <a:avLst>
            <a:gd name="adj1" fmla="val 5200"/>
            <a:gd name="adj2" fmla="val 335938"/>
            <a:gd name="adj3" fmla="val 3527421"/>
            <a:gd name="adj4" fmla="val 2253528"/>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D8DC7-F435-4DF6-B124-855032BA75EB}">
      <dsp:nvSpPr>
        <dsp:cNvPr id="0" name=""/>
        <dsp:cNvSpPr/>
      </dsp:nvSpPr>
      <dsp:spPr>
        <a:xfrm>
          <a:off x="703456" y="742161"/>
          <a:ext cx="351105" cy="24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kern="1200" dirty="0">
            <a:solidFill>
              <a:srgbClr val="666366"/>
            </a:solidFill>
            <a:latin typeface="+mj-lt"/>
            <a:ea typeface="+mn-ea"/>
            <a:cs typeface="+mn-cs"/>
          </a:endParaRPr>
        </a:p>
      </dsp:txBody>
      <dsp:txXfrm>
        <a:off x="703456" y="742161"/>
        <a:ext cx="351105" cy="244133"/>
      </dsp:txXfrm>
    </dsp:sp>
    <dsp:sp modelId="{F80C652F-0F13-4A46-BEFB-7B562565E7B9}">
      <dsp:nvSpPr>
        <dsp:cNvPr id="0" name=""/>
        <dsp:cNvSpPr/>
      </dsp:nvSpPr>
      <dsp:spPr>
        <a:xfrm>
          <a:off x="421305" y="392"/>
          <a:ext cx="915408" cy="915408"/>
        </a:xfrm>
        <a:prstGeom prst="circularArrow">
          <a:avLst>
            <a:gd name="adj1" fmla="val 5200"/>
            <a:gd name="adj2" fmla="val 335938"/>
            <a:gd name="adj3" fmla="val 8210534"/>
            <a:gd name="adj4" fmla="val 6936641"/>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1AF169-8D7B-4C7F-99EB-A6351D8F3523}">
      <dsp:nvSpPr>
        <dsp:cNvPr id="0" name=""/>
        <dsp:cNvSpPr/>
      </dsp:nvSpPr>
      <dsp:spPr>
        <a:xfrm>
          <a:off x="238641" y="461531"/>
          <a:ext cx="508230" cy="24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b="0" kern="1200" dirty="0">
            <a:solidFill>
              <a:srgbClr val="666366"/>
            </a:solidFill>
            <a:latin typeface="+mj-lt"/>
            <a:ea typeface="+mn-ea"/>
            <a:cs typeface="+mn-cs"/>
          </a:endParaRPr>
        </a:p>
      </dsp:txBody>
      <dsp:txXfrm>
        <a:off x="238641" y="461531"/>
        <a:ext cx="508230" cy="244133"/>
      </dsp:txXfrm>
    </dsp:sp>
    <dsp:sp modelId="{B65B3593-9ED0-477C-B89F-09814216E8BB}">
      <dsp:nvSpPr>
        <dsp:cNvPr id="0" name=""/>
        <dsp:cNvSpPr/>
      </dsp:nvSpPr>
      <dsp:spPr>
        <a:xfrm>
          <a:off x="421305" y="392"/>
          <a:ext cx="915408" cy="915408"/>
        </a:xfrm>
        <a:prstGeom prst="circularArrow">
          <a:avLst>
            <a:gd name="adj1" fmla="val 5200"/>
            <a:gd name="adj2" fmla="val 335938"/>
            <a:gd name="adj3" fmla="val 12297735"/>
            <a:gd name="adj4" fmla="val 10770921"/>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339D4-6FFB-4F74-9301-9A00F617AF40}">
      <dsp:nvSpPr>
        <dsp:cNvPr id="0" name=""/>
        <dsp:cNvSpPr/>
      </dsp:nvSpPr>
      <dsp:spPr>
        <a:xfrm>
          <a:off x="428973" y="7463"/>
          <a:ext cx="422637" cy="24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b="1" kern="1200" dirty="0">
            <a:solidFill>
              <a:srgbClr val="666366"/>
            </a:solidFill>
            <a:latin typeface="+mj-lt"/>
            <a:ea typeface="+mn-ea"/>
            <a:cs typeface="+mn-cs"/>
          </a:endParaRPr>
        </a:p>
      </dsp:txBody>
      <dsp:txXfrm>
        <a:off x="428973" y="7463"/>
        <a:ext cx="422637" cy="244133"/>
      </dsp:txXfrm>
    </dsp:sp>
    <dsp:sp modelId="{C5B1F07D-04E4-41FD-BECC-8520B747A09E}">
      <dsp:nvSpPr>
        <dsp:cNvPr id="0" name=""/>
        <dsp:cNvSpPr/>
      </dsp:nvSpPr>
      <dsp:spPr>
        <a:xfrm>
          <a:off x="456109" y="392"/>
          <a:ext cx="915408" cy="915408"/>
        </a:xfrm>
        <a:prstGeom prst="circularArrow">
          <a:avLst>
            <a:gd name="adj1" fmla="val 5200"/>
            <a:gd name="adj2" fmla="val 335938"/>
            <a:gd name="adj3" fmla="val 16138073"/>
            <a:gd name="adj4" fmla="val 15198479"/>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4D4C4-C54C-486D-A73D-FF795CAD5C7A}">
      <dsp:nvSpPr>
        <dsp:cNvPr id="0" name=""/>
        <dsp:cNvSpPr/>
      </dsp:nvSpPr>
      <dsp:spPr>
        <a:xfrm>
          <a:off x="2470360" y="1730826"/>
          <a:ext cx="2792803" cy="2490191"/>
        </a:xfrm>
        <a:prstGeom prst="ellipse">
          <a:avLst/>
        </a:prstGeom>
        <a:blipFill rotWithShape="0">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endParaRPr lang="nl-BE" sz="800" kern="1200" dirty="0">
            <a:solidFill>
              <a:schemeClr val="bg1"/>
            </a:solidFill>
          </a:endParaRPr>
        </a:p>
      </dsp:txBody>
      <dsp:txXfrm>
        <a:off x="2879357" y="2095506"/>
        <a:ext cx="1974809" cy="1760831"/>
      </dsp:txXfrm>
    </dsp:sp>
    <dsp:sp modelId="{44FEF94C-A7C4-4B7D-B543-6E96C6D959F4}">
      <dsp:nvSpPr>
        <dsp:cNvPr id="0" name=""/>
        <dsp:cNvSpPr/>
      </dsp:nvSpPr>
      <dsp:spPr>
        <a:xfrm rot="16200000">
          <a:off x="3831493" y="1676590"/>
          <a:ext cx="70538" cy="37933"/>
        </a:xfrm>
        <a:custGeom>
          <a:avLst/>
          <a:gdLst/>
          <a:ahLst/>
          <a:cxnLst/>
          <a:rect l="0" t="0" r="0" b="0"/>
          <a:pathLst>
            <a:path>
              <a:moveTo>
                <a:pt x="0" y="18966"/>
              </a:moveTo>
              <a:lnTo>
                <a:pt x="70538" y="1896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BE" sz="500" kern="1200" dirty="0"/>
        </a:p>
      </dsp:txBody>
      <dsp:txXfrm>
        <a:off x="3864999" y="1693793"/>
        <a:ext cx="3526" cy="3526"/>
      </dsp:txXfrm>
    </dsp:sp>
    <dsp:sp modelId="{36DD62BC-B55F-4469-B2C7-E636283DE81B}">
      <dsp:nvSpPr>
        <dsp:cNvPr id="0" name=""/>
        <dsp:cNvSpPr/>
      </dsp:nvSpPr>
      <dsp:spPr>
        <a:xfrm>
          <a:off x="3046898" y="20558"/>
          <a:ext cx="1639729" cy="1639729"/>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BE" sz="1600" b="1" kern="1200" dirty="0">
              <a:solidFill>
                <a:srgbClr val="E31619"/>
              </a:solidFill>
            </a:rPr>
            <a:t>Meetbaar en </a:t>
          </a:r>
          <a:r>
            <a:rPr lang="nl-BE" sz="1600" b="1" kern="1200" dirty="0" err="1">
              <a:solidFill>
                <a:srgbClr val="E31619"/>
              </a:solidFill>
            </a:rPr>
            <a:t>aflijnbaar</a:t>
          </a:r>
          <a:r>
            <a:rPr lang="nl-BE" sz="1600" b="1" kern="1200" dirty="0">
              <a:solidFill>
                <a:srgbClr val="E31619"/>
              </a:solidFill>
            </a:rPr>
            <a:t>:</a:t>
          </a:r>
        </a:p>
        <a:p>
          <a:pPr lvl="0" algn="ctr" defTabSz="711200">
            <a:lnSpc>
              <a:spcPct val="90000"/>
            </a:lnSpc>
            <a:spcBef>
              <a:spcPct val="0"/>
            </a:spcBef>
            <a:spcAft>
              <a:spcPct val="35000"/>
            </a:spcAft>
          </a:pPr>
          <a:r>
            <a:rPr lang="nl-BE" sz="1600" b="1" kern="1200" dirty="0">
              <a:solidFill>
                <a:srgbClr val="E31619"/>
              </a:solidFill>
            </a:rPr>
            <a:t>_</a:t>
          </a:r>
          <a:endParaRPr lang="nl-BE" sz="1500" b="1" kern="1200" dirty="0">
            <a:solidFill>
              <a:srgbClr val="E31619"/>
            </a:solidFill>
          </a:endParaRPr>
        </a:p>
      </dsp:txBody>
      <dsp:txXfrm>
        <a:off x="3287031" y="260691"/>
        <a:ext cx="1159463" cy="1159463"/>
      </dsp:txXfrm>
    </dsp:sp>
    <dsp:sp modelId="{857D16D5-CDF4-45A7-8AA1-05E207F39906}">
      <dsp:nvSpPr>
        <dsp:cNvPr id="0" name=""/>
        <dsp:cNvSpPr/>
      </dsp:nvSpPr>
      <dsp:spPr>
        <a:xfrm rot="20681762">
          <a:off x="5200052" y="2579302"/>
          <a:ext cx="93604" cy="37933"/>
        </a:xfrm>
        <a:custGeom>
          <a:avLst/>
          <a:gdLst/>
          <a:ahLst/>
          <a:cxnLst/>
          <a:rect l="0" t="0" r="0" b="0"/>
          <a:pathLst>
            <a:path>
              <a:moveTo>
                <a:pt x="0" y="18966"/>
              </a:moveTo>
              <a:lnTo>
                <a:pt x="93604" y="1896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BE" sz="500" kern="1200"/>
        </a:p>
      </dsp:txBody>
      <dsp:txXfrm>
        <a:off x="5244514" y="2595928"/>
        <a:ext cx="4680" cy="4680"/>
      </dsp:txXfrm>
    </dsp:sp>
    <dsp:sp modelId="{5C0B465A-A41D-41B6-B63B-F625B7560898}">
      <dsp:nvSpPr>
        <dsp:cNvPr id="0" name=""/>
        <dsp:cNvSpPr/>
      </dsp:nvSpPr>
      <dsp:spPr>
        <a:xfrm>
          <a:off x="5257823" y="1538141"/>
          <a:ext cx="1734096" cy="1639729"/>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BE" sz="1600" b="1" kern="1200" dirty="0">
              <a:solidFill>
                <a:srgbClr val="E31619"/>
              </a:solidFill>
            </a:rPr>
            <a:t>Bereikbaar: ±</a:t>
          </a:r>
        </a:p>
      </dsp:txBody>
      <dsp:txXfrm>
        <a:off x="5511775" y="1778274"/>
        <a:ext cx="1226192" cy="1159463"/>
      </dsp:txXfrm>
    </dsp:sp>
    <dsp:sp modelId="{86A189A9-16D8-4FC5-8E87-FFFD4E972A6B}">
      <dsp:nvSpPr>
        <dsp:cNvPr id="0" name=""/>
        <dsp:cNvSpPr/>
      </dsp:nvSpPr>
      <dsp:spPr>
        <a:xfrm rot="2899182">
          <a:off x="4701255" y="4007342"/>
          <a:ext cx="201441" cy="37933"/>
        </a:xfrm>
        <a:custGeom>
          <a:avLst/>
          <a:gdLst/>
          <a:ahLst/>
          <a:cxnLst/>
          <a:rect l="0" t="0" r="0" b="0"/>
          <a:pathLst>
            <a:path>
              <a:moveTo>
                <a:pt x="0" y="18966"/>
              </a:moveTo>
              <a:lnTo>
                <a:pt x="201441" y="1896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BE" sz="500" kern="1200"/>
        </a:p>
      </dsp:txBody>
      <dsp:txXfrm>
        <a:off x="4796940" y="4021272"/>
        <a:ext cx="10072" cy="10072"/>
      </dsp:txXfrm>
    </dsp:sp>
    <dsp:sp modelId="{9E354C94-6351-4351-8479-B2C603A3B0F2}">
      <dsp:nvSpPr>
        <dsp:cNvPr id="0" name=""/>
        <dsp:cNvSpPr/>
      </dsp:nvSpPr>
      <dsp:spPr>
        <a:xfrm>
          <a:off x="4571291" y="3904270"/>
          <a:ext cx="1703990" cy="1639729"/>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b="1" kern="1200" dirty="0"/>
            <a:t>Voldoende substantieel: ++</a:t>
          </a:r>
        </a:p>
      </dsp:txBody>
      <dsp:txXfrm>
        <a:off x="4820835" y="4144403"/>
        <a:ext cx="1204902" cy="1159463"/>
      </dsp:txXfrm>
    </dsp:sp>
    <dsp:sp modelId="{F02B82F9-5BB8-46AD-A575-5FCF91401842}">
      <dsp:nvSpPr>
        <dsp:cNvPr id="0" name=""/>
        <dsp:cNvSpPr/>
      </dsp:nvSpPr>
      <dsp:spPr>
        <a:xfrm rot="8070952">
          <a:off x="2675007" y="4006876"/>
          <a:ext cx="318858" cy="37933"/>
        </a:xfrm>
        <a:custGeom>
          <a:avLst/>
          <a:gdLst/>
          <a:ahLst/>
          <a:cxnLst/>
          <a:rect l="0" t="0" r="0" b="0"/>
          <a:pathLst>
            <a:path>
              <a:moveTo>
                <a:pt x="0" y="18966"/>
              </a:moveTo>
              <a:lnTo>
                <a:pt x="318858" y="1896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BE" sz="500" kern="1200"/>
        </a:p>
      </dsp:txBody>
      <dsp:txXfrm rot="10800000">
        <a:off x="2826465" y="4017871"/>
        <a:ext cx="15942" cy="15942"/>
      </dsp:txXfrm>
    </dsp:sp>
    <dsp:sp modelId="{0C17749D-9CB9-4854-9E33-42F82C6BD41F}">
      <dsp:nvSpPr>
        <dsp:cNvPr id="0" name=""/>
        <dsp:cNvSpPr/>
      </dsp:nvSpPr>
      <dsp:spPr>
        <a:xfrm>
          <a:off x="1327982" y="3904270"/>
          <a:ext cx="1639729" cy="1639729"/>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BE" sz="1600" b="1" kern="1200" dirty="0"/>
            <a:t>Kostprijs en tijd: </a:t>
          </a:r>
        </a:p>
        <a:p>
          <a:pPr lvl="0" algn="ctr" defTabSz="711200">
            <a:lnSpc>
              <a:spcPct val="90000"/>
            </a:lnSpc>
            <a:spcBef>
              <a:spcPct val="0"/>
            </a:spcBef>
            <a:spcAft>
              <a:spcPct val="35000"/>
            </a:spcAft>
          </a:pPr>
          <a:r>
            <a:rPr lang="nl-BE" sz="1600" b="1" kern="1200" dirty="0"/>
            <a:t>+</a:t>
          </a:r>
          <a:r>
            <a:rPr lang="nl-BE" sz="1800" b="1" kern="1200" dirty="0"/>
            <a:t> </a:t>
          </a:r>
          <a:r>
            <a:rPr lang="nl-BE" sz="1800" kern="1200" dirty="0"/>
            <a:t/>
          </a:r>
          <a:br>
            <a:rPr lang="nl-BE" sz="1800" kern="1200" dirty="0"/>
          </a:br>
          <a:endParaRPr lang="nl-BE" sz="1800" kern="1200" dirty="0"/>
        </a:p>
      </dsp:txBody>
      <dsp:txXfrm>
        <a:off x="1568115" y="4144403"/>
        <a:ext cx="1159463" cy="1159463"/>
      </dsp:txXfrm>
    </dsp:sp>
    <dsp:sp modelId="{04D2B52F-1164-4B2D-A493-0ADA14CB7B57}">
      <dsp:nvSpPr>
        <dsp:cNvPr id="0" name=""/>
        <dsp:cNvSpPr/>
      </dsp:nvSpPr>
      <dsp:spPr>
        <a:xfrm rot="11634797">
          <a:off x="2162815" y="2579917"/>
          <a:ext cx="363842" cy="37933"/>
        </a:xfrm>
        <a:custGeom>
          <a:avLst/>
          <a:gdLst/>
          <a:ahLst/>
          <a:cxnLst/>
          <a:rect l="0" t="0" r="0" b="0"/>
          <a:pathLst>
            <a:path>
              <a:moveTo>
                <a:pt x="0" y="18966"/>
              </a:moveTo>
              <a:lnTo>
                <a:pt x="363842" y="1896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BE" sz="500" kern="1200"/>
        </a:p>
      </dsp:txBody>
      <dsp:txXfrm rot="10800000">
        <a:off x="2335640" y="2589788"/>
        <a:ext cx="18192" cy="18192"/>
      </dsp:txXfrm>
    </dsp:sp>
    <dsp:sp modelId="{88BBC38C-7635-40B5-8C0B-5455C38D1991}">
      <dsp:nvSpPr>
        <dsp:cNvPr id="0" name=""/>
        <dsp:cNvSpPr/>
      </dsp:nvSpPr>
      <dsp:spPr>
        <a:xfrm>
          <a:off x="552477" y="1538136"/>
          <a:ext cx="1639729" cy="1639729"/>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BE" sz="1600" b="1" kern="1200" dirty="0"/>
            <a:t>Homogene respons:  </a:t>
          </a:r>
        </a:p>
        <a:p>
          <a:pPr lvl="0" algn="ctr" defTabSz="711200">
            <a:lnSpc>
              <a:spcPct val="90000"/>
            </a:lnSpc>
            <a:spcBef>
              <a:spcPct val="0"/>
            </a:spcBef>
            <a:spcAft>
              <a:spcPct val="35000"/>
            </a:spcAft>
          </a:pPr>
          <a:r>
            <a:rPr lang="nl-BE" sz="1600" b="1" kern="1200" dirty="0"/>
            <a:t>+</a:t>
          </a:r>
        </a:p>
      </dsp:txBody>
      <dsp:txXfrm>
        <a:off x="792610" y="1778269"/>
        <a:ext cx="1159463" cy="11594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B614F-17D6-48A6-8366-C0BCAB4CB305}">
      <dsp:nvSpPr>
        <dsp:cNvPr id="0" name=""/>
        <dsp:cNvSpPr/>
      </dsp:nvSpPr>
      <dsp:spPr>
        <a:xfrm>
          <a:off x="892072" y="7464"/>
          <a:ext cx="451313" cy="24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kern="1200" dirty="0">
            <a:solidFill>
              <a:srgbClr val="666366"/>
            </a:solidFill>
            <a:latin typeface="+mj-lt"/>
            <a:ea typeface="+mn-ea"/>
            <a:cs typeface="+mn-cs"/>
          </a:endParaRPr>
        </a:p>
      </dsp:txBody>
      <dsp:txXfrm>
        <a:off x="892072" y="7464"/>
        <a:ext cx="451313" cy="244133"/>
      </dsp:txXfrm>
    </dsp:sp>
    <dsp:sp modelId="{EE09B4D6-4863-4231-B1B5-A793CF2753D0}">
      <dsp:nvSpPr>
        <dsp:cNvPr id="0" name=""/>
        <dsp:cNvSpPr/>
      </dsp:nvSpPr>
      <dsp:spPr>
        <a:xfrm>
          <a:off x="421302" y="393"/>
          <a:ext cx="915414" cy="915414"/>
        </a:xfrm>
        <a:prstGeom prst="circularArrow">
          <a:avLst>
            <a:gd name="adj1" fmla="val 5200"/>
            <a:gd name="adj2" fmla="val 335938"/>
            <a:gd name="adj3" fmla="val 21293141"/>
            <a:gd name="adj4" fmla="val 19766327"/>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439F86-AC11-4337-971F-EB1AAD8D91D9}">
      <dsp:nvSpPr>
        <dsp:cNvPr id="0" name=""/>
        <dsp:cNvSpPr/>
      </dsp:nvSpPr>
      <dsp:spPr>
        <a:xfrm>
          <a:off x="1077170" y="461535"/>
          <a:ext cx="376190" cy="24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kern="1200" dirty="0">
            <a:solidFill>
              <a:srgbClr val="666366"/>
            </a:solidFill>
            <a:latin typeface="+mj-lt"/>
            <a:ea typeface="+mn-ea"/>
            <a:cs typeface="+mn-cs"/>
          </a:endParaRPr>
        </a:p>
      </dsp:txBody>
      <dsp:txXfrm>
        <a:off x="1077170" y="461535"/>
        <a:ext cx="376190" cy="244133"/>
      </dsp:txXfrm>
    </dsp:sp>
    <dsp:sp modelId="{55A0E68A-E1F9-4EA9-ADA5-84BF427CCED8}">
      <dsp:nvSpPr>
        <dsp:cNvPr id="0" name=""/>
        <dsp:cNvSpPr/>
      </dsp:nvSpPr>
      <dsp:spPr>
        <a:xfrm>
          <a:off x="421302" y="393"/>
          <a:ext cx="915414" cy="915414"/>
        </a:xfrm>
        <a:prstGeom prst="circularArrow">
          <a:avLst>
            <a:gd name="adj1" fmla="val 5200"/>
            <a:gd name="adj2" fmla="val 335938"/>
            <a:gd name="adj3" fmla="val 3527421"/>
            <a:gd name="adj4" fmla="val 2253528"/>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D8DC7-F435-4DF6-B124-855032BA75EB}">
      <dsp:nvSpPr>
        <dsp:cNvPr id="0" name=""/>
        <dsp:cNvSpPr/>
      </dsp:nvSpPr>
      <dsp:spPr>
        <a:xfrm>
          <a:off x="759506" y="742167"/>
          <a:ext cx="239006" cy="244133"/>
        </a:xfrm>
        <a:prstGeom prst="ellipse">
          <a:avLst/>
        </a:prstGeom>
        <a:solidFill>
          <a:srgbClr val="666366"/>
        </a:solid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kern="1200" dirty="0">
            <a:solidFill>
              <a:srgbClr val="666366"/>
            </a:solidFill>
            <a:latin typeface="+mj-lt"/>
            <a:ea typeface="+mn-ea"/>
            <a:cs typeface="+mn-cs"/>
          </a:endParaRPr>
        </a:p>
      </dsp:txBody>
      <dsp:txXfrm>
        <a:off x="794508" y="777919"/>
        <a:ext cx="169002" cy="172629"/>
      </dsp:txXfrm>
    </dsp:sp>
    <dsp:sp modelId="{F80C652F-0F13-4A46-BEFB-7B562565E7B9}">
      <dsp:nvSpPr>
        <dsp:cNvPr id="0" name=""/>
        <dsp:cNvSpPr/>
      </dsp:nvSpPr>
      <dsp:spPr>
        <a:xfrm>
          <a:off x="421302" y="393"/>
          <a:ext cx="915414" cy="915414"/>
        </a:xfrm>
        <a:prstGeom prst="circularArrow">
          <a:avLst>
            <a:gd name="adj1" fmla="val 5200"/>
            <a:gd name="adj2" fmla="val 335938"/>
            <a:gd name="adj3" fmla="val 8210534"/>
            <a:gd name="adj4" fmla="val 6936641"/>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1AF169-8D7B-4C7F-99EB-A6351D8F3523}">
      <dsp:nvSpPr>
        <dsp:cNvPr id="0" name=""/>
        <dsp:cNvSpPr/>
      </dsp:nvSpPr>
      <dsp:spPr>
        <a:xfrm>
          <a:off x="238638" y="461535"/>
          <a:ext cx="508230" cy="24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b="0" kern="1200" dirty="0">
            <a:solidFill>
              <a:srgbClr val="666366"/>
            </a:solidFill>
            <a:latin typeface="+mj-lt"/>
            <a:ea typeface="+mn-ea"/>
            <a:cs typeface="+mn-cs"/>
          </a:endParaRPr>
        </a:p>
      </dsp:txBody>
      <dsp:txXfrm>
        <a:off x="238638" y="461535"/>
        <a:ext cx="508230" cy="244133"/>
      </dsp:txXfrm>
    </dsp:sp>
    <dsp:sp modelId="{B65B3593-9ED0-477C-B89F-09814216E8BB}">
      <dsp:nvSpPr>
        <dsp:cNvPr id="0" name=""/>
        <dsp:cNvSpPr/>
      </dsp:nvSpPr>
      <dsp:spPr>
        <a:xfrm>
          <a:off x="421302" y="393"/>
          <a:ext cx="915414" cy="915414"/>
        </a:xfrm>
        <a:prstGeom prst="circularArrow">
          <a:avLst>
            <a:gd name="adj1" fmla="val 5200"/>
            <a:gd name="adj2" fmla="val 335938"/>
            <a:gd name="adj3" fmla="val 12297735"/>
            <a:gd name="adj4" fmla="val 10770921"/>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339D4-6FFB-4F74-9301-9A00F617AF40}">
      <dsp:nvSpPr>
        <dsp:cNvPr id="0" name=""/>
        <dsp:cNvSpPr/>
      </dsp:nvSpPr>
      <dsp:spPr>
        <a:xfrm>
          <a:off x="428971" y="7464"/>
          <a:ext cx="422637" cy="24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nl-BE" sz="1600" b="1" kern="1200" dirty="0">
            <a:solidFill>
              <a:srgbClr val="666366"/>
            </a:solidFill>
            <a:latin typeface="+mj-lt"/>
            <a:ea typeface="+mn-ea"/>
            <a:cs typeface="+mn-cs"/>
          </a:endParaRPr>
        </a:p>
      </dsp:txBody>
      <dsp:txXfrm>
        <a:off x="428971" y="7464"/>
        <a:ext cx="422637" cy="244133"/>
      </dsp:txXfrm>
    </dsp:sp>
    <dsp:sp modelId="{C5B1F07D-04E4-41FD-BECC-8520B747A09E}">
      <dsp:nvSpPr>
        <dsp:cNvPr id="0" name=""/>
        <dsp:cNvSpPr/>
      </dsp:nvSpPr>
      <dsp:spPr>
        <a:xfrm>
          <a:off x="443043" y="393"/>
          <a:ext cx="915414" cy="915414"/>
        </a:xfrm>
        <a:prstGeom prst="circularArrow">
          <a:avLst>
            <a:gd name="adj1" fmla="val 5200"/>
            <a:gd name="adj2" fmla="val 335938"/>
            <a:gd name="adj3" fmla="val 16138073"/>
            <a:gd name="adj4" fmla="val 15198479"/>
            <a:gd name="adj5" fmla="val 6067"/>
          </a:avLst>
        </a:prstGeom>
        <a:solidFill>
          <a:sysClr val="window" lastClr="FFFFFF">
            <a:hueOff val="0"/>
            <a:satOff val="0"/>
            <a:lumOff val="0"/>
            <a:alphaOff val="0"/>
          </a:sysClr>
        </a:solidFill>
        <a:ln w="12700" cap="flat" cmpd="sng" algn="ctr">
          <a:solidFill>
            <a:srgbClr val="E31916"/>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FD103626-5120-475C-A57E-3E859222201F}" type="datetimeFigureOut">
              <a:rPr lang="nl-BE" smtClean="0"/>
              <a:t>8/02/2017</a:t>
            </a:fld>
            <a:endParaRPr lang="nl-BE"/>
          </a:p>
        </p:txBody>
      </p:sp>
      <p:sp>
        <p:nvSpPr>
          <p:cNvPr id="4" name="Tijdelijke aanduiding voor voettekst 3"/>
          <p:cNvSpPr>
            <a:spLocks noGrp="1"/>
          </p:cNvSpPr>
          <p:nvPr>
            <p:ph type="ftr" sz="quarter" idx="2"/>
          </p:nvPr>
        </p:nvSpPr>
        <p:spPr>
          <a:xfrm>
            <a:off x="0" y="9377319"/>
            <a:ext cx="2945659" cy="49534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0443" y="9377319"/>
            <a:ext cx="2945659" cy="495347"/>
          </a:xfrm>
          <a:prstGeom prst="rect">
            <a:avLst/>
          </a:prstGeom>
        </p:spPr>
        <p:txBody>
          <a:bodyPr vert="horz" lIns="91440" tIns="45720" rIns="91440" bIns="45720" rtlCol="0" anchor="b"/>
          <a:lstStyle>
            <a:lvl1pPr algn="r">
              <a:defRPr sz="1200"/>
            </a:lvl1pPr>
          </a:lstStyle>
          <a:p>
            <a:fld id="{3C8B9FB9-2103-40D9-B507-4FB82EF5BCC7}" type="slidenum">
              <a:rPr lang="nl-BE" smtClean="0"/>
              <a:t>‹nr.›</a:t>
            </a:fld>
            <a:endParaRPr lang="nl-BE"/>
          </a:p>
        </p:txBody>
      </p:sp>
    </p:spTree>
    <p:extLst>
      <p:ext uri="{BB962C8B-B14F-4D97-AF65-F5344CB8AC3E}">
        <p14:creationId xmlns:p14="http://schemas.microsoft.com/office/powerpoint/2010/main" val="1793564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3DA7AB0C-7A33-4A17-A631-04350D1ACF72}" type="datetimeFigureOut">
              <a:rPr lang="nl-BE" smtClean="0"/>
              <a:t>8/02/2017</a:t>
            </a:fld>
            <a:endParaRPr lang="nl-BE"/>
          </a:p>
        </p:txBody>
      </p:sp>
      <p:sp>
        <p:nvSpPr>
          <p:cNvPr id="4" name="Tijdelijke aanduiding voor dia-afbeelding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7319"/>
            <a:ext cx="2945659" cy="49534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377319"/>
            <a:ext cx="2945659" cy="495347"/>
          </a:xfrm>
          <a:prstGeom prst="rect">
            <a:avLst/>
          </a:prstGeom>
        </p:spPr>
        <p:txBody>
          <a:bodyPr vert="horz" lIns="91440" tIns="45720" rIns="91440" bIns="45720" rtlCol="0" anchor="b"/>
          <a:lstStyle>
            <a:lvl1pPr algn="r">
              <a:defRPr sz="1200"/>
            </a:lvl1pPr>
          </a:lstStyle>
          <a:p>
            <a:fld id="{1102C998-577F-4233-87F9-F389D612A65B}" type="slidenum">
              <a:rPr lang="nl-BE" smtClean="0"/>
              <a:t>‹nr.›</a:t>
            </a:fld>
            <a:endParaRPr lang="nl-BE"/>
          </a:p>
        </p:txBody>
      </p:sp>
    </p:spTree>
    <p:extLst>
      <p:ext uri="{BB962C8B-B14F-4D97-AF65-F5344CB8AC3E}">
        <p14:creationId xmlns:p14="http://schemas.microsoft.com/office/powerpoint/2010/main" val="390013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FB87A0-6980-4AB2-82FC-65228A5078E9}" type="slidenum">
              <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3" name="Rectangle 2"/>
          <p:cNvSpPr>
            <a:spLocks noGrp="1" noRot="1" noChangeAspect="1" noChangeArrowheads="1" noTextEdit="1"/>
          </p:cNvSpPr>
          <p:nvPr>
            <p:ph type="sldImg"/>
          </p:nvPr>
        </p:nvSpPr>
        <p:spPr>
          <a:solidFill>
            <a:srgbClr val="FFFFFF"/>
          </a:solidFill>
          <a:ln/>
        </p:spPr>
      </p:sp>
      <p:sp>
        <p:nvSpPr>
          <p:cNvPr id="51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nl-NL" altLang="nl-BE" b="1" dirty="0">
                <a:latin typeface="Arial" panose="020B0604020202020204" pitchFamily="34" charset="0"/>
                <a:ea typeface="ＭＳ Ｐゴシック" panose="020B0600070205080204" pitchFamily="34" charset="-128"/>
              </a:rPr>
              <a:t>©VIGeZ,</a:t>
            </a:r>
            <a:r>
              <a:rPr lang="nl-NL" altLang="nl-BE" b="1" baseline="0" dirty="0">
                <a:latin typeface="Arial" panose="020B0604020202020204" pitchFamily="34" charset="0"/>
                <a:ea typeface="ＭＳ Ｐゴシック" panose="020B0600070205080204" pitchFamily="34" charset="-128"/>
              </a:rPr>
              <a:t> 2015</a:t>
            </a:r>
            <a:endParaRPr lang="nl-NL" altLang="nl-BE" b="1" dirty="0">
              <a:latin typeface="Arial" panose="020B0604020202020204" pitchFamily="34" charset="0"/>
              <a:ea typeface="ＭＳ Ｐゴシック" panose="020B0600070205080204" pitchFamily="34" charset="-128"/>
            </a:endParaRPr>
          </a:p>
          <a:p>
            <a:pPr eaLnBrk="1" hangingPunct="1"/>
            <a:r>
              <a:rPr lang="nl-NL" altLang="nl-BE" b="1" dirty="0">
                <a:latin typeface="Arial" panose="020B0604020202020204" pitchFamily="34" charset="0"/>
                <a:ea typeface="ＭＳ Ｐゴシック" panose="020B0600070205080204" pitchFamily="34" charset="-128"/>
              </a:rPr>
              <a:t>Duur</a:t>
            </a:r>
            <a:r>
              <a:rPr lang="nl-NL" altLang="nl-BE" b="1">
                <a:latin typeface="Arial" panose="020B0604020202020204" pitchFamily="34" charset="0"/>
                <a:ea typeface="ＭＳ Ｐゴシック" panose="020B0600070205080204" pitchFamily="34" charset="-128"/>
              </a:rPr>
              <a:t>: ruim 2 </a:t>
            </a:r>
            <a:r>
              <a:rPr lang="nl-NL" altLang="nl-BE" b="1" dirty="0">
                <a:latin typeface="Arial" panose="020B0604020202020204" pitchFamily="34" charset="0"/>
                <a:ea typeface="ＭＳ Ｐゴシック" panose="020B0600070205080204" pitchFamily="34" charset="-128"/>
              </a:rPr>
              <a:t>uur</a:t>
            </a:r>
          </a:p>
          <a:p>
            <a:pPr eaLnBrk="1" hangingPunct="1"/>
            <a:r>
              <a:rPr lang="nl-NL" altLang="nl-BE" b="1" dirty="0">
                <a:latin typeface="Arial" panose="020B0604020202020204" pitchFamily="34" charset="0"/>
                <a:ea typeface="ＭＳ Ｐゴシック" panose="020B0600070205080204" pitchFamily="34" charset="-128"/>
              </a:rPr>
              <a:t>Werkpunten: nog</a:t>
            </a:r>
            <a:r>
              <a:rPr lang="nl-NL" altLang="nl-BE" b="1" baseline="0" dirty="0">
                <a:latin typeface="Arial" panose="020B0604020202020204" pitchFamily="34" charset="0"/>
                <a:ea typeface="ＭＳ Ｐゴシック" panose="020B0600070205080204" pitchFamily="34" charset="-128"/>
              </a:rPr>
              <a:t> oefening toevoegen voor keuze van juiste actie invulling van matrix (zie laatste deel PWP)</a:t>
            </a:r>
            <a:endParaRPr lang="nl-NL" altLang="nl-BE"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1809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nl-BE" dirty="0"/>
              <a:t>Om </a:t>
            </a:r>
            <a:r>
              <a:rPr lang="en-US" altLang="nl-BE" dirty="0" err="1"/>
              <a:t>subdoelgroepen</a:t>
            </a:r>
            <a:r>
              <a:rPr lang="en-US" altLang="nl-BE" dirty="0"/>
              <a:t> </a:t>
            </a:r>
            <a:r>
              <a:rPr lang="en-US" altLang="nl-BE" dirty="0" err="1"/>
              <a:t>binnen</a:t>
            </a:r>
            <a:r>
              <a:rPr lang="en-US" altLang="nl-BE" dirty="0"/>
              <a:t> </a:t>
            </a:r>
            <a:r>
              <a:rPr lang="en-US" altLang="nl-BE" dirty="0" err="1"/>
              <a:t>een</a:t>
            </a:r>
            <a:r>
              <a:rPr lang="en-US" altLang="nl-BE" baseline="0" dirty="0"/>
              <a:t> </a:t>
            </a:r>
            <a:r>
              <a:rPr lang="en-US" altLang="nl-BE" baseline="0" dirty="0" err="1"/>
              <a:t>populatie</a:t>
            </a:r>
            <a:r>
              <a:rPr lang="en-US" altLang="nl-BE" dirty="0"/>
              <a:t> </a:t>
            </a:r>
            <a:r>
              <a:rPr lang="en-US" altLang="nl-BE" dirty="0" err="1"/>
              <a:t>te</a:t>
            </a:r>
            <a:r>
              <a:rPr lang="en-US" altLang="nl-BE" dirty="0"/>
              <a:t> </a:t>
            </a:r>
            <a:r>
              <a:rPr lang="en-US" altLang="nl-BE" dirty="0" err="1"/>
              <a:t>gaan</a:t>
            </a:r>
            <a:r>
              <a:rPr lang="en-US" altLang="nl-BE" dirty="0"/>
              <a:t> </a:t>
            </a:r>
            <a:r>
              <a:rPr lang="en-US" altLang="nl-BE" dirty="0" err="1"/>
              <a:t>identificeren</a:t>
            </a:r>
            <a:r>
              <a:rPr lang="en-US" altLang="nl-BE" dirty="0"/>
              <a:t> </a:t>
            </a:r>
            <a:r>
              <a:rPr lang="en-US" altLang="nl-BE" dirty="0" err="1"/>
              <a:t>hanteren</a:t>
            </a:r>
            <a:r>
              <a:rPr lang="en-US" altLang="nl-BE" dirty="0"/>
              <a:t> we de </a:t>
            </a:r>
            <a:r>
              <a:rPr lang="en-US" altLang="nl-BE" dirty="0" err="1"/>
              <a:t>principes</a:t>
            </a:r>
            <a:r>
              <a:rPr lang="en-US" altLang="nl-BE" dirty="0"/>
              <a:t> van </a:t>
            </a:r>
            <a:r>
              <a:rPr lang="en-US" altLang="nl-BE" dirty="0" err="1"/>
              <a:t>doelgroepsegmentatie</a:t>
            </a:r>
            <a:r>
              <a:rPr lang="en-US" altLang="nl-BE" dirty="0"/>
              <a:t>. </a:t>
            </a:r>
            <a:r>
              <a:rPr lang="en-US" altLang="nl-BE" dirty="0" err="1"/>
              <a:t>Concreet</a:t>
            </a:r>
            <a:r>
              <a:rPr lang="en-US" altLang="nl-BE" dirty="0"/>
              <a:t> </a:t>
            </a:r>
            <a:r>
              <a:rPr lang="en-US" altLang="nl-BE" dirty="0" err="1"/>
              <a:t>wil</a:t>
            </a:r>
            <a:r>
              <a:rPr lang="en-US" altLang="nl-BE" dirty="0"/>
              <a:t> </a:t>
            </a:r>
            <a:r>
              <a:rPr lang="en-US" altLang="nl-BE" dirty="0" err="1"/>
              <a:t>dit</a:t>
            </a:r>
            <a:r>
              <a:rPr lang="en-US" altLang="nl-BE" dirty="0"/>
              <a:t> </a:t>
            </a:r>
            <a:r>
              <a:rPr lang="en-US" altLang="nl-BE" dirty="0" err="1"/>
              <a:t>zeggen</a:t>
            </a:r>
            <a:r>
              <a:rPr lang="en-US" altLang="nl-BE" dirty="0"/>
              <a:t> </a:t>
            </a:r>
            <a:r>
              <a:rPr lang="en-US" altLang="nl-BE" dirty="0" err="1"/>
              <a:t>dat</a:t>
            </a:r>
            <a:r>
              <a:rPr lang="en-US" altLang="nl-BE" dirty="0"/>
              <a:t> je </a:t>
            </a:r>
            <a:r>
              <a:rPr lang="en-US" altLang="nl-BE" dirty="0" err="1"/>
              <a:t>binnen</a:t>
            </a:r>
            <a:r>
              <a:rPr lang="en-US" altLang="nl-BE" dirty="0"/>
              <a:t> </a:t>
            </a:r>
            <a:r>
              <a:rPr lang="en-US" altLang="nl-BE" dirty="0" err="1"/>
              <a:t>een</a:t>
            </a:r>
            <a:r>
              <a:rPr lang="en-US" altLang="nl-BE" dirty="0"/>
              <a:t> </a:t>
            </a:r>
            <a:r>
              <a:rPr lang="en-US" altLang="nl-BE" dirty="0" err="1"/>
              <a:t>populatie</a:t>
            </a:r>
            <a:r>
              <a:rPr lang="en-US" altLang="nl-BE" dirty="0"/>
              <a:t> (</a:t>
            </a:r>
            <a:r>
              <a:rPr lang="en-US" altLang="nl-BE" dirty="0" err="1"/>
              <a:t>bijvoorbeeld</a:t>
            </a:r>
            <a:r>
              <a:rPr lang="en-US" altLang="nl-BE" dirty="0"/>
              <a:t> de </a:t>
            </a:r>
            <a:r>
              <a:rPr lang="en-US" altLang="nl-BE" dirty="0" err="1"/>
              <a:t>ouderen</a:t>
            </a:r>
            <a:r>
              <a:rPr lang="en-US" altLang="nl-BE" dirty="0"/>
              <a:t>, </a:t>
            </a:r>
            <a:r>
              <a:rPr lang="en-US" altLang="nl-BE" dirty="0" err="1"/>
              <a:t>kansarmen</a:t>
            </a:r>
            <a:r>
              <a:rPr lang="en-US" altLang="nl-BE" dirty="0"/>
              <a:t>) op </a:t>
            </a:r>
            <a:r>
              <a:rPr lang="en-US" altLang="nl-BE" dirty="0" err="1"/>
              <a:t>zoek</a:t>
            </a:r>
            <a:r>
              <a:rPr lang="en-US" altLang="nl-BE" dirty="0"/>
              <a:t> </a:t>
            </a:r>
            <a:r>
              <a:rPr lang="en-US" altLang="nl-BE" dirty="0" err="1"/>
              <a:t>gaat</a:t>
            </a:r>
            <a:r>
              <a:rPr lang="en-US" altLang="nl-BE" dirty="0"/>
              <a:t> </a:t>
            </a:r>
            <a:r>
              <a:rPr lang="en-US" altLang="nl-BE" dirty="0" err="1"/>
              <a:t>naar</a:t>
            </a:r>
            <a:r>
              <a:rPr lang="en-US" altLang="nl-BE" dirty="0"/>
              <a:t> de </a:t>
            </a:r>
            <a:r>
              <a:rPr lang="en-US" altLang="nl-BE" dirty="0" err="1"/>
              <a:t>aard</a:t>
            </a:r>
            <a:r>
              <a:rPr lang="en-US" altLang="nl-BE" dirty="0"/>
              <a:t> </a:t>
            </a:r>
            <a:r>
              <a:rPr lang="en-US" altLang="nl-BE" dirty="0" err="1"/>
              <a:t>en</a:t>
            </a:r>
            <a:r>
              <a:rPr lang="en-US" altLang="nl-BE" dirty="0"/>
              <a:t> </a:t>
            </a:r>
            <a:r>
              <a:rPr lang="en-US" altLang="nl-BE" dirty="0" err="1"/>
              <a:t>samenstelling</a:t>
            </a:r>
            <a:r>
              <a:rPr lang="en-US" altLang="nl-BE" dirty="0"/>
              <a:t> van </a:t>
            </a:r>
            <a:r>
              <a:rPr lang="en-US" altLang="nl-BE" dirty="0" err="1"/>
              <a:t>homogene</a:t>
            </a:r>
            <a:r>
              <a:rPr lang="en-US" altLang="nl-BE" dirty="0"/>
              <a:t> </a:t>
            </a:r>
            <a:r>
              <a:rPr lang="en-US" altLang="nl-BE" dirty="0" err="1"/>
              <a:t>groepen</a:t>
            </a:r>
            <a:r>
              <a:rPr lang="en-US" altLang="nl-BE" dirty="0"/>
              <a:t>/</a:t>
            </a:r>
            <a:r>
              <a:rPr lang="en-US" altLang="nl-BE" dirty="0" err="1"/>
              <a:t>segmenten</a:t>
            </a:r>
            <a:r>
              <a:rPr lang="en-US" altLang="nl-BE" dirty="0"/>
              <a:t/>
            </a:r>
            <a:br>
              <a:rPr lang="en-US" altLang="nl-BE" dirty="0"/>
            </a:br>
            <a:r>
              <a:rPr lang="nl-BE" dirty="0"/>
              <a:t>Voordelen:</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70161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fr-FR" sz="1200" dirty="0">
                <a:ea typeface="ＭＳ Ｐゴシック" panose="020B0600070205080204" pitchFamily="34" charset="-128"/>
              </a:rPr>
              <a:t>-</a:t>
            </a:r>
            <a:r>
              <a:rPr lang="en-US" altLang="fr-FR" sz="1200" dirty="0" err="1">
                <a:ea typeface="ＭＳ Ｐゴシック" panose="020B0600070205080204" pitchFamily="34" charset="-128"/>
              </a:rPr>
              <a:t>Meetbaar</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en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aflijnbaar</a:t>
            </a:r>
            <a:r>
              <a:rPr lang="en-US" altLang="fr-FR" sz="1200" dirty="0">
                <a:ea typeface="ＭＳ Ｐゴシック" panose="020B0600070205080204" pitchFamily="34" charset="-128"/>
              </a:rPr>
              <a:t>: Je </a:t>
            </a:r>
            <a:r>
              <a:rPr lang="en-US" altLang="fr-FR" sz="1200" dirty="0" err="1">
                <a:ea typeface="ＭＳ Ｐゴシック" panose="020B0600070205080204" pitchFamily="34" charset="-128"/>
              </a:rPr>
              <a:t>kan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een</a:t>
            </a:r>
            <a:r>
              <a:rPr lang="en-US" altLang="fr-FR" sz="1200" dirty="0">
                <a:ea typeface="ＭＳ Ｐゴシック" panose="020B0600070205080204" pitchFamily="34" charset="-128"/>
              </a:rPr>
              <a:t> segment pas </a:t>
            </a:r>
            <a:r>
              <a:rPr lang="en-US" altLang="fr-FR" sz="1200" b="1" dirty="0" err="1">
                <a:ea typeface="ＭＳ Ｐゴシック" panose="020B0600070205080204" pitchFamily="34" charset="-128"/>
              </a:rPr>
              <a:t>rechtstreeks</a:t>
            </a:r>
            <a:r>
              <a:rPr lang="en-US" altLang="fr-FR" sz="1200" b="1" dirty="0">
                <a:ea typeface="ＭＳ Ｐゴシック" panose="020B0600070205080204" pitchFamily="34" charset="-128"/>
              </a:rPr>
              <a:t> </a:t>
            </a:r>
            <a:r>
              <a:rPr lang="en-US" altLang="fr-FR" sz="1200" b="1" dirty="0" err="1">
                <a:ea typeface="ＭＳ Ｐゴシック" panose="020B0600070205080204" pitchFamily="34" charset="-128"/>
              </a:rPr>
              <a:t>en</a:t>
            </a:r>
            <a:r>
              <a:rPr lang="en-US" altLang="fr-FR" sz="1200" b="1" baseline="0" dirty="0">
                <a:ea typeface="ＭＳ Ｐゴシック" panose="020B0600070205080204" pitchFamily="34" charset="-128"/>
              </a:rPr>
              <a:t> </a:t>
            </a:r>
            <a:r>
              <a:rPr lang="en-US" altLang="fr-FR" sz="1200" b="1" baseline="0" dirty="0" err="1">
                <a:ea typeface="ＭＳ Ｐゴシック" panose="020B0600070205080204" pitchFamily="34" charset="-128"/>
              </a:rPr>
              <a:t>grondig</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aanspreken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als</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dit</a:t>
            </a:r>
            <a:r>
              <a:rPr lang="en-US" altLang="fr-FR" sz="1200" dirty="0">
                <a:ea typeface="ＭＳ Ｐゴシック" panose="020B0600070205080204" pitchFamily="34" charset="-128"/>
              </a:rPr>
              <a:t> segment </a:t>
            </a:r>
            <a:r>
              <a:rPr lang="en-US" altLang="fr-FR" sz="1200" dirty="0" err="1">
                <a:ea typeface="ＭＳ Ｐゴシック" panose="020B0600070205080204" pitchFamily="34" charset="-128"/>
              </a:rPr>
              <a:t>ook</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identificeerbaar</a:t>
            </a:r>
            <a:r>
              <a:rPr lang="en-US" altLang="fr-FR" sz="1200" dirty="0">
                <a:ea typeface="ＭＳ Ｐゴシック" panose="020B0600070205080204" pitchFamily="34" charset="-128"/>
              </a:rPr>
              <a:t> is. Het </a:t>
            </a:r>
            <a:r>
              <a:rPr lang="en-US" altLang="fr-FR" sz="1200" dirty="0" err="1">
                <a:ea typeface="ＭＳ Ｐゴシック" panose="020B0600070205080204" pitchFamily="34" charset="-128"/>
              </a:rPr>
              <a:t>gemakkelijkst</a:t>
            </a:r>
            <a:r>
              <a:rPr lang="en-US" altLang="fr-FR" sz="1200" dirty="0">
                <a:ea typeface="ＭＳ Ｐゴシック" panose="020B0600070205080204" pitchFamily="34" charset="-128"/>
              </a:rPr>
              <a:t> is </a:t>
            </a:r>
            <a:r>
              <a:rPr lang="en-US" altLang="fr-FR" sz="1200" dirty="0" err="1">
                <a:ea typeface="ＭＳ Ｐゴシック" panose="020B0600070205080204" pitchFamily="34" charset="-128"/>
              </a:rPr>
              <a:t>dan</a:t>
            </a:r>
            <a:r>
              <a:rPr lang="en-US" altLang="fr-FR" sz="1200" dirty="0">
                <a:ea typeface="ＭＳ Ｐゴシック" panose="020B0600070205080204" pitchFamily="34" charset="-128"/>
              </a:rPr>
              <a:t> om je segment </a:t>
            </a:r>
            <a:r>
              <a:rPr lang="en-US" altLang="fr-FR" sz="1200" dirty="0" err="1">
                <a:ea typeface="ＭＳ Ｐゴシック" panose="020B0600070205080204" pitchFamily="34" charset="-128"/>
              </a:rPr>
              <a:t>geografisch</a:t>
            </a:r>
            <a:r>
              <a:rPr lang="en-US" altLang="fr-FR" sz="1200" baseline="0" dirty="0">
                <a:ea typeface="ＭＳ Ｐゴシック" panose="020B0600070205080204" pitchFamily="34" charset="-128"/>
              </a:rPr>
              <a:t> of </a:t>
            </a:r>
            <a:r>
              <a:rPr lang="en-US" altLang="fr-FR" sz="1200" baseline="0" dirty="0" err="1">
                <a:ea typeface="ＭＳ Ｐゴシック" panose="020B0600070205080204" pitchFamily="34" charset="-128"/>
              </a:rPr>
              <a:t>demografisch</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te</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gaan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afbakenen</a:t>
            </a:r>
            <a:r>
              <a:rPr lang="en-US" altLang="fr-FR" sz="1200" baseline="0" dirty="0">
                <a:ea typeface="ＭＳ Ｐゴシック" panose="020B0600070205080204" pitchFamily="34" charset="-128"/>
              </a:rPr>
              <a:t>.</a:t>
            </a:r>
            <a:endParaRPr lang="en-US" altLang="fr-FR" sz="1200" dirty="0">
              <a:ea typeface="ＭＳ Ｐゴシック" panose="020B0600070205080204"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r>
            <a:br>
              <a:rPr lang="en-US" dirty="0"/>
            </a:br>
            <a:r>
              <a:rPr lang="en-US" dirty="0"/>
              <a:t>-</a:t>
            </a:r>
            <a:r>
              <a:rPr lang="en-US" baseline="0" dirty="0"/>
              <a:t> </a:t>
            </a:r>
            <a:r>
              <a:rPr lang="en-US" dirty="0" err="1"/>
              <a:t>Bereikbaar</a:t>
            </a:r>
            <a:r>
              <a:rPr lang="en-US" dirty="0"/>
              <a:t>: </a:t>
            </a:r>
            <a:r>
              <a:rPr lang="en-US" b="1" dirty="0" err="1"/>
              <a:t>grondig</a:t>
            </a:r>
            <a:r>
              <a:rPr lang="en-US" baseline="0" dirty="0"/>
              <a:t> </a:t>
            </a:r>
            <a:r>
              <a:rPr lang="en-US" baseline="0" dirty="0" err="1"/>
              <a:t>bereik</a:t>
            </a:r>
            <a:r>
              <a:rPr lang="en-US" baseline="0" dirty="0"/>
              <a:t> is </a:t>
            </a:r>
            <a:r>
              <a:rPr lang="en-US" b="1" dirty="0" err="1"/>
              <a:t>grootste</a:t>
            </a:r>
            <a:r>
              <a:rPr lang="en-US" b="1" dirty="0"/>
              <a:t> </a:t>
            </a:r>
            <a:r>
              <a:rPr lang="en-US" b="1" dirty="0" err="1"/>
              <a:t>valkuil</a:t>
            </a:r>
            <a:r>
              <a:rPr lang="en-US" b="1" dirty="0"/>
              <a:t> </a:t>
            </a:r>
            <a:r>
              <a:rPr lang="en-US" dirty="0" err="1"/>
              <a:t>voor</a:t>
            </a:r>
            <a:r>
              <a:rPr lang="en-US" dirty="0"/>
              <a:t> community project </a:t>
            </a:r>
            <a:r>
              <a:rPr lang="en-US" dirty="0" err="1"/>
              <a:t>zoals</a:t>
            </a:r>
            <a:r>
              <a:rPr lang="en-US" dirty="0"/>
              <a:t> 10.000 </a:t>
            </a:r>
            <a:r>
              <a:rPr lang="en-US" dirty="0" err="1"/>
              <a:t>stappen</a:t>
            </a:r>
            <a:r>
              <a:rPr lang="en-US" dirty="0"/>
              <a:t>. </a:t>
            </a:r>
            <a:r>
              <a:rPr lang="en-US" dirty="0" err="1"/>
              <a:t>Bv</a:t>
            </a:r>
            <a:r>
              <a:rPr lang="en-US" dirty="0"/>
              <a:t>. </a:t>
            </a:r>
            <a:r>
              <a:rPr lang="en-US" dirty="0" err="1"/>
              <a:t>Uit</a:t>
            </a:r>
            <a:r>
              <a:rPr lang="en-US" baseline="0" dirty="0"/>
              <a:t> </a:t>
            </a:r>
            <a:r>
              <a:rPr lang="en-US" baseline="0" dirty="0" err="1"/>
              <a:t>Liever</a:t>
            </a:r>
            <a:r>
              <a:rPr lang="en-US" baseline="0" dirty="0"/>
              <a:t> </a:t>
            </a:r>
            <a:r>
              <a:rPr lang="en-US" baseline="0" dirty="0" err="1"/>
              <a:t>Actiever</a:t>
            </a:r>
            <a:r>
              <a:rPr lang="en-US" baseline="0" dirty="0"/>
              <a:t> 10000 </a:t>
            </a:r>
            <a:r>
              <a:rPr lang="en-US" baseline="0" dirty="0" err="1"/>
              <a:t>stappen</a:t>
            </a:r>
            <a:r>
              <a:rPr lang="en-US" baseline="0" dirty="0"/>
              <a:t> ‘</a:t>
            </a:r>
            <a:r>
              <a:rPr lang="en-US" baseline="0" dirty="0" err="1"/>
              <a:t>Wandel</a:t>
            </a:r>
            <a:r>
              <a:rPr lang="en-US" baseline="0" dirty="0"/>
              <a:t> je fit </a:t>
            </a:r>
            <a:r>
              <a:rPr lang="en-US" baseline="0" dirty="0" err="1"/>
              <a:t>Tienen</a:t>
            </a:r>
            <a:r>
              <a:rPr lang="en-US" baseline="0" dirty="0"/>
              <a:t>’ : </a:t>
            </a:r>
            <a:r>
              <a:rPr lang="nl-BE" sz="1200" kern="1200" dirty="0">
                <a:solidFill>
                  <a:schemeClr val="tx1"/>
                </a:solidFill>
                <a:effectLst/>
                <a:latin typeface="+mn-lt"/>
                <a:ea typeface="+mn-ea"/>
                <a:cs typeface="+mn-cs"/>
              </a:rPr>
              <a:t>De kosten voor folders en persteksten hebben niet opgewogen tegen het aantal mensen dat via die kanalen is ingestapt. Het verspreiden van persteksten, folders verspreiden hebben maar tot 1 deelnemer geleid. </a:t>
            </a:r>
            <a:r>
              <a:rPr lang="nl-BE" sz="1200" strike="sngStrike" kern="1200" dirty="0">
                <a:solidFill>
                  <a:schemeClr val="tx1"/>
                </a:solidFill>
                <a:effectLst/>
                <a:latin typeface="+mn-lt"/>
                <a:ea typeface="+mn-ea"/>
                <a:cs typeface="+mn-cs"/>
              </a:rPr>
              <a:t>Wat werkt wel?  </a:t>
            </a:r>
            <a:r>
              <a:rPr lang="nl-BE" sz="1200" strike="noStrike" kern="120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Inzetten op sterke mix van mondelinge communicatie, netwerken en een meer intensieve en structurele samenwerking op poten zetten met alle welzijnsorganisaties (bv. wijkgezondheidscentrum). </a:t>
            </a:r>
            <a:r>
              <a:rPr lang="nl-BE" sz="1200" b="1" kern="1200" dirty="0">
                <a:solidFill>
                  <a:schemeClr val="tx1"/>
                </a:solidFill>
                <a:effectLst/>
                <a:latin typeface="+mn-lt"/>
                <a:ea typeface="+mn-ea"/>
                <a:cs typeface="+mn-cs"/>
              </a:rPr>
              <a:t>@Stien: </a:t>
            </a:r>
            <a:r>
              <a:rPr lang="nl-BE" sz="1200" kern="1200" dirty="0">
                <a:solidFill>
                  <a:schemeClr val="tx1"/>
                </a:solidFill>
                <a:effectLst/>
                <a:latin typeface="+mn-lt"/>
                <a:ea typeface="+mn-ea"/>
                <a:cs typeface="+mn-cs"/>
              </a:rPr>
              <a:t>jouw </a:t>
            </a:r>
            <a:r>
              <a:rPr lang="nl-BE" sz="1200" kern="1200" dirty="0" err="1">
                <a:solidFill>
                  <a:schemeClr val="tx1"/>
                </a:solidFill>
                <a:effectLst/>
                <a:latin typeface="+mn-lt"/>
                <a:ea typeface="+mn-ea"/>
                <a:cs typeface="+mn-cs"/>
              </a:rPr>
              <a:t>comment</a:t>
            </a:r>
            <a:r>
              <a:rPr lang="nl-BE" sz="1200" kern="1200" dirty="0">
                <a:solidFill>
                  <a:schemeClr val="tx1"/>
                </a:solidFill>
                <a:effectLst/>
                <a:latin typeface="+mn-lt"/>
                <a:ea typeface="+mn-ea"/>
                <a:cs typeface="+mn-cs"/>
              </a:rPr>
              <a:t> gaat eerder over keuze</a:t>
            </a:r>
            <a:r>
              <a:rPr lang="nl-BE" sz="1200" kern="1200" baseline="0" dirty="0">
                <a:solidFill>
                  <a:schemeClr val="tx1"/>
                </a:solidFill>
                <a:effectLst/>
                <a:latin typeface="+mn-lt"/>
                <a:ea typeface="+mn-ea"/>
                <a:cs typeface="+mn-cs"/>
              </a:rPr>
              <a:t> van slechts 1 communicatiekanaal, wat inderdaad te weinig is. Maar leg meteen daar klemtoon op, eerder dan ‘wat werkt wel’ ; leg klemtoon op mix en intensiteit van gebruikte kanalen </a:t>
            </a:r>
            <a:r>
              <a:rPr lang="nl-BE" sz="1200" kern="1200" baseline="0" dirty="0">
                <a:solidFill>
                  <a:schemeClr val="tx1"/>
                </a:solidFill>
                <a:effectLst/>
                <a:latin typeface="+mn-lt"/>
                <a:ea typeface="+mn-ea"/>
                <a:cs typeface="+mn-cs"/>
                <a:sym typeface="Wingdings" panose="05000000000000000000" pitchFamily="2" charset="2"/>
              </a:rPr>
              <a:t> </a:t>
            </a:r>
            <a:r>
              <a:rPr lang="nl-BE" sz="1200" kern="1200" baseline="0" dirty="0" err="1">
                <a:solidFill>
                  <a:schemeClr val="tx1"/>
                </a:solidFill>
                <a:effectLst/>
                <a:latin typeface="+mn-lt"/>
                <a:ea typeface="+mn-ea"/>
                <a:cs typeface="+mn-cs"/>
              </a:rPr>
              <a:t>intersect</a:t>
            </a:r>
            <a:r>
              <a:rPr lang="nl-BE" sz="1200" kern="1200" baseline="0" dirty="0">
                <a:solidFill>
                  <a:schemeClr val="tx1"/>
                </a:solidFill>
                <a:effectLst/>
                <a:latin typeface="+mn-lt"/>
                <a:ea typeface="+mn-ea"/>
                <a:cs typeface="+mn-cs"/>
              </a:rPr>
              <a:t>. structuren en verankering (met als resultaat) + mondeling via intermediairs als zwaartepunt voor ouderen + brede maar gerichte verspreiding materialen .</a:t>
            </a:r>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-Voldoende substantieel</a:t>
            </a:r>
            <a:r>
              <a:rPr lang="nl-BE" sz="1200" kern="1200" baseline="0" dirty="0">
                <a:solidFill>
                  <a:schemeClr val="tx1"/>
                </a:solidFill>
                <a:effectLst/>
                <a:latin typeface="+mn-lt"/>
                <a:ea typeface="+mn-ea"/>
                <a:cs typeface="+mn-cs"/>
              </a:rPr>
              <a:t> </a:t>
            </a:r>
            <a:r>
              <a:rPr lang="en-US" altLang="fr-FR" sz="1200" b="0" i="1" dirty="0">
                <a:ea typeface="ＭＳ Ｐゴシック" panose="020B0600070205080204" pitchFamily="34" charset="-128"/>
              </a:rPr>
              <a:t>"Zo </a:t>
            </a:r>
            <a:r>
              <a:rPr lang="en-US" altLang="fr-FR" sz="1200" b="0" i="1" dirty="0" err="1">
                <a:ea typeface="ＭＳ Ｐゴシック" panose="020B0600070205080204" pitchFamily="34" charset="-128"/>
              </a:rPr>
              <a:t>klein</a:t>
            </a:r>
            <a:r>
              <a:rPr lang="en-US" altLang="fr-FR" sz="1200" b="0" i="1" dirty="0">
                <a:ea typeface="ＭＳ Ｐゴシック" panose="020B0600070205080204" pitchFamily="34" charset="-128"/>
              </a:rPr>
              <a:t> </a:t>
            </a:r>
            <a:r>
              <a:rPr lang="en-US" altLang="fr-FR" sz="1200" b="0" i="1" dirty="0" err="1">
                <a:ea typeface="ＭＳ Ｐゴシック" panose="020B0600070205080204" pitchFamily="34" charset="-128"/>
              </a:rPr>
              <a:t>als</a:t>
            </a:r>
            <a:r>
              <a:rPr lang="en-US" altLang="fr-FR" sz="1200" b="0" i="1" dirty="0">
                <a:ea typeface="ＭＳ Ｐゴシック" panose="020B0600070205080204" pitchFamily="34" charset="-128"/>
              </a:rPr>
              <a:t> </a:t>
            </a:r>
            <a:r>
              <a:rPr lang="en-US" altLang="fr-FR" sz="1200" b="0" i="1" dirty="0" err="1">
                <a:ea typeface="ＭＳ Ｐゴシック" panose="020B0600070205080204" pitchFamily="34" charset="-128"/>
              </a:rPr>
              <a:t>kan</a:t>
            </a:r>
            <a:r>
              <a:rPr lang="en-US" altLang="fr-FR" sz="1200" b="0" i="1" dirty="0">
                <a:ea typeface="ＭＳ Ｐゴシック" panose="020B0600070205080204" pitchFamily="34" charset="-128"/>
              </a:rPr>
              <a:t>, zo </a:t>
            </a:r>
            <a:r>
              <a:rPr lang="en-US" altLang="fr-FR" sz="1200" b="0" i="1" dirty="0" err="1">
                <a:ea typeface="ＭＳ Ｐゴシック" panose="020B0600070205080204" pitchFamily="34" charset="-128"/>
              </a:rPr>
              <a:t>groot</a:t>
            </a:r>
            <a:r>
              <a:rPr lang="en-US" altLang="fr-FR" sz="1200" b="0" i="1" dirty="0">
                <a:ea typeface="ＭＳ Ｐゴシック" panose="020B0600070205080204" pitchFamily="34" charset="-128"/>
              </a:rPr>
              <a:t> </a:t>
            </a:r>
            <a:r>
              <a:rPr lang="en-US" altLang="fr-FR" sz="1200" b="0" i="1" dirty="0" err="1">
                <a:ea typeface="ＭＳ Ｐゴシック" panose="020B0600070205080204" pitchFamily="34" charset="-128"/>
              </a:rPr>
              <a:t>als</a:t>
            </a:r>
            <a:r>
              <a:rPr lang="en-US" altLang="fr-FR" sz="1200" b="0" i="1" dirty="0">
                <a:ea typeface="ＭＳ Ｐゴシック" panose="020B0600070205080204" pitchFamily="34" charset="-128"/>
              </a:rPr>
              <a:t> </a:t>
            </a:r>
            <a:r>
              <a:rPr lang="en-US" altLang="fr-FR" sz="1200" b="0" i="1" dirty="0" err="1">
                <a:ea typeface="ＭＳ Ｐゴシック" panose="020B0600070205080204" pitchFamily="34" charset="-128"/>
              </a:rPr>
              <a:t>nodig</a:t>
            </a:r>
            <a:r>
              <a:rPr lang="en-US" altLang="fr-FR" sz="1200" b="0" i="1" dirty="0">
                <a:ea typeface="ＭＳ Ｐゴシック" panose="020B0600070205080204" pitchFamily="34" charset="-128"/>
              </a:rPr>
              <a:t> is," </a:t>
            </a:r>
            <a:r>
              <a:rPr lang="en-US" altLang="fr-FR" sz="1200" i="1" dirty="0">
                <a:ea typeface="ＭＳ Ｐゴシック" panose="020B0600070205080204" pitchFamily="34" charset="-128"/>
              </a:rPr>
              <a:t> </a:t>
            </a:r>
            <a:r>
              <a:rPr lang="en-US" altLang="fr-FR" sz="1200" dirty="0">
                <a:ea typeface="ＭＳ Ｐゴシック" panose="020B0600070205080204" pitchFamily="34" charset="-128"/>
              </a:rPr>
              <a:t>is </a:t>
            </a:r>
            <a:r>
              <a:rPr lang="en-US" altLang="fr-FR" sz="1200" dirty="0" err="1">
                <a:ea typeface="ＭＳ Ｐゴシック" panose="020B0600070205080204" pitchFamily="34" charset="-128"/>
              </a:rPr>
              <a:t>een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goede</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richtlijn</a:t>
            </a:r>
            <a:r>
              <a:rPr lang="en-US" altLang="fr-FR" sz="1200" dirty="0">
                <a:ea typeface="ＭＳ Ｐゴシック" panose="020B0600070205080204" pitchFamily="34" charset="-128"/>
              </a:rPr>
              <a:t>, het </a:t>
            </a:r>
            <a:r>
              <a:rPr lang="en-US" altLang="fr-FR" sz="1200" dirty="0" err="1">
                <a:ea typeface="ＭＳ Ｐゴシック" panose="020B0600070205080204" pitchFamily="34" charset="-128"/>
              </a:rPr>
              <a:t>moet</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namelijk</a:t>
            </a:r>
            <a:r>
              <a:rPr lang="en-US" altLang="fr-FR" sz="1200" dirty="0">
                <a:ea typeface="ＭＳ Ｐゴシック" panose="020B0600070205080204" pitchFamily="34" charset="-128"/>
              </a:rPr>
              <a:t> </a:t>
            </a:r>
            <a:r>
              <a:rPr lang="en-US" altLang="fr-FR" sz="1200" b="1" dirty="0" err="1">
                <a:ea typeface="ＭＳ Ｐゴシック" panose="020B0600070205080204" pitchFamily="34" charset="-128"/>
              </a:rPr>
              <a:t>rendabel</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zijn</a:t>
            </a:r>
            <a:r>
              <a:rPr lang="en-US" altLang="fr-FR" sz="1200" dirty="0">
                <a:ea typeface="ＭＳ Ｐゴシック" panose="020B0600070205080204" pitchFamily="34" charset="-128"/>
              </a:rPr>
              <a:t> om </a:t>
            </a:r>
            <a:r>
              <a:rPr lang="en-US" altLang="fr-FR" sz="1200" dirty="0" err="1">
                <a:ea typeface="ＭＳ Ｐゴシック" panose="020B0600070205080204" pitchFamily="34" charset="-128"/>
              </a:rPr>
              <a:t>dat</a:t>
            </a:r>
            <a:r>
              <a:rPr lang="en-US" altLang="fr-FR" sz="1200" dirty="0">
                <a:ea typeface="ＭＳ Ｐゴシック" panose="020B0600070205080204" pitchFamily="34" charset="-128"/>
              </a:rPr>
              <a:t> segment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te</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kiezen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Als</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overheid</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moet</a:t>
            </a:r>
            <a:r>
              <a:rPr lang="en-US" altLang="fr-FR" sz="1200" dirty="0">
                <a:ea typeface="ＭＳ Ｐゴシック" panose="020B0600070205080204" pitchFamily="34" charset="-128"/>
              </a:rPr>
              <a:t> je </a:t>
            </a:r>
            <a:r>
              <a:rPr lang="en-US" altLang="fr-FR" sz="1200" dirty="0" err="1">
                <a:ea typeface="ＭＳ Ｐゴシック" panose="020B0600070205080204" pitchFamily="34" charset="-128"/>
              </a:rPr>
              <a:t>immers</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verantwoording</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afleggen</a:t>
            </a:r>
            <a:r>
              <a:rPr lang="en-US" altLang="fr-FR" sz="1200" dirty="0">
                <a:ea typeface="ＭＳ Ｐゴシック" panose="020B0600070205080204" pitchFamily="34" charset="-128"/>
              </a:rPr>
              <a:t> over de </a:t>
            </a:r>
            <a:r>
              <a:rPr lang="en-US" altLang="fr-FR" sz="1200" dirty="0" err="1">
                <a:ea typeface="ＭＳ Ｐゴシック" panose="020B0600070205080204" pitchFamily="34" charset="-128"/>
              </a:rPr>
              <a:t>effectiviteit</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en</a:t>
            </a:r>
            <a:r>
              <a:rPr lang="en-US" altLang="fr-FR" sz="1200" dirty="0">
                <a:ea typeface="ＭＳ Ｐゴシック" panose="020B0600070205080204" pitchFamily="34" charset="-128"/>
              </a:rPr>
              <a:t> de </a:t>
            </a:r>
            <a:r>
              <a:rPr lang="en-US" altLang="fr-FR" sz="1200" dirty="0" err="1">
                <a:ea typeface="ＭＳ Ｐゴシック" panose="020B0600070205080204" pitchFamily="34" charset="-128"/>
              </a:rPr>
              <a:t>efficiëntie</a:t>
            </a:r>
            <a:r>
              <a:rPr lang="en-US" altLang="fr-FR" sz="1200" dirty="0">
                <a:ea typeface="ＭＳ Ｐゴシック" panose="020B0600070205080204" pitchFamily="34" charset="-128"/>
              </a:rPr>
              <a:t> van de </a:t>
            </a:r>
            <a:r>
              <a:rPr lang="en-US" altLang="fr-FR" sz="1200" dirty="0" err="1">
                <a:ea typeface="ＭＳ Ｐゴシック" panose="020B0600070205080204" pitchFamily="34" charset="-128"/>
              </a:rPr>
              <a:t>middelen</a:t>
            </a:r>
            <a:r>
              <a:rPr lang="en-US" altLang="fr-FR" sz="1200" dirty="0">
                <a:ea typeface="ＭＳ Ｐゴシック" panose="020B0600070205080204" pitchFamily="34" charset="-128"/>
              </a:rPr>
              <a:t> die je </a:t>
            </a:r>
            <a:r>
              <a:rPr lang="en-US" altLang="fr-FR" sz="1200" dirty="0" err="1">
                <a:ea typeface="ＭＳ Ｐゴシック" panose="020B0600070205080204" pitchFamily="34" charset="-128"/>
              </a:rPr>
              <a:t>inzet</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Kortom</a:t>
            </a:r>
            <a:r>
              <a:rPr lang="en-US" altLang="fr-FR" sz="1200" dirty="0">
                <a:ea typeface="ＭＳ Ｐゴシック" panose="020B0600070205080204" pitchFamily="34" charset="-128"/>
              </a:rPr>
              <a:t>, je</a:t>
            </a:r>
            <a:r>
              <a:rPr lang="en-US" altLang="fr-FR" sz="1200" baseline="0" dirty="0">
                <a:ea typeface="ＭＳ Ｐゴシック" panose="020B0600070205080204" pitchFamily="34" charset="-128"/>
              </a:rPr>
              <a:t> segment </a:t>
            </a:r>
            <a:r>
              <a:rPr lang="en-US" altLang="fr-FR" sz="1200" baseline="0" dirty="0" err="1">
                <a:ea typeface="ＭＳ Ｐゴシック" panose="020B0600070205080204" pitchFamily="34" charset="-128"/>
              </a:rPr>
              <a:t>moet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groot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genoeg</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zijn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zodat</a:t>
            </a:r>
            <a:r>
              <a:rPr lang="en-US" altLang="fr-FR" sz="1200" baseline="0" dirty="0">
                <a:ea typeface="ＭＳ Ｐゴシック" panose="020B0600070205080204" pitchFamily="34" charset="-128"/>
              </a:rPr>
              <a:t> het de </a:t>
            </a:r>
            <a:r>
              <a:rPr lang="en-US" altLang="fr-FR" sz="1200" baseline="0" dirty="0" err="1">
                <a:ea typeface="ＭＳ Ｐゴシック" panose="020B0600070205080204" pitchFamily="34" charset="-128"/>
              </a:rPr>
              <a:t>kost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waard</a:t>
            </a:r>
            <a:r>
              <a:rPr lang="en-US" altLang="fr-FR" sz="1200" baseline="0" dirty="0">
                <a:ea typeface="ＭＳ Ｐゴシック" panose="020B0600070205080204" pitchFamily="34" charset="-128"/>
              </a:rPr>
              <a:t> is, </a:t>
            </a:r>
            <a:r>
              <a:rPr lang="en-US" altLang="fr-FR" sz="1200" baseline="0" dirty="0" err="1">
                <a:ea typeface="ＭＳ Ｐゴシック" panose="020B0600070205080204" pitchFamily="34" charset="-128"/>
              </a:rPr>
              <a:t>tenzij</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dit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natuurlijk</a:t>
            </a:r>
            <a:r>
              <a:rPr lang="en-US" altLang="fr-FR" sz="1200" baseline="0" dirty="0">
                <a:ea typeface="ＭＳ Ｐゴシック" panose="020B0600070205080204" pitchFamily="34" charset="-128"/>
              </a:rPr>
              <a:t> je </a:t>
            </a:r>
            <a:r>
              <a:rPr lang="en-US" altLang="fr-FR" sz="1200" baseline="0" dirty="0" err="1">
                <a:ea typeface="ＭＳ Ｐゴシック" panose="020B0600070205080204" pitchFamily="34" charset="-128"/>
              </a:rPr>
              <a:t>doelstelling</a:t>
            </a:r>
            <a:r>
              <a:rPr lang="en-US" altLang="fr-FR" sz="1200" baseline="0" dirty="0">
                <a:ea typeface="ＭＳ Ｐゴシック" panose="020B0600070205080204" pitchFamily="34" charset="-128"/>
              </a:rPr>
              <a:t> op </a:t>
            </a:r>
            <a:r>
              <a:rPr lang="en-US" altLang="fr-FR" sz="1200" baseline="0" dirty="0" err="1">
                <a:ea typeface="ＭＳ Ｐゴシック" panose="020B0600070205080204" pitchFamily="34" charset="-128"/>
              </a:rPr>
              <a:t>voorhand</a:t>
            </a:r>
            <a:r>
              <a:rPr lang="en-US" altLang="fr-FR" sz="1200" baseline="0" dirty="0">
                <a:ea typeface="ＭＳ Ｐゴシック" panose="020B0600070205080204" pitchFamily="34" charset="-128"/>
              </a:rPr>
              <a:t> is. @Stien: extra comment (</a:t>
            </a:r>
            <a:r>
              <a:rPr lang="en-US" altLang="fr-FR" sz="1200" baseline="0" dirty="0" err="1">
                <a:ea typeface="ＭＳ Ｐゴシック" panose="020B0600070205080204" pitchFamily="34" charset="-128"/>
              </a:rPr>
              <a:t>bondig</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studie</a:t>
            </a:r>
            <a:r>
              <a:rPr lang="en-US" altLang="fr-FR" sz="1200" baseline="0" dirty="0">
                <a:ea typeface="ＭＳ Ｐゴシック" panose="020B0600070205080204" pitchFamily="34" charset="-128"/>
              </a:rPr>
              <a:t> van </a:t>
            </a:r>
            <a:r>
              <a:rPr lang="en-US" altLang="fr-FR" sz="1200" baseline="0" dirty="0" err="1">
                <a:ea typeface="ＭＳ Ｐゴシック" panose="020B0600070205080204" pitchFamily="34" charset="-128"/>
              </a:rPr>
              <a:t>Annemans</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heeft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bewezen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dat</a:t>
            </a:r>
            <a:r>
              <a:rPr lang="en-US" altLang="fr-FR" sz="1200" baseline="0" dirty="0">
                <a:ea typeface="ＭＳ Ｐゴシック" panose="020B0600070205080204" pitchFamily="34" charset="-128"/>
              </a:rPr>
              <a:t> </a:t>
            </a:r>
            <a:r>
              <a:rPr lang="en-US" altLang="fr-FR" sz="1200" b="1" baseline="0" dirty="0">
                <a:ea typeface="ＭＳ Ｐゴシック" panose="020B0600070205080204" pitchFamily="34" charset="-128"/>
              </a:rPr>
              <a:t>10.000 </a:t>
            </a:r>
            <a:r>
              <a:rPr lang="en-US" altLang="fr-FR" sz="1200" b="1" baseline="0" dirty="0" err="1">
                <a:ea typeface="ＭＳ Ｐゴシック" panose="020B0600070205080204" pitchFamily="34" charset="-128"/>
              </a:rPr>
              <a:t>stappen</a:t>
            </a:r>
            <a:r>
              <a:rPr lang="en-US" altLang="fr-FR" sz="1200" b="1" baseline="0" dirty="0">
                <a:ea typeface="ＭＳ Ｐゴシック" panose="020B0600070205080204" pitchFamily="34" charset="-128"/>
              </a:rPr>
              <a:t> ‘</a:t>
            </a:r>
            <a:r>
              <a:rPr lang="en-US" altLang="fr-FR" sz="1200" b="1" baseline="0" dirty="0" err="1">
                <a:ea typeface="ＭＳ Ｐゴシック" panose="020B0600070205080204" pitchFamily="34" charset="-128"/>
              </a:rPr>
              <a:t>kosteneffectief</a:t>
            </a:r>
            <a:r>
              <a:rPr lang="en-US" altLang="fr-FR" sz="1200" baseline="0" dirty="0">
                <a:ea typeface="ＭＳ Ｐゴシック" panose="020B0600070205080204" pitchFamily="34" charset="-128"/>
              </a:rPr>
              <a:t>’ is </a:t>
            </a:r>
            <a:r>
              <a:rPr lang="en-US" altLang="fr-FR" sz="1200" b="1" baseline="0" dirty="0" err="1">
                <a:ea typeface="ＭＳ Ｐゴシック" panose="020B0600070205080204" pitchFamily="34" charset="-128"/>
              </a:rPr>
              <a:t>mits</a:t>
            </a:r>
            <a:r>
              <a:rPr lang="en-US" altLang="fr-FR" sz="1200" b="1" baseline="0" dirty="0">
                <a:ea typeface="ＭＳ Ｐゴシック" panose="020B0600070205080204" pitchFamily="34" charset="-128"/>
              </a:rPr>
              <a:t> </a:t>
            </a:r>
            <a:r>
              <a:rPr lang="en-US" altLang="fr-FR" sz="1200" baseline="0" dirty="0" err="1">
                <a:ea typeface="ＭＳ Ｐゴシック" panose="020B0600070205080204" pitchFamily="34" charset="-128"/>
              </a:rPr>
              <a:t>implementatie</a:t>
            </a:r>
            <a:r>
              <a:rPr lang="en-US" altLang="fr-FR" sz="1200" baseline="0" dirty="0">
                <a:ea typeface="ＭＳ Ｐゴシック" panose="020B0600070205080204" pitchFamily="34" charset="-128"/>
              </a:rPr>
              <a:t> van </a:t>
            </a:r>
            <a:r>
              <a:rPr lang="en-US" altLang="fr-FR" sz="1200" baseline="0" dirty="0" err="1">
                <a:ea typeface="ＭＳ Ｐゴシック" panose="020B0600070205080204" pitchFamily="34" charset="-128"/>
              </a:rPr>
              <a:t>alle</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projectstrategieën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en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dus</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substantieel</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bereik</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bij</a:t>
            </a:r>
            <a:r>
              <a:rPr lang="en-US" altLang="fr-FR" sz="1200" baseline="0" dirty="0">
                <a:ea typeface="ＭＳ Ｐゴシック" panose="020B0600070205080204" pitchFamily="34" charset="-128"/>
              </a:rPr>
              <a:t> de </a:t>
            </a:r>
            <a:r>
              <a:rPr lang="en-US" altLang="fr-FR" sz="1200" baseline="0" dirty="0" err="1">
                <a:ea typeface="ＭＳ Ｐゴシック" panose="020B0600070205080204" pitchFamily="34" charset="-128"/>
              </a:rPr>
              <a:t>brede</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bevolking</a:t>
            </a:r>
            <a:r>
              <a:rPr lang="en-US" altLang="fr-FR" sz="1200" baseline="0" dirty="0">
                <a:ea typeface="ＭＳ Ｐゴシック" panose="020B0600070205080204" pitchFamily="34" charset="-128"/>
              </a:rPr>
              <a:t>.</a:t>
            </a:r>
            <a:endParaRPr lang="nl-BE" sz="1200" kern="1200" dirty="0">
              <a:solidFill>
                <a:schemeClr val="tx1"/>
              </a:solidFill>
              <a:effectLst/>
              <a:latin typeface="Arial" charset="0"/>
              <a:ea typeface="ＭＳ Ｐゴシック" pitchFamily="16" charset="-128"/>
              <a:cs typeface="+mn-cs"/>
            </a:endParaRPr>
          </a:p>
          <a:p>
            <a:pPr marL="0" indent="0">
              <a:buFontTx/>
              <a:buNone/>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nl-BE" sz="1200" kern="1200" dirty="0">
                <a:solidFill>
                  <a:schemeClr val="tx1"/>
                </a:solidFill>
                <a:effectLst/>
                <a:latin typeface="Arial" charset="0"/>
                <a:ea typeface="ＭＳ Ｐゴシック" pitchFamily="16" charset="-128"/>
                <a:cs typeface="+mn-cs"/>
              </a:rPr>
              <a:t>-</a:t>
            </a:r>
            <a:r>
              <a:rPr lang="nl-BE" sz="1200" kern="1200" baseline="0" dirty="0">
                <a:solidFill>
                  <a:schemeClr val="tx1"/>
                </a:solidFill>
                <a:effectLst/>
                <a:latin typeface="Arial" charset="0"/>
                <a:ea typeface="ＭＳ Ｐゴシック" pitchFamily="16" charset="-128"/>
                <a:cs typeface="+mn-cs"/>
              </a:rPr>
              <a:t> Kostprijs en tijd: overwegingen voor 10.000 stappen – </a:t>
            </a:r>
            <a:r>
              <a:rPr lang="nl-BE" sz="1200" b="1" kern="1200" baseline="0" dirty="0">
                <a:solidFill>
                  <a:schemeClr val="tx1"/>
                </a:solidFill>
                <a:effectLst/>
                <a:latin typeface="Arial" charset="0"/>
                <a:ea typeface="ＭＳ Ｐゴシック" pitchFamily="16" charset="-128"/>
                <a:cs typeface="+mn-cs"/>
              </a:rPr>
              <a:t>2</a:t>
            </a:r>
            <a:r>
              <a:rPr lang="nl-BE" sz="1200" b="1" kern="1200" baseline="30000" dirty="0">
                <a:solidFill>
                  <a:schemeClr val="tx1"/>
                </a:solidFill>
                <a:effectLst/>
                <a:latin typeface="Arial" charset="0"/>
                <a:ea typeface="ＭＳ Ｐゴシック" pitchFamily="16" charset="-128"/>
                <a:cs typeface="+mn-cs"/>
              </a:rPr>
              <a:t>de</a:t>
            </a:r>
            <a:r>
              <a:rPr lang="nl-BE" sz="1200" b="1" kern="1200" baseline="0" dirty="0">
                <a:solidFill>
                  <a:schemeClr val="tx1"/>
                </a:solidFill>
                <a:effectLst/>
                <a:latin typeface="Arial" charset="0"/>
                <a:ea typeface="ＭＳ Ｐゴシック" pitchFamily="16" charset="-128"/>
                <a:cs typeface="+mn-cs"/>
              </a:rPr>
              <a:t> grootste valkuil: kostprijs leidt soms tot keuze van te weinig projectstrategieën of de zwakkere ervan. Wegens ruime doelgroep heeft 10.000 stappen ook </a:t>
            </a:r>
            <a:r>
              <a:rPr lang="nl-BE" sz="1200" b="1" kern="1200" baseline="0" dirty="0" err="1">
                <a:solidFill>
                  <a:schemeClr val="tx1"/>
                </a:solidFill>
                <a:effectLst/>
                <a:latin typeface="Arial" charset="0"/>
                <a:ea typeface="ＭＳ Ｐゴシック" pitchFamily="16" charset="-128"/>
                <a:cs typeface="+mn-cs"/>
              </a:rPr>
              <a:t>langetermijnaanpak</a:t>
            </a:r>
            <a:r>
              <a:rPr lang="nl-BE" sz="1200" b="1" kern="1200" baseline="0" dirty="0">
                <a:solidFill>
                  <a:schemeClr val="tx1"/>
                </a:solidFill>
                <a:effectLst/>
                <a:latin typeface="Arial" charset="0"/>
                <a:ea typeface="ＭＳ Ｐゴシック" pitchFamily="16" charset="-128"/>
                <a:cs typeface="+mn-cs"/>
              </a:rPr>
              <a:t> nodig (of in cycli werken). </a:t>
            </a:r>
            <a:r>
              <a:rPr lang="nl-BE" sz="1200" b="0" kern="1200" baseline="0" dirty="0">
                <a:solidFill>
                  <a:schemeClr val="tx1"/>
                </a:solidFill>
                <a:effectLst/>
                <a:latin typeface="Arial" charset="0"/>
                <a:ea typeface="ＭＳ Ｐゴシック" pitchFamily="16" charset="-128"/>
                <a:cs typeface="+mn-cs"/>
              </a:rPr>
              <a:t>Sterke meerwaarde is dan weer stuk beperking van de kost door Vlaamse ondersteuning van </a:t>
            </a:r>
            <a:r>
              <a:rPr lang="nl-BE" sz="1200" b="0" kern="1200" baseline="0" dirty="0" err="1">
                <a:solidFill>
                  <a:schemeClr val="tx1"/>
                </a:solidFill>
                <a:effectLst/>
                <a:latin typeface="Arial" charset="0"/>
                <a:ea typeface="ＭＳ Ｐゴシック" pitchFamily="16" charset="-128"/>
                <a:cs typeface="+mn-cs"/>
              </a:rPr>
              <a:t>VIGeZ</a:t>
            </a:r>
            <a:r>
              <a:rPr lang="nl-BE" sz="1200" b="0" kern="1200" baseline="0" dirty="0">
                <a:solidFill>
                  <a:schemeClr val="tx1"/>
                </a:solidFill>
                <a:effectLst/>
                <a:latin typeface="Arial" charset="0"/>
                <a:ea typeface="ＭＳ Ｐゴシック" pitchFamily="16" charset="-128"/>
                <a:cs typeface="+mn-cs"/>
              </a:rPr>
              <a:t>, en van Logo’s, en </a:t>
            </a:r>
            <a:r>
              <a:rPr lang="nl-BE" sz="1200" b="1" kern="1200" baseline="0" dirty="0">
                <a:solidFill>
                  <a:schemeClr val="tx1"/>
                </a:solidFill>
                <a:effectLst/>
                <a:latin typeface="Arial" charset="0"/>
                <a:ea typeface="ＭＳ Ｐゴシック" pitchFamily="16" charset="-128"/>
                <a:cs typeface="+mn-cs"/>
              </a:rPr>
              <a:t>merkbekendheid</a:t>
            </a:r>
            <a:endParaRPr lang="nl-BE" b="1"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2059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fr-FR" sz="1200" dirty="0">
                <a:ea typeface="ＭＳ Ｐゴシック" panose="020B0600070205080204" pitchFamily="34" charset="-128"/>
              </a:rPr>
              <a:t>-</a:t>
            </a:r>
            <a:r>
              <a:rPr lang="en-US" altLang="fr-FR" sz="1200" dirty="0" err="1">
                <a:ea typeface="ＭＳ Ｐゴシック" panose="020B0600070205080204" pitchFamily="34" charset="-128"/>
              </a:rPr>
              <a:t>Meetbaar</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en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aflijnbaar</a:t>
            </a:r>
            <a:r>
              <a:rPr lang="en-US" altLang="fr-FR" sz="1200" dirty="0">
                <a:ea typeface="ＭＳ Ｐゴシック" panose="020B0600070205080204" pitchFamily="34" charset="-128"/>
              </a:rPr>
              <a:t>: Je </a:t>
            </a:r>
            <a:r>
              <a:rPr lang="en-US" altLang="fr-FR" sz="1200" dirty="0" err="1">
                <a:ea typeface="ＭＳ Ｐゴシック" panose="020B0600070205080204" pitchFamily="34" charset="-128"/>
              </a:rPr>
              <a:t>kan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een</a:t>
            </a:r>
            <a:r>
              <a:rPr lang="en-US" altLang="fr-FR" sz="1200" dirty="0">
                <a:ea typeface="ＭＳ Ｐゴシック" panose="020B0600070205080204" pitchFamily="34" charset="-128"/>
              </a:rPr>
              <a:t> segment pas </a:t>
            </a:r>
            <a:r>
              <a:rPr lang="en-US" altLang="fr-FR" sz="1200" b="1" dirty="0" err="1">
                <a:ea typeface="ＭＳ Ｐゴシック" panose="020B0600070205080204" pitchFamily="34" charset="-128"/>
              </a:rPr>
              <a:t>rechtstreeks</a:t>
            </a:r>
            <a:r>
              <a:rPr lang="en-US" altLang="fr-FR" sz="1200" b="1" dirty="0">
                <a:ea typeface="ＭＳ Ｐゴシック" panose="020B0600070205080204" pitchFamily="34" charset="-128"/>
              </a:rPr>
              <a:t> </a:t>
            </a:r>
            <a:r>
              <a:rPr lang="en-US" altLang="fr-FR" sz="1200" b="1" dirty="0" err="1">
                <a:ea typeface="ＭＳ Ｐゴシック" panose="020B0600070205080204" pitchFamily="34" charset="-128"/>
              </a:rPr>
              <a:t>en</a:t>
            </a:r>
            <a:r>
              <a:rPr lang="en-US" altLang="fr-FR" sz="1200" b="1" baseline="0" dirty="0">
                <a:ea typeface="ＭＳ Ｐゴシック" panose="020B0600070205080204" pitchFamily="34" charset="-128"/>
              </a:rPr>
              <a:t> </a:t>
            </a:r>
            <a:r>
              <a:rPr lang="en-US" altLang="fr-FR" sz="1200" b="1" baseline="0" dirty="0" err="1">
                <a:ea typeface="ＭＳ Ｐゴシック" panose="020B0600070205080204" pitchFamily="34" charset="-128"/>
              </a:rPr>
              <a:t>grondig</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aanspreken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als</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dit</a:t>
            </a:r>
            <a:r>
              <a:rPr lang="en-US" altLang="fr-FR" sz="1200" dirty="0">
                <a:ea typeface="ＭＳ Ｐゴシック" panose="020B0600070205080204" pitchFamily="34" charset="-128"/>
              </a:rPr>
              <a:t> segment </a:t>
            </a:r>
            <a:r>
              <a:rPr lang="en-US" altLang="fr-FR" sz="1200" dirty="0" err="1">
                <a:ea typeface="ＭＳ Ｐゴシック" panose="020B0600070205080204" pitchFamily="34" charset="-128"/>
              </a:rPr>
              <a:t>ook</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identificeerbaar</a:t>
            </a:r>
            <a:r>
              <a:rPr lang="en-US" altLang="fr-FR" sz="1200" dirty="0">
                <a:ea typeface="ＭＳ Ｐゴシック" panose="020B0600070205080204" pitchFamily="34" charset="-128"/>
              </a:rPr>
              <a:t> is. Het </a:t>
            </a:r>
            <a:r>
              <a:rPr lang="en-US" altLang="fr-FR" sz="1200" dirty="0" err="1">
                <a:ea typeface="ＭＳ Ｐゴシック" panose="020B0600070205080204" pitchFamily="34" charset="-128"/>
              </a:rPr>
              <a:t>gemakkelijkst</a:t>
            </a:r>
            <a:r>
              <a:rPr lang="en-US" altLang="fr-FR" sz="1200" dirty="0">
                <a:ea typeface="ＭＳ Ｐゴシック" panose="020B0600070205080204" pitchFamily="34" charset="-128"/>
              </a:rPr>
              <a:t> is </a:t>
            </a:r>
            <a:r>
              <a:rPr lang="en-US" altLang="fr-FR" sz="1200" dirty="0" err="1">
                <a:ea typeface="ＭＳ Ｐゴシック" panose="020B0600070205080204" pitchFamily="34" charset="-128"/>
              </a:rPr>
              <a:t>dan</a:t>
            </a:r>
            <a:r>
              <a:rPr lang="en-US" altLang="fr-FR" sz="1200" dirty="0">
                <a:ea typeface="ＭＳ Ｐゴシック" panose="020B0600070205080204" pitchFamily="34" charset="-128"/>
              </a:rPr>
              <a:t> om je segment </a:t>
            </a:r>
            <a:r>
              <a:rPr lang="en-US" altLang="fr-FR" sz="1200" dirty="0" err="1">
                <a:ea typeface="ＭＳ Ｐゴシック" panose="020B0600070205080204" pitchFamily="34" charset="-128"/>
              </a:rPr>
              <a:t>geografisch</a:t>
            </a:r>
            <a:r>
              <a:rPr lang="en-US" altLang="fr-FR" sz="1200" baseline="0" dirty="0">
                <a:ea typeface="ＭＳ Ｐゴシック" panose="020B0600070205080204" pitchFamily="34" charset="-128"/>
              </a:rPr>
              <a:t> of </a:t>
            </a:r>
            <a:r>
              <a:rPr lang="en-US" altLang="fr-FR" sz="1200" baseline="0" dirty="0" err="1">
                <a:ea typeface="ＭＳ Ｐゴシック" panose="020B0600070205080204" pitchFamily="34" charset="-128"/>
              </a:rPr>
              <a:t>demografisch</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te</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gaan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afbakenen</a:t>
            </a:r>
            <a:r>
              <a:rPr lang="en-US" altLang="fr-FR" sz="1200" baseline="0" dirty="0">
                <a:ea typeface="ＭＳ Ｐゴシック" panose="020B0600070205080204" pitchFamily="34" charset="-128"/>
              </a:rPr>
              <a:t>.</a:t>
            </a:r>
            <a:endParaRPr lang="en-US" altLang="fr-FR" sz="1200" dirty="0">
              <a:ea typeface="ＭＳ Ｐゴシック" panose="020B0600070205080204"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r>
            <a:br>
              <a:rPr lang="en-US" dirty="0"/>
            </a:br>
            <a:r>
              <a:rPr lang="en-US" dirty="0"/>
              <a:t>-</a:t>
            </a:r>
            <a:r>
              <a:rPr lang="en-US" baseline="0" dirty="0"/>
              <a:t> </a:t>
            </a:r>
            <a:r>
              <a:rPr lang="en-US" dirty="0" err="1"/>
              <a:t>Bereikbaar</a:t>
            </a:r>
            <a:r>
              <a:rPr lang="en-US" dirty="0"/>
              <a:t>: </a:t>
            </a:r>
            <a:r>
              <a:rPr lang="en-US" b="1" dirty="0" err="1"/>
              <a:t>grondig</a:t>
            </a:r>
            <a:r>
              <a:rPr lang="en-US" baseline="0" dirty="0"/>
              <a:t> </a:t>
            </a:r>
            <a:r>
              <a:rPr lang="en-US" baseline="0" dirty="0" err="1"/>
              <a:t>bereik</a:t>
            </a:r>
            <a:r>
              <a:rPr lang="en-US" baseline="0" dirty="0"/>
              <a:t> is </a:t>
            </a:r>
            <a:r>
              <a:rPr lang="en-US" b="1" dirty="0" err="1"/>
              <a:t>grootste</a:t>
            </a:r>
            <a:r>
              <a:rPr lang="en-US" b="1" dirty="0"/>
              <a:t> </a:t>
            </a:r>
            <a:r>
              <a:rPr lang="en-US" b="1" dirty="0" err="1"/>
              <a:t>valkuil</a:t>
            </a:r>
            <a:r>
              <a:rPr lang="en-US" b="1" dirty="0"/>
              <a:t> </a:t>
            </a:r>
            <a:r>
              <a:rPr lang="en-US" dirty="0" err="1"/>
              <a:t>voor</a:t>
            </a:r>
            <a:r>
              <a:rPr lang="en-US" dirty="0"/>
              <a:t> community project </a:t>
            </a:r>
            <a:r>
              <a:rPr lang="en-US" dirty="0" err="1"/>
              <a:t>zoals</a:t>
            </a:r>
            <a:r>
              <a:rPr lang="en-US" dirty="0"/>
              <a:t> 10.000 </a:t>
            </a:r>
            <a:r>
              <a:rPr lang="en-US" dirty="0" err="1"/>
              <a:t>stappen</a:t>
            </a:r>
            <a:r>
              <a:rPr lang="en-US" dirty="0"/>
              <a:t>. </a:t>
            </a:r>
            <a:r>
              <a:rPr lang="en-US" dirty="0" err="1"/>
              <a:t>Bv</a:t>
            </a:r>
            <a:r>
              <a:rPr lang="en-US" dirty="0"/>
              <a:t>. </a:t>
            </a:r>
            <a:r>
              <a:rPr lang="en-US" dirty="0" err="1"/>
              <a:t>Uit</a:t>
            </a:r>
            <a:r>
              <a:rPr lang="en-US" baseline="0" dirty="0"/>
              <a:t> </a:t>
            </a:r>
            <a:r>
              <a:rPr lang="en-US" baseline="0" dirty="0" err="1"/>
              <a:t>Liever</a:t>
            </a:r>
            <a:r>
              <a:rPr lang="en-US" baseline="0" dirty="0"/>
              <a:t> </a:t>
            </a:r>
            <a:r>
              <a:rPr lang="en-US" baseline="0" dirty="0" err="1"/>
              <a:t>Actiever</a:t>
            </a:r>
            <a:r>
              <a:rPr lang="en-US" baseline="0" dirty="0"/>
              <a:t> 10000 </a:t>
            </a:r>
            <a:r>
              <a:rPr lang="en-US" baseline="0" dirty="0" err="1"/>
              <a:t>stappen</a:t>
            </a:r>
            <a:r>
              <a:rPr lang="en-US" baseline="0" dirty="0"/>
              <a:t> ‘</a:t>
            </a:r>
            <a:r>
              <a:rPr lang="en-US" baseline="0" dirty="0" err="1"/>
              <a:t>Wandel</a:t>
            </a:r>
            <a:r>
              <a:rPr lang="en-US" baseline="0" dirty="0"/>
              <a:t> je fit </a:t>
            </a:r>
            <a:r>
              <a:rPr lang="en-US" baseline="0" dirty="0" err="1"/>
              <a:t>Tienen</a:t>
            </a:r>
            <a:r>
              <a:rPr lang="en-US" baseline="0" dirty="0"/>
              <a:t>’ : </a:t>
            </a:r>
            <a:r>
              <a:rPr lang="nl-BE" sz="1200" kern="1200" dirty="0">
                <a:solidFill>
                  <a:schemeClr val="tx1"/>
                </a:solidFill>
                <a:effectLst/>
                <a:latin typeface="+mn-lt"/>
                <a:ea typeface="+mn-ea"/>
                <a:cs typeface="+mn-cs"/>
              </a:rPr>
              <a:t>De kosten voor folders en persteksten hebben niet opgewogen tegen het aantal mensen dat via die kanalen is ingestapt. Het verspreiden van persteksten, folders verspreiden hebben maar tot 1 deelnemer geleid. </a:t>
            </a:r>
            <a:r>
              <a:rPr lang="nl-BE" sz="1200" strike="sngStrike" kern="1200" dirty="0">
                <a:solidFill>
                  <a:schemeClr val="tx1"/>
                </a:solidFill>
                <a:effectLst/>
                <a:latin typeface="+mn-lt"/>
                <a:ea typeface="+mn-ea"/>
                <a:cs typeface="+mn-cs"/>
              </a:rPr>
              <a:t>Wat werkt wel?  </a:t>
            </a:r>
            <a:r>
              <a:rPr lang="nl-BE" sz="1200" strike="noStrike" kern="120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Inzetten op sterke mix van mondelinge communicatie, netwerken en een meer intensieve en structurele samenwerking op poten zetten met alle welzijnsorganisaties (bv. wijkgezondheidscentrum). </a:t>
            </a:r>
            <a:r>
              <a:rPr lang="nl-BE" sz="1200" b="1" kern="1200" dirty="0">
                <a:solidFill>
                  <a:schemeClr val="tx1"/>
                </a:solidFill>
                <a:effectLst/>
                <a:latin typeface="+mn-lt"/>
                <a:ea typeface="+mn-ea"/>
                <a:cs typeface="+mn-cs"/>
              </a:rPr>
              <a:t>@Stien: </a:t>
            </a:r>
            <a:r>
              <a:rPr lang="nl-BE" sz="1200" kern="1200" dirty="0">
                <a:solidFill>
                  <a:schemeClr val="tx1"/>
                </a:solidFill>
                <a:effectLst/>
                <a:latin typeface="+mn-lt"/>
                <a:ea typeface="+mn-ea"/>
                <a:cs typeface="+mn-cs"/>
              </a:rPr>
              <a:t>jouw </a:t>
            </a:r>
            <a:r>
              <a:rPr lang="nl-BE" sz="1200" kern="1200" dirty="0" err="1">
                <a:solidFill>
                  <a:schemeClr val="tx1"/>
                </a:solidFill>
                <a:effectLst/>
                <a:latin typeface="+mn-lt"/>
                <a:ea typeface="+mn-ea"/>
                <a:cs typeface="+mn-cs"/>
              </a:rPr>
              <a:t>comment</a:t>
            </a:r>
            <a:r>
              <a:rPr lang="nl-BE" sz="1200" kern="1200" dirty="0">
                <a:solidFill>
                  <a:schemeClr val="tx1"/>
                </a:solidFill>
                <a:effectLst/>
                <a:latin typeface="+mn-lt"/>
                <a:ea typeface="+mn-ea"/>
                <a:cs typeface="+mn-cs"/>
              </a:rPr>
              <a:t> gaat eerder over keuze</a:t>
            </a:r>
            <a:r>
              <a:rPr lang="nl-BE" sz="1200" kern="1200" baseline="0" dirty="0">
                <a:solidFill>
                  <a:schemeClr val="tx1"/>
                </a:solidFill>
                <a:effectLst/>
                <a:latin typeface="+mn-lt"/>
                <a:ea typeface="+mn-ea"/>
                <a:cs typeface="+mn-cs"/>
              </a:rPr>
              <a:t> van slechts 1 communicatiekanaal, wat inderdaad te weinig is. Maar leg meteen daar klemtoon op, eerder dan ‘wat werkt wel’ ; leg klemtoon op mix en intensiteit van gebruikte kanalen </a:t>
            </a:r>
            <a:r>
              <a:rPr lang="nl-BE" sz="1200" kern="1200" baseline="0" dirty="0">
                <a:solidFill>
                  <a:schemeClr val="tx1"/>
                </a:solidFill>
                <a:effectLst/>
                <a:latin typeface="+mn-lt"/>
                <a:ea typeface="+mn-ea"/>
                <a:cs typeface="+mn-cs"/>
                <a:sym typeface="Wingdings" panose="05000000000000000000" pitchFamily="2" charset="2"/>
              </a:rPr>
              <a:t> </a:t>
            </a:r>
            <a:r>
              <a:rPr lang="nl-BE" sz="1200" kern="1200" baseline="0" dirty="0" err="1">
                <a:solidFill>
                  <a:schemeClr val="tx1"/>
                </a:solidFill>
                <a:effectLst/>
                <a:latin typeface="+mn-lt"/>
                <a:ea typeface="+mn-ea"/>
                <a:cs typeface="+mn-cs"/>
              </a:rPr>
              <a:t>intersect</a:t>
            </a:r>
            <a:r>
              <a:rPr lang="nl-BE" sz="1200" kern="1200" baseline="0" dirty="0">
                <a:solidFill>
                  <a:schemeClr val="tx1"/>
                </a:solidFill>
                <a:effectLst/>
                <a:latin typeface="+mn-lt"/>
                <a:ea typeface="+mn-ea"/>
                <a:cs typeface="+mn-cs"/>
              </a:rPr>
              <a:t>. structuren en verankering (met als resultaat) + mondeling via intermediairs als zwaartepunt voor ouderen + brede maar gerichte verspreiding materialen .</a:t>
            </a:r>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-Voldoende substantieel</a:t>
            </a:r>
            <a:r>
              <a:rPr lang="nl-BE" sz="1200" kern="1200" baseline="0" dirty="0">
                <a:solidFill>
                  <a:schemeClr val="tx1"/>
                </a:solidFill>
                <a:effectLst/>
                <a:latin typeface="+mn-lt"/>
                <a:ea typeface="+mn-ea"/>
                <a:cs typeface="+mn-cs"/>
              </a:rPr>
              <a:t> </a:t>
            </a:r>
            <a:r>
              <a:rPr lang="en-US" altLang="fr-FR" sz="1200" b="0" i="1" dirty="0">
                <a:ea typeface="ＭＳ Ｐゴシック" panose="020B0600070205080204" pitchFamily="34" charset="-128"/>
              </a:rPr>
              <a:t>"Zo </a:t>
            </a:r>
            <a:r>
              <a:rPr lang="en-US" altLang="fr-FR" sz="1200" b="0" i="1" dirty="0" err="1">
                <a:ea typeface="ＭＳ Ｐゴシック" panose="020B0600070205080204" pitchFamily="34" charset="-128"/>
              </a:rPr>
              <a:t>klein</a:t>
            </a:r>
            <a:r>
              <a:rPr lang="en-US" altLang="fr-FR" sz="1200" b="0" i="1" dirty="0">
                <a:ea typeface="ＭＳ Ｐゴシック" panose="020B0600070205080204" pitchFamily="34" charset="-128"/>
              </a:rPr>
              <a:t> </a:t>
            </a:r>
            <a:r>
              <a:rPr lang="en-US" altLang="fr-FR" sz="1200" b="0" i="1" dirty="0" err="1">
                <a:ea typeface="ＭＳ Ｐゴシック" panose="020B0600070205080204" pitchFamily="34" charset="-128"/>
              </a:rPr>
              <a:t>als</a:t>
            </a:r>
            <a:r>
              <a:rPr lang="en-US" altLang="fr-FR" sz="1200" b="0" i="1" dirty="0">
                <a:ea typeface="ＭＳ Ｐゴシック" panose="020B0600070205080204" pitchFamily="34" charset="-128"/>
              </a:rPr>
              <a:t> </a:t>
            </a:r>
            <a:r>
              <a:rPr lang="en-US" altLang="fr-FR" sz="1200" b="0" i="1" dirty="0" err="1">
                <a:ea typeface="ＭＳ Ｐゴシック" panose="020B0600070205080204" pitchFamily="34" charset="-128"/>
              </a:rPr>
              <a:t>kan</a:t>
            </a:r>
            <a:r>
              <a:rPr lang="en-US" altLang="fr-FR" sz="1200" b="0" i="1" dirty="0">
                <a:ea typeface="ＭＳ Ｐゴシック" panose="020B0600070205080204" pitchFamily="34" charset="-128"/>
              </a:rPr>
              <a:t>, zo </a:t>
            </a:r>
            <a:r>
              <a:rPr lang="en-US" altLang="fr-FR" sz="1200" b="0" i="1" dirty="0" err="1">
                <a:ea typeface="ＭＳ Ｐゴシック" panose="020B0600070205080204" pitchFamily="34" charset="-128"/>
              </a:rPr>
              <a:t>groot</a:t>
            </a:r>
            <a:r>
              <a:rPr lang="en-US" altLang="fr-FR" sz="1200" b="0" i="1" dirty="0">
                <a:ea typeface="ＭＳ Ｐゴシック" panose="020B0600070205080204" pitchFamily="34" charset="-128"/>
              </a:rPr>
              <a:t> </a:t>
            </a:r>
            <a:r>
              <a:rPr lang="en-US" altLang="fr-FR" sz="1200" b="0" i="1" dirty="0" err="1">
                <a:ea typeface="ＭＳ Ｐゴシック" panose="020B0600070205080204" pitchFamily="34" charset="-128"/>
              </a:rPr>
              <a:t>als</a:t>
            </a:r>
            <a:r>
              <a:rPr lang="en-US" altLang="fr-FR" sz="1200" b="0" i="1" dirty="0">
                <a:ea typeface="ＭＳ Ｐゴシック" panose="020B0600070205080204" pitchFamily="34" charset="-128"/>
              </a:rPr>
              <a:t> </a:t>
            </a:r>
            <a:r>
              <a:rPr lang="en-US" altLang="fr-FR" sz="1200" b="0" i="1" dirty="0" err="1">
                <a:ea typeface="ＭＳ Ｐゴシック" panose="020B0600070205080204" pitchFamily="34" charset="-128"/>
              </a:rPr>
              <a:t>nodig</a:t>
            </a:r>
            <a:r>
              <a:rPr lang="en-US" altLang="fr-FR" sz="1200" b="0" i="1" dirty="0">
                <a:ea typeface="ＭＳ Ｐゴシック" panose="020B0600070205080204" pitchFamily="34" charset="-128"/>
              </a:rPr>
              <a:t> is," </a:t>
            </a:r>
            <a:r>
              <a:rPr lang="en-US" altLang="fr-FR" sz="1200" i="1" dirty="0">
                <a:ea typeface="ＭＳ Ｐゴシック" panose="020B0600070205080204" pitchFamily="34" charset="-128"/>
              </a:rPr>
              <a:t> </a:t>
            </a:r>
            <a:r>
              <a:rPr lang="en-US" altLang="fr-FR" sz="1200" dirty="0">
                <a:ea typeface="ＭＳ Ｐゴシック" panose="020B0600070205080204" pitchFamily="34" charset="-128"/>
              </a:rPr>
              <a:t>is </a:t>
            </a:r>
            <a:r>
              <a:rPr lang="en-US" altLang="fr-FR" sz="1200" dirty="0" err="1">
                <a:ea typeface="ＭＳ Ｐゴシック" panose="020B0600070205080204" pitchFamily="34" charset="-128"/>
              </a:rPr>
              <a:t>een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goede</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richtlijn</a:t>
            </a:r>
            <a:r>
              <a:rPr lang="en-US" altLang="fr-FR" sz="1200" dirty="0">
                <a:ea typeface="ＭＳ Ｐゴシック" panose="020B0600070205080204" pitchFamily="34" charset="-128"/>
              </a:rPr>
              <a:t>, het </a:t>
            </a:r>
            <a:r>
              <a:rPr lang="en-US" altLang="fr-FR" sz="1200" dirty="0" err="1">
                <a:ea typeface="ＭＳ Ｐゴシック" panose="020B0600070205080204" pitchFamily="34" charset="-128"/>
              </a:rPr>
              <a:t>moet</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namelijk</a:t>
            </a:r>
            <a:r>
              <a:rPr lang="en-US" altLang="fr-FR" sz="1200" dirty="0">
                <a:ea typeface="ＭＳ Ｐゴシック" panose="020B0600070205080204" pitchFamily="34" charset="-128"/>
              </a:rPr>
              <a:t> </a:t>
            </a:r>
            <a:r>
              <a:rPr lang="en-US" altLang="fr-FR" sz="1200" b="1" dirty="0" err="1">
                <a:ea typeface="ＭＳ Ｐゴシック" panose="020B0600070205080204" pitchFamily="34" charset="-128"/>
              </a:rPr>
              <a:t>rendabel</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zijn</a:t>
            </a:r>
            <a:r>
              <a:rPr lang="en-US" altLang="fr-FR" sz="1200" dirty="0">
                <a:ea typeface="ＭＳ Ｐゴシック" panose="020B0600070205080204" pitchFamily="34" charset="-128"/>
              </a:rPr>
              <a:t> om </a:t>
            </a:r>
            <a:r>
              <a:rPr lang="en-US" altLang="fr-FR" sz="1200" dirty="0" err="1">
                <a:ea typeface="ＭＳ Ｐゴシック" panose="020B0600070205080204" pitchFamily="34" charset="-128"/>
              </a:rPr>
              <a:t>dat</a:t>
            </a:r>
            <a:r>
              <a:rPr lang="en-US" altLang="fr-FR" sz="1200" dirty="0">
                <a:ea typeface="ＭＳ Ｐゴシック" panose="020B0600070205080204" pitchFamily="34" charset="-128"/>
              </a:rPr>
              <a:t> segment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te</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kiezen</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Als</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overheid</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moet</a:t>
            </a:r>
            <a:r>
              <a:rPr lang="en-US" altLang="fr-FR" sz="1200" dirty="0">
                <a:ea typeface="ＭＳ Ｐゴシック" panose="020B0600070205080204" pitchFamily="34" charset="-128"/>
              </a:rPr>
              <a:t> je </a:t>
            </a:r>
            <a:r>
              <a:rPr lang="en-US" altLang="fr-FR" sz="1200" dirty="0" err="1">
                <a:ea typeface="ＭＳ Ｐゴシック" panose="020B0600070205080204" pitchFamily="34" charset="-128"/>
              </a:rPr>
              <a:t>immers</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verantwoording</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afleggen</a:t>
            </a:r>
            <a:r>
              <a:rPr lang="en-US" altLang="fr-FR" sz="1200" dirty="0">
                <a:ea typeface="ＭＳ Ｐゴシック" panose="020B0600070205080204" pitchFamily="34" charset="-128"/>
              </a:rPr>
              <a:t> over de </a:t>
            </a:r>
            <a:r>
              <a:rPr lang="en-US" altLang="fr-FR" sz="1200" dirty="0" err="1">
                <a:ea typeface="ＭＳ Ｐゴシック" panose="020B0600070205080204" pitchFamily="34" charset="-128"/>
              </a:rPr>
              <a:t>effectiviteit</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en</a:t>
            </a:r>
            <a:r>
              <a:rPr lang="en-US" altLang="fr-FR" sz="1200" dirty="0">
                <a:ea typeface="ＭＳ Ｐゴシック" panose="020B0600070205080204" pitchFamily="34" charset="-128"/>
              </a:rPr>
              <a:t> de </a:t>
            </a:r>
            <a:r>
              <a:rPr lang="en-US" altLang="fr-FR" sz="1200" dirty="0" err="1">
                <a:ea typeface="ＭＳ Ｐゴシック" panose="020B0600070205080204" pitchFamily="34" charset="-128"/>
              </a:rPr>
              <a:t>efficiëntie</a:t>
            </a:r>
            <a:r>
              <a:rPr lang="en-US" altLang="fr-FR" sz="1200" dirty="0">
                <a:ea typeface="ＭＳ Ｐゴシック" panose="020B0600070205080204" pitchFamily="34" charset="-128"/>
              </a:rPr>
              <a:t> van de </a:t>
            </a:r>
            <a:r>
              <a:rPr lang="en-US" altLang="fr-FR" sz="1200" dirty="0" err="1">
                <a:ea typeface="ＭＳ Ｐゴシック" panose="020B0600070205080204" pitchFamily="34" charset="-128"/>
              </a:rPr>
              <a:t>middelen</a:t>
            </a:r>
            <a:r>
              <a:rPr lang="en-US" altLang="fr-FR" sz="1200" dirty="0">
                <a:ea typeface="ＭＳ Ｐゴシック" panose="020B0600070205080204" pitchFamily="34" charset="-128"/>
              </a:rPr>
              <a:t> die je </a:t>
            </a:r>
            <a:r>
              <a:rPr lang="en-US" altLang="fr-FR" sz="1200" dirty="0" err="1">
                <a:ea typeface="ＭＳ Ｐゴシック" panose="020B0600070205080204" pitchFamily="34" charset="-128"/>
              </a:rPr>
              <a:t>inzet</a:t>
            </a:r>
            <a:r>
              <a:rPr lang="en-US" altLang="fr-FR" sz="1200" dirty="0">
                <a:ea typeface="ＭＳ Ｐゴシック" panose="020B0600070205080204" pitchFamily="34" charset="-128"/>
              </a:rPr>
              <a:t>. </a:t>
            </a:r>
            <a:r>
              <a:rPr lang="en-US" altLang="fr-FR" sz="1200" dirty="0" err="1">
                <a:ea typeface="ＭＳ Ｐゴシック" panose="020B0600070205080204" pitchFamily="34" charset="-128"/>
              </a:rPr>
              <a:t>Kortom</a:t>
            </a:r>
            <a:r>
              <a:rPr lang="en-US" altLang="fr-FR" sz="1200" dirty="0">
                <a:ea typeface="ＭＳ Ｐゴシック" panose="020B0600070205080204" pitchFamily="34" charset="-128"/>
              </a:rPr>
              <a:t>, je</a:t>
            </a:r>
            <a:r>
              <a:rPr lang="en-US" altLang="fr-FR" sz="1200" baseline="0" dirty="0">
                <a:ea typeface="ＭＳ Ｐゴシック" panose="020B0600070205080204" pitchFamily="34" charset="-128"/>
              </a:rPr>
              <a:t> segment </a:t>
            </a:r>
            <a:r>
              <a:rPr lang="en-US" altLang="fr-FR" sz="1200" baseline="0" dirty="0" err="1">
                <a:ea typeface="ＭＳ Ｐゴシック" panose="020B0600070205080204" pitchFamily="34" charset="-128"/>
              </a:rPr>
              <a:t>moet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groot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genoeg</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zijn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zodat</a:t>
            </a:r>
            <a:r>
              <a:rPr lang="en-US" altLang="fr-FR" sz="1200" baseline="0" dirty="0">
                <a:ea typeface="ＭＳ Ｐゴシック" panose="020B0600070205080204" pitchFamily="34" charset="-128"/>
              </a:rPr>
              <a:t> het de </a:t>
            </a:r>
            <a:r>
              <a:rPr lang="en-US" altLang="fr-FR" sz="1200" baseline="0" dirty="0" err="1">
                <a:ea typeface="ＭＳ Ｐゴシック" panose="020B0600070205080204" pitchFamily="34" charset="-128"/>
              </a:rPr>
              <a:t>kost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waard</a:t>
            </a:r>
            <a:r>
              <a:rPr lang="en-US" altLang="fr-FR" sz="1200" baseline="0" dirty="0">
                <a:ea typeface="ＭＳ Ｐゴシック" panose="020B0600070205080204" pitchFamily="34" charset="-128"/>
              </a:rPr>
              <a:t> is, </a:t>
            </a:r>
            <a:r>
              <a:rPr lang="en-US" altLang="fr-FR" sz="1200" baseline="0" dirty="0" err="1">
                <a:ea typeface="ＭＳ Ｐゴシック" panose="020B0600070205080204" pitchFamily="34" charset="-128"/>
              </a:rPr>
              <a:t>tenzij</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dit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natuurlijk</a:t>
            </a:r>
            <a:r>
              <a:rPr lang="en-US" altLang="fr-FR" sz="1200" baseline="0" dirty="0">
                <a:ea typeface="ＭＳ Ｐゴシック" panose="020B0600070205080204" pitchFamily="34" charset="-128"/>
              </a:rPr>
              <a:t> je </a:t>
            </a:r>
            <a:r>
              <a:rPr lang="en-US" altLang="fr-FR" sz="1200" baseline="0" dirty="0" err="1">
                <a:ea typeface="ＭＳ Ｐゴシック" panose="020B0600070205080204" pitchFamily="34" charset="-128"/>
              </a:rPr>
              <a:t>doelstelling</a:t>
            </a:r>
            <a:r>
              <a:rPr lang="en-US" altLang="fr-FR" sz="1200" baseline="0" dirty="0">
                <a:ea typeface="ＭＳ Ｐゴシック" panose="020B0600070205080204" pitchFamily="34" charset="-128"/>
              </a:rPr>
              <a:t> op </a:t>
            </a:r>
            <a:r>
              <a:rPr lang="en-US" altLang="fr-FR" sz="1200" baseline="0" dirty="0" err="1">
                <a:ea typeface="ＭＳ Ｐゴシック" panose="020B0600070205080204" pitchFamily="34" charset="-128"/>
              </a:rPr>
              <a:t>voorhand</a:t>
            </a:r>
            <a:r>
              <a:rPr lang="en-US" altLang="fr-FR" sz="1200" baseline="0" dirty="0">
                <a:ea typeface="ＭＳ Ｐゴシック" panose="020B0600070205080204" pitchFamily="34" charset="-128"/>
              </a:rPr>
              <a:t> is. @Stien: extra comment (</a:t>
            </a:r>
            <a:r>
              <a:rPr lang="en-US" altLang="fr-FR" sz="1200" baseline="0" dirty="0" err="1">
                <a:ea typeface="ＭＳ Ｐゴシック" panose="020B0600070205080204" pitchFamily="34" charset="-128"/>
              </a:rPr>
              <a:t>bondig</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studie</a:t>
            </a:r>
            <a:r>
              <a:rPr lang="en-US" altLang="fr-FR" sz="1200" baseline="0" dirty="0">
                <a:ea typeface="ＭＳ Ｐゴシック" panose="020B0600070205080204" pitchFamily="34" charset="-128"/>
              </a:rPr>
              <a:t> van </a:t>
            </a:r>
            <a:r>
              <a:rPr lang="en-US" altLang="fr-FR" sz="1200" baseline="0" dirty="0" err="1">
                <a:ea typeface="ＭＳ Ｐゴシック" panose="020B0600070205080204" pitchFamily="34" charset="-128"/>
              </a:rPr>
              <a:t>Annemans</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heeft</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bewezen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dat</a:t>
            </a:r>
            <a:r>
              <a:rPr lang="en-US" altLang="fr-FR" sz="1200" baseline="0" dirty="0">
                <a:ea typeface="ＭＳ Ｐゴシック" panose="020B0600070205080204" pitchFamily="34" charset="-128"/>
              </a:rPr>
              <a:t> </a:t>
            </a:r>
            <a:r>
              <a:rPr lang="en-US" altLang="fr-FR" sz="1200" b="1" baseline="0" dirty="0">
                <a:ea typeface="ＭＳ Ｐゴシック" panose="020B0600070205080204" pitchFamily="34" charset="-128"/>
              </a:rPr>
              <a:t>10.000 </a:t>
            </a:r>
            <a:r>
              <a:rPr lang="en-US" altLang="fr-FR" sz="1200" b="1" baseline="0" dirty="0" err="1">
                <a:ea typeface="ＭＳ Ｐゴシック" panose="020B0600070205080204" pitchFamily="34" charset="-128"/>
              </a:rPr>
              <a:t>stappen</a:t>
            </a:r>
            <a:r>
              <a:rPr lang="en-US" altLang="fr-FR" sz="1200" b="1" baseline="0" dirty="0">
                <a:ea typeface="ＭＳ Ｐゴシック" panose="020B0600070205080204" pitchFamily="34" charset="-128"/>
              </a:rPr>
              <a:t> ‘</a:t>
            </a:r>
            <a:r>
              <a:rPr lang="en-US" altLang="fr-FR" sz="1200" b="1" baseline="0" dirty="0" err="1">
                <a:ea typeface="ＭＳ Ｐゴシック" panose="020B0600070205080204" pitchFamily="34" charset="-128"/>
              </a:rPr>
              <a:t>kosteneffectief</a:t>
            </a:r>
            <a:r>
              <a:rPr lang="en-US" altLang="fr-FR" sz="1200" baseline="0" dirty="0">
                <a:ea typeface="ＭＳ Ｐゴシック" panose="020B0600070205080204" pitchFamily="34" charset="-128"/>
              </a:rPr>
              <a:t>’ is </a:t>
            </a:r>
            <a:r>
              <a:rPr lang="en-US" altLang="fr-FR" sz="1200" b="1" baseline="0" dirty="0" err="1">
                <a:ea typeface="ＭＳ Ｐゴシック" panose="020B0600070205080204" pitchFamily="34" charset="-128"/>
              </a:rPr>
              <a:t>mits</a:t>
            </a:r>
            <a:r>
              <a:rPr lang="en-US" altLang="fr-FR" sz="1200" b="1" baseline="0" dirty="0">
                <a:ea typeface="ＭＳ Ｐゴシック" panose="020B0600070205080204" pitchFamily="34" charset="-128"/>
              </a:rPr>
              <a:t> </a:t>
            </a:r>
            <a:r>
              <a:rPr lang="en-US" altLang="fr-FR" sz="1200" baseline="0" dirty="0" err="1">
                <a:ea typeface="ＭＳ Ｐゴシック" panose="020B0600070205080204" pitchFamily="34" charset="-128"/>
              </a:rPr>
              <a:t>implementatie</a:t>
            </a:r>
            <a:r>
              <a:rPr lang="en-US" altLang="fr-FR" sz="1200" baseline="0" dirty="0">
                <a:ea typeface="ＭＳ Ｐゴシック" panose="020B0600070205080204" pitchFamily="34" charset="-128"/>
              </a:rPr>
              <a:t> van </a:t>
            </a:r>
            <a:r>
              <a:rPr lang="en-US" altLang="fr-FR" sz="1200" baseline="0" dirty="0" err="1">
                <a:ea typeface="ＭＳ Ｐゴシック" panose="020B0600070205080204" pitchFamily="34" charset="-128"/>
              </a:rPr>
              <a:t>alle</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projectstrategieën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en</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dus</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substantieel</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bereik</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bij</a:t>
            </a:r>
            <a:r>
              <a:rPr lang="en-US" altLang="fr-FR" sz="1200" baseline="0" dirty="0">
                <a:ea typeface="ＭＳ Ｐゴシック" panose="020B0600070205080204" pitchFamily="34" charset="-128"/>
              </a:rPr>
              <a:t> de </a:t>
            </a:r>
            <a:r>
              <a:rPr lang="en-US" altLang="fr-FR" sz="1200" baseline="0" dirty="0" err="1">
                <a:ea typeface="ＭＳ Ｐゴシック" panose="020B0600070205080204" pitchFamily="34" charset="-128"/>
              </a:rPr>
              <a:t>brede</a:t>
            </a:r>
            <a:r>
              <a:rPr lang="en-US" altLang="fr-FR" sz="1200" baseline="0" dirty="0">
                <a:ea typeface="ＭＳ Ｐゴシック" panose="020B0600070205080204" pitchFamily="34" charset="-128"/>
              </a:rPr>
              <a:t> </a:t>
            </a:r>
            <a:r>
              <a:rPr lang="en-US" altLang="fr-FR" sz="1200" baseline="0" dirty="0" err="1">
                <a:ea typeface="ＭＳ Ｐゴシック" panose="020B0600070205080204" pitchFamily="34" charset="-128"/>
              </a:rPr>
              <a:t>bevolking</a:t>
            </a:r>
            <a:r>
              <a:rPr lang="en-US" altLang="fr-FR" sz="1200" baseline="0" dirty="0">
                <a:ea typeface="ＭＳ Ｐゴシック" panose="020B0600070205080204" pitchFamily="34" charset="-128"/>
              </a:rPr>
              <a:t>.</a:t>
            </a:r>
            <a:endParaRPr lang="nl-BE" sz="1200" kern="1200" dirty="0">
              <a:solidFill>
                <a:schemeClr val="tx1"/>
              </a:solidFill>
              <a:effectLst/>
              <a:latin typeface="Arial" charset="0"/>
              <a:ea typeface="ＭＳ Ｐゴシック" pitchFamily="16" charset="-128"/>
              <a:cs typeface="+mn-cs"/>
            </a:endParaRPr>
          </a:p>
          <a:p>
            <a:pPr marL="0" indent="0">
              <a:buFontTx/>
              <a:buNone/>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nl-BE" sz="1200" kern="1200" dirty="0">
                <a:solidFill>
                  <a:schemeClr val="tx1"/>
                </a:solidFill>
                <a:effectLst/>
                <a:latin typeface="Arial" charset="0"/>
                <a:ea typeface="ＭＳ Ｐゴシック" pitchFamily="16" charset="-128"/>
                <a:cs typeface="+mn-cs"/>
              </a:rPr>
              <a:t>-</a:t>
            </a:r>
            <a:r>
              <a:rPr lang="nl-BE" sz="1200" kern="1200" baseline="0" dirty="0">
                <a:solidFill>
                  <a:schemeClr val="tx1"/>
                </a:solidFill>
                <a:effectLst/>
                <a:latin typeface="Arial" charset="0"/>
                <a:ea typeface="ＭＳ Ｐゴシック" pitchFamily="16" charset="-128"/>
                <a:cs typeface="+mn-cs"/>
              </a:rPr>
              <a:t> Kostprijs en tijd: overwegingen voor 10.000 stappen – </a:t>
            </a:r>
            <a:r>
              <a:rPr lang="nl-BE" sz="1200" b="1" kern="1200" baseline="0" dirty="0">
                <a:solidFill>
                  <a:schemeClr val="tx1"/>
                </a:solidFill>
                <a:effectLst/>
                <a:latin typeface="Arial" charset="0"/>
                <a:ea typeface="ＭＳ Ｐゴシック" pitchFamily="16" charset="-128"/>
                <a:cs typeface="+mn-cs"/>
              </a:rPr>
              <a:t>2</a:t>
            </a:r>
            <a:r>
              <a:rPr lang="nl-BE" sz="1200" b="1" kern="1200" baseline="30000" dirty="0">
                <a:solidFill>
                  <a:schemeClr val="tx1"/>
                </a:solidFill>
                <a:effectLst/>
                <a:latin typeface="Arial" charset="0"/>
                <a:ea typeface="ＭＳ Ｐゴシック" pitchFamily="16" charset="-128"/>
                <a:cs typeface="+mn-cs"/>
              </a:rPr>
              <a:t>de</a:t>
            </a:r>
            <a:r>
              <a:rPr lang="nl-BE" sz="1200" b="1" kern="1200" baseline="0" dirty="0">
                <a:solidFill>
                  <a:schemeClr val="tx1"/>
                </a:solidFill>
                <a:effectLst/>
                <a:latin typeface="Arial" charset="0"/>
                <a:ea typeface="ＭＳ Ｐゴシック" pitchFamily="16" charset="-128"/>
                <a:cs typeface="+mn-cs"/>
              </a:rPr>
              <a:t> grootste valkuil: kostprijs leidt soms tot keuze van te weinig projectstrategieën of de zwakkere ervan. Wegens ruime doelgroep heeft 10.000 stappen ook </a:t>
            </a:r>
            <a:r>
              <a:rPr lang="nl-BE" sz="1200" b="1" kern="1200" baseline="0" dirty="0" err="1">
                <a:solidFill>
                  <a:schemeClr val="tx1"/>
                </a:solidFill>
                <a:effectLst/>
                <a:latin typeface="Arial" charset="0"/>
                <a:ea typeface="ＭＳ Ｐゴシック" pitchFamily="16" charset="-128"/>
                <a:cs typeface="+mn-cs"/>
              </a:rPr>
              <a:t>langetermijnaanpak</a:t>
            </a:r>
            <a:r>
              <a:rPr lang="nl-BE" sz="1200" b="1" kern="1200" baseline="0" dirty="0">
                <a:solidFill>
                  <a:schemeClr val="tx1"/>
                </a:solidFill>
                <a:effectLst/>
                <a:latin typeface="Arial" charset="0"/>
                <a:ea typeface="ＭＳ Ｐゴシック" pitchFamily="16" charset="-128"/>
                <a:cs typeface="+mn-cs"/>
              </a:rPr>
              <a:t> nodig (of in cycli werken). </a:t>
            </a:r>
            <a:r>
              <a:rPr lang="nl-BE" sz="1200" b="0" kern="1200" baseline="0" dirty="0">
                <a:solidFill>
                  <a:schemeClr val="tx1"/>
                </a:solidFill>
                <a:effectLst/>
                <a:latin typeface="Arial" charset="0"/>
                <a:ea typeface="ＭＳ Ｐゴシック" pitchFamily="16" charset="-128"/>
                <a:cs typeface="+mn-cs"/>
              </a:rPr>
              <a:t>Sterke meerwaarde is dan weer stuk beperking van de kost door Vlaamse ondersteuning van </a:t>
            </a:r>
            <a:r>
              <a:rPr lang="nl-BE" sz="1200" b="0" kern="1200" baseline="0" dirty="0" err="1">
                <a:solidFill>
                  <a:schemeClr val="tx1"/>
                </a:solidFill>
                <a:effectLst/>
                <a:latin typeface="Arial" charset="0"/>
                <a:ea typeface="ＭＳ Ｐゴシック" pitchFamily="16" charset="-128"/>
                <a:cs typeface="+mn-cs"/>
              </a:rPr>
              <a:t>VIGeZ</a:t>
            </a:r>
            <a:r>
              <a:rPr lang="nl-BE" sz="1200" b="0" kern="1200" baseline="0" dirty="0">
                <a:solidFill>
                  <a:schemeClr val="tx1"/>
                </a:solidFill>
                <a:effectLst/>
                <a:latin typeface="Arial" charset="0"/>
                <a:ea typeface="ＭＳ Ｐゴシック" pitchFamily="16" charset="-128"/>
                <a:cs typeface="+mn-cs"/>
              </a:rPr>
              <a:t>, en van Logo’s, en </a:t>
            </a:r>
            <a:r>
              <a:rPr lang="nl-BE" sz="1200" b="1" kern="1200" baseline="0" dirty="0">
                <a:solidFill>
                  <a:schemeClr val="tx1"/>
                </a:solidFill>
                <a:effectLst/>
                <a:latin typeface="Arial" charset="0"/>
                <a:ea typeface="ＭＳ Ｐゴシック" pitchFamily="16" charset="-128"/>
                <a:cs typeface="+mn-cs"/>
              </a:rPr>
              <a:t>merkbekendheid</a:t>
            </a:r>
            <a:endParaRPr lang="nl-BE" b="1"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42490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10BB99A-8FA0-45C7-BA08-6EEB423DC9B6}" type="slidenum">
              <a:rPr lang="en-US" altLang="nl-BE" smtClean="0"/>
              <a:pPr/>
              <a:t>22</a:t>
            </a:fld>
            <a:endParaRPr lang="en-US" altLang="nl-BE"/>
          </a:p>
        </p:txBody>
      </p:sp>
    </p:spTree>
    <p:extLst>
      <p:ext uri="{BB962C8B-B14F-4D97-AF65-F5344CB8AC3E}">
        <p14:creationId xmlns:p14="http://schemas.microsoft.com/office/powerpoint/2010/main" val="1079585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10BB99A-8FA0-45C7-BA08-6EEB423DC9B6}" type="slidenum">
              <a:rPr lang="en-US" altLang="nl-BE" smtClean="0"/>
              <a:pPr/>
              <a:t>23</a:t>
            </a:fld>
            <a:endParaRPr lang="en-US" altLang="nl-BE"/>
          </a:p>
        </p:txBody>
      </p:sp>
    </p:spTree>
    <p:extLst>
      <p:ext uri="{BB962C8B-B14F-4D97-AF65-F5344CB8AC3E}">
        <p14:creationId xmlns:p14="http://schemas.microsoft.com/office/powerpoint/2010/main" val="3154316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spcBef>
                <a:spcPct val="0"/>
              </a:spcBef>
            </a:pPr>
            <a:r>
              <a:rPr lang="nl-BE" altLang="nl-BE" b="1" dirty="0"/>
              <a:t>Waarom doen mensen wat ze doen? Motivatie</a:t>
            </a:r>
            <a:r>
              <a:rPr lang="nl-BE" altLang="nl-BE" b="1" baseline="0" dirty="0"/>
              <a:t> bepaalt/determineert voor een stuk gedrag, alvorens men al dan niet ‘wil’, ‘plant’, of ‘onbewust’ beweegt. De motivatie zal sterker zijn naarmate die zo veel mogelijk op een positieve manier wordt/werd ervaren door de oudere.</a:t>
            </a:r>
            <a:br>
              <a:rPr lang="nl-BE" altLang="nl-BE" b="1" baseline="0" dirty="0"/>
            </a:br>
            <a:r>
              <a:rPr lang="nl-BE" altLang="nl-BE" b="0" baseline="0" dirty="0"/>
              <a:t>L-&gt;R:</a:t>
            </a:r>
            <a:endParaRPr lang="nl-BE" altLang="nl-BE" b="0" dirty="0"/>
          </a:p>
          <a:p>
            <a:pPr eaLnBrk="1" hangingPunct="1">
              <a:spcBef>
                <a:spcPct val="0"/>
              </a:spcBef>
            </a:pPr>
            <a:r>
              <a:rPr lang="nl-BE" altLang="nl-BE" dirty="0"/>
              <a:t>- Bewegen kan zijn om iets te vermijden, bijvoorbeeld om een bepaalde straf te vermijden</a:t>
            </a:r>
          </a:p>
          <a:p>
            <a:pPr marL="0" marR="0" indent="0" algn="l" defTabSz="914400" rtl="0" eaLnBrk="1" fontAlgn="auto" latinLnBrk="0" hangingPunct="1">
              <a:lnSpc>
                <a:spcPct val="100000"/>
              </a:lnSpc>
              <a:spcBef>
                <a:spcPct val="0"/>
              </a:spcBef>
              <a:spcAft>
                <a:spcPts val="0"/>
              </a:spcAft>
              <a:buClrTx/>
              <a:buSzTx/>
              <a:buFontTx/>
              <a:buNone/>
              <a:tabLst/>
              <a:defRPr/>
            </a:pPr>
            <a:r>
              <a:rPr lang="nl-BE" altLang="nl-BE" dirty="0"/>
              <a:t>Bewegen kan ook zijn om iets te ontvangen, dus om een beloning te krijgen voor een bepaald gedrag.</a:t>
            </a:r>
          </a:p>
          <a:p>
            <a:pPr eaLnBrk="1" hangingPunct="1">
              <a:spcBef>
                <a:spcPct val="0"/>
              </a:spcBef>
            </a:pPr>
            <a:r>
              <a:rPr lang="nl-BE" altLang="nl-BE" dirty="0"/>
              <a:t>Deze beiden zijn soorten van </a:t>
            </a:r>
            <a:r>
              <a:rPr lang="nl-BE" altLang="nl-BE" b="1" dirty="0"/>
              <a:t>extrinsieke motivatie</a:t>
            </a:r>
            <a:r>
              <a:rPr lang="nl-BE" altLang="nl-BE" dirty="0"/>
              <a:t>, je stelt het gedrag dus niet van </a:t>
            </a:r>
            <a:r>
              <a:rPr lang="nl-BE" altLang="nl-BE" dirty="0" err="1"/>
              <a:t>binnenaf</a:t>
            </a:r>
            <a:r>
              <a:rPr lang="nl-BE" altLang="nl-BE" dirty="0"/>
              <a:t>, omdat je het zelf graag wilt, maar wel omdat er vanbuiten af </a:t>
            </a:r>
            <a:r>
              <a:rPr lang="nl-BE" altLang="nl-BE" b="1" dirty="0"/>
              <a:t>druk, verplichting en stress </a:t>
            </a:r>
            <a:r>
              <a:rPr lang="nl-BE" altLang="nl-BE" dirty="0"/>
              <a:t>is. </a:t>
            </a:r>
            <a:r>
              <a:rPr lang="nl-BE" altLang="nl-BE" dirty="0">
                <a:sym typeface="Wingdings" panose="05000000000000000000" pitchFamily="2" charset="2"/>
              </a:rPr>
              <a:t> gecontroleerd</a:t>
            </a:r>
            <a:endParaRPr lang="nl-BE" altLang="nl-BE" dirty="0"/>
          </a:p>
          <a:p>
            <a:pPr eaLnBrk="1" hangingPunct="1">
              <a:spcBef>
                <a:spcPct val="0"/>
              </a:spcBef>
            </a:pPr>
            <a:r>
              <a:rPr lang="nl-BE" altLang="nl-BE" dirty="0"/>
              <a:t>- Dit is niet de beste vorm van motivatie, wel de volgende soort, namelijk de </a:t>
            </a:r>
            <a:r>
              <a:rPr lang="nl-BE" altLang="nl-BE" b="1" dirty="0"/>
              <a:t>intrinsieke motivatie</a:t>
            </a:r>
            <a:r>
              <a:rPr lang="nl-BE" altLang="nl-BE" dirty="0"/>
              <a:t>. </a:t>
            </a:r>
          </a:p>
          <a:p>
            <a:pPr eaLnBrk="1" hangingPunct="1">
              <a:spcBef>
                <a:spcPct val="0"/>
              </a:spcBef>
            </a:pPr>
            <a:r>
              <a:rPr lang="nl-BE" altLang="nl-BE" dirty="0"/>
              <a:t>Soms gaan mensen iets doen omdat ze het zelf zinvol vinden, bv iemand gaat meer wandelen omdat hij of zij dit zinvol vindt en hij de positieve effecten hiervan belangrijk vindt. Dan kan iemand ook iets doen, gewoon omdat deze het leuk vindt. Dit is ook de beste manier om iets vol te houden. Ook aan sport wordt plezier best gekoppeld, dit is dan ook de grootste voorspeller dat sport wordt volgehouden. </a:t>
            </a:r>
          </a:p>
          <a:p>
            <a:pPr eaLnBrk="1" hangingPunct="1">
              <a:spcBef>
                <a:spcPct val="0"/>
              </a:spcBef>
            </a:pPr>
            <a:r>
              <a:rPr lang="nl-BE" altLang="nl-BE" dirty="0"/>
              <a:t>Deze laatsten zijn dus vormen van intrinsieke motivatie. Deze zijn welwillend en </a:t>
            </a:r>
            <a:r>
              <a:rPr lang="nl-BE" altLang="nl-BE" b="1" dirty="0"/>
              <a:t>zelfgekozen</a:t>
            </a:r>
            <a:r>
              <a:rPr lang="nl-BE" altLang="nl-BE" dirty="0"/>
              <a:t>, dit wil zeggen dat je keuzevrijheid hebt en wat je doet dat je dit zelf gekozen hebt. </a:t>
            </a:r>
          </a:p>
          <a:p>
            <a:pPr eaLnBrk="1" hangingPunct="1">
              <a:spcBef>
                <a:spcPct val="0"/>
              </a:spcBef>
            </a:pPr>
            <a:r>
              <a:rPr lang="nl-BE" altLang="nl-BE" dirty="0"/>
              <a:t>Je doet het dus voor jezelf en dit gedrag wordt dan ook vaker volgehouden. </a:t>
            </a:r>
            <a:r>
              <a:rPr lang="nl-BE" altLang="nl-BE" dirty="0">
                <a:sym typeface="Wingdings" panose="05000000000000000000" pitchFamily="2" charset="2"/>
              </a:rPr>
              <a:t> autonome</a:t>
            </a:r>
            <a:r>
              <a:rPr lang="nl-BE" altLang="nl-BE" baseline="0" dirty="0">
                <a:sym typeface="Wingdings" panose="05000000000000000000" pitchFamily="2" charset="2"/>
              </a:rPr>
              <a:t> motivatie</a:t>
            </a:r>
            <a:endParaRPr lang="nl-BE" altLang="nl-BE" dirty="0"/>
          </a:p>
          <a:p>
            <a:pPr eaLnBrk="1" hangingPunct="1">
              <a:spcBef>
                <a:spcPct val="50000"/>
              </a:spcBef>
              <a:buClrTx/>
              <a:buSzTx/>
              <a:buFontTx/>
              <a:buNone/>
            </a:pPr>
            <a:r>
              <a:rPr lang="nl-BE" altLang="nl-BE" sz="1200" i="0" dirty="0">
                <a:solidFill>
                  <a:srgbClr val="3333FF"/>
                </a:solidFill>
                <a:latin typeface="Arial" panose="020B0604020202020204" pitchFamily="34" charset="0"/>
              </a:rPr>
              <a:t>Van L </a:t>
            </a:r>
            <a:r>
              <a:rPr lang="nl-BE" altLang="nl-BE" sz="1200" i="0" dirty="0" err="1">
                <a:solidFill>
                  <a:srgbClr val="3333FF"/>
                </a:solidFill>
                <a:latin typeface="Arial" panose="020B0604020202020204" pitchFamily="34" charset="0"/>
              </a:rPr>
              <a:t>nr</a:t>
            </a:r>
            <a:r>
              <a:rPr lang="nl-BE" altLang="nl-BE" sz="1200" i="0" dirty="0">
                <a:solidFill>
                  <a:srgbClr val="3333FF"/>
                </a:solidFill>
                <a:latin typeface="Arial" panose="020B0604020202020204" pitchFamily="34" charset="0"/>
              </a:rPr>
              <a:t> R</a:t>
            </a:r>
            <a:r>
              <a:rPr lang="nl-BE" altLang="nl-BE" sz="1200" i="0" baseline="0" dirty="0">
                <a:solidFill>
                  <a:srgbClr val="3333FF"/>
                </a:solidFill>
                <a:latin typeface="Arial" panose="020B0604020202020204" pitchFamily="34" charset="0"/>
              </a:rPr>
              <a:t>:</a:t>
            </a:r>
          </a:p>
          <a:p>
            <a:pPr marL="0" marR="0" indent="0" algn="l" defTabSz="914400" rtl="0" eaLnBrk="1" fontAlgn="auto" latinLnBrk="0" hangingPunct="1">
              <a:lnSpc>
                <a:spcPct val="100000"/>
              </a:lnSpc>
              <a:spcBef>
                <a:spcPct val="50000"/>
              </a:spcBef>
              <a:spcAft>
                <a:spcPts val="0"/>
              </a:spcAft>
              <a:buClrTx/>
              <a:buSzTx/>
              <a:buFontTx/>
              <a:buNone/>
              <a:tabLst/>
              <a:defRPr/>
            </a:pPr>
            <a:r>
              <a:rPr lang="nl-BE" altLang="nl-BE" sz="1200" i="1" dirty="0">
                <a:solidFill>
                  <a:srgbClr val="3333FF"/>
                </a:solidFill>
                <a:latin typeface="Arial" panose="020B0604020202020204" pitchFamily="34" charset="0"/>
              </a:rPr>
              <a:t>“Ik doe mee aan de 10.000 stappen-wandeling</a:t>
            </a:r>
            <a:r>
              <a:rPr lang="nl-BE" altLang="nl-BE" sz="1200" i="1" baseline="0" dirty="0">
                <a:solidFill>
                  <a:srgbClr val="3333FF"/>
                </a:solidFill>
                <a:latin typeface="Arial" panose="020B0604020202020204" pitchFamily="34" charset="0"/>
              </a:rPr>
              <a:t> om het gratis geschenk te krijgen</a:t>
            </a:r>
            <a:r>
              <a:rPr lang="nl-BE" altLang="nl-BE" sz="1200" i="1" dirty="0">
                <a:solidFill>
                  <a:srgbClr val="3333FF"/>
                </a:solidFill>
                <a:latin typeface="Arial" panose="020B0604020202020204" pitchFamily="34" charset="0"/>
              </a:rPr>
              <a:t>”</a:t>
            </a:r>
            <a:endParaRPr lang="nl-BE" altLang="nl-BE" sz="1200" i="0" dirty="0">
              <a:solidFill>
                <a:srgbClr val="3333FF"/>
              </a:solidFill>
              <a:latin typeface="Arial" panose="020B0604020202020204" pitchFamily="34" charset="0"/>
            </a:endParaRPr>
          </a:p>
          <a:p>
            <a:pPr marL="0" marR="0" indent="0" algn="l" defTabSz="914400" rtl="0" eaLnBrk="1" fontAlgn="auto" latinLnBrk="0" hangingPunct="1">
              <a:lnSpc>
                <a:spcPct val="100000"/>
              </a:lnSpc>
              <a:spcBef>
                <a:spcPct val="50000"/>
              </a:spcBef>
              <a:spcAft>
                <a:spcPts val="0"/>
              </a:spcAft>
              <a:buClrTx/>
              <a:buSzTx/>
              <a:buFontTx/>
              <a:buNone/>
              <a:tabLst/>
              <a:defRPr/>
            </a:pPr>
            <a:r>
              <a:rPr lang="nl-BE" altLang="nl-BE" sz="1200" i="1" dirty="0">
                <a:solidFill>
                  <a:srgbClr val="3333FF"/>
                </a:solidFill>
                <a:latin typeface="Arial" panose="020B0604020202020204" pitchFamily="34" charset="0"/>
              </a:rPr>
              <a:t>“Als ik sport voel ik me minder schuldig in mijn </a:t>
            </a:r>
            <a:r>
              <a:rPr lang="nl-BE" altLang="nl-BE" sz="1200" i="1" baseline="0" dirty="0">
                <a:solidFill>
                  <a:srgbClr val="3333FF"/>
                </a:solidFill>
                <a:latin typeface="Arial" panose="020B0604020202020204" pitchFamily="34" charset="0"/>
              </a:rPr>
              <a:t>geweten</a:t>
            </a:r>
            <a:r>
              <a:rPr lang="nl-BE" altLang="nl-BE" sz="1200" i="1" dirty="0">
                <a:solidFill>
                  <a:srgbClr val="3333FF"/>
                </a:solidFill>
                <a:latin typeface="Arial" panose="020B0604020202020204" pitchFamily="34" charset="0"/>
              </a:rPr>
              <a:t>”</a:t>
            </a:r>
          </a:p>
          <a:p>
            <a:pPr marL="0" marR="0" indent="0" algn="l" defTabSz="914400" rtl="0" eaLnBrk="1" fontAlgn="auto" latinLnBrk="0" hangingPunct="1">
              <a:lnSpc>
                <a:spcPct val="100000"/>
              </a:lnSpc>
              <a:spcBef>
                <a:spcPct val="50000"/>
              </a:spcBef>
              <a:spcAft>
                <a:spcPts val="0"/>
              </a:spcAft>
              <a:buClrTx/>
              <a:buSzTx/>
              <a:buFontTx/>
              <a:buNone/>
              <a:tabLst/>
              <a:defRPr/>
            </a:pPr>
            <a:r>
              <a:rPr lang="nl-BE" altLang="nl-BE" sz="1200" i="1" dirty="0">
                <a:solidFill>
                  <a:srgbClr val="3333FF"/>
                </a:solidFill>
                <a:latin typeface="Arial" panose="020B0604020202020204" pitchFamily="34" charset="0"/>
              </a:rPr>
              <a:t>“Ik beweeg omdat het belangrijk is om gezond te blijven,</a:t>
            </a:r>
            <a:r>
              <a:rPr lang="nl-BE" altLang="nl-BE" sz="1200" i="1" baseline="0" dirty="0">
                <a:solidFill>
                  <a:srgbClr val="3333FF"/>
                </a:solidFill>
                <a:latin typeface="Arial" panose="020B0604020202020204" pitchFamily="34" charset="0"/>
              </a:rPr>
              <a:t> zeker na het lezen over de bescherming van het geheugen bij ouderen</a:t>
            </a:r>
            <a:r>
              <a:rPr lang="nl-BE" altLang="nl-BE" sz="1200" i="1" dirty="0">
                <a:solidFill>
                  <a:srgbClr val="3333FF"/>
                </a:solidFill>
                <a:latin typeface="Arial" panose="020B0604020202020204" pitchFamily="34" charset="0"/>
              </a:rPr>
              <a:t>”</a:t>
            </a:r>
          </a:p>
          <a:p>
            <a:pPr marL="0" marR="0" indent="0" algn="l" defTabSz="914400" rtl="0" eaLnBrk="1" fontAlgn="auto" latinLnBrk="0" hangingPunct="1">
              <a:lnSpc>
                <a:spcPct val="100000"/>
              </a:lnSpc>
              <a:spcBef>
                <a:spcPct val="50000"/>
              </a:spcBef>
              <a:spcAft>
                <a:spcPts val="0"/>
              </a:spcAft>
              <a:buClrTx/>
              <a:buSzTx/>
              <a:buFontTx/>
              <a:buNone/>
              <a:tabLst/>
              <a:defRPr/>
            </a:pPr>
            <a:r>
              <a:rPr lang="nl-BE" altLang="nl-BE" sz="1200" i="1" dirty="0">
                <a:solidFill>
                  <a:srgbClr val="3333FF"/>
                </a:solidFill>
                <a:latin typeface="Arial" panose="020B0604020202020204" pitchFamily="34" charset="0"/>
              </a:rPr>
              <a:t>“Ik beweeg omdat ik dit belangrijk vindt voor mezelf en</a:t>
            </a:r>
            <a:r>
              <a:rPr lang="nl-BE" altLang="nl-BE" sz="1200" i="1" baseline="0" dirty="0">
                <a:solidFill>
                  <a:srgbClr val="3333FF"/>
                </a:solidFill>
                <a:latin typeface="Arial" panose="020B0604020202020204" pitchFamily="34" charset="0"/>
              </a:rPr>
              <a:t> als voorbeeld voor de kleinkinderen</a:t>
            </a:r>
            <a:r>
              <a:rPr lang="nl-BE" altLang="nl-BE" sz="1200" i="1" dirty="0">
                <a:solidFill>
                  <a:srgbClr val="3333FF"/>
                </a:solidFill>
                <a:latin typeface="Arial" panose="020B0604020202020204" pitchFamily="34" charset="0"/>
              </a:rPr>
              <a:t>”</a:t>
            </a:r>
          </a:p>
          <a:p>
            <a:pPr eaLnBrk="1" hangingPunct="1">
              <a:spcBef>
                <a:spcPct val="50000"/>
              </a:spcBef>
              <a:buClrTx/>
              <a:buSzTx/>
              <a:buFontTx/>
              <a:buNone/>
            </a:pPr>
            <a:r>
              <a:rPr lang="nl-BE" altLang="nl-BE" sz="1200" i="1" dirty="0">
                <a:solidFill>
                  <a:srgbClr val="3333FF"/>
                </a:solidFill>
                <a:latin typeface="Arial" panose="020B0604020202020204" pitchFamily="34" charset="0"/>
              </a:rPr>
              <a:t>“Bewegen is leuk, een positieve</a:t>
            </a:r>
            <a:r>
              <a:rPr lang="nl-BE" altLang="nl-BE" sz="1200" i="1" baseline="0" dirty="0">
                <a:solidFill>
                  <a:srgbClr val="3333FF"/>
                </a:solidFill>
                <a:latin typeface="Arial" panose="020B0604020202020204" pitchFamily="34" charset="0"/>
              </a:rPr>
              <a:t> ervaring</a:t>
            </a:r>
            <a:r>
              <a:rPr lang="nl-BE" altLang="nl-BE" sz="1200" i="1" dirty="0">
                <a:solidFill>
                  <a:srgbClr val="3333FF"/>
                </a:solidFill>
                <a:latin typeface="Arial" panose="020B0604020202020204" pitchFamily="34" charset="0"/>
              </a:rPr>
              <a:t>!”</a:t>
            </a:r>
            <a:endParaRPr lang="nl-NL" altLang="nl-BE" dirty="0"/>
          </a:p>
          <a:p>
            <a:endParaRPr lang="nl-BE" dirty="0"/>
          </a:p>
        </p:txBody>
      </p:sp>
      <p:sp>
        <p:nvSpPr>
          <p:cNvPr id="4" name="Tijdelijke aanduiding voor dianummer 3"/>
          <p:cNvSpPr>
            <a:spLocks noGrp="1"/>
          </p:cNvSpPr>
          <p:nvPr>
            <p:ph type="sldNum" sz="quarter" idx="10"/>
          </p:nvPr>
        </p:nvSpPr>
        <p:spPr/>
        <p:txBody>
          <a:bodyPr/>
          <a:lstStyle/>
          <a:p>
            <a:fld id="{95100DBD-EEFB-4B30-AC52-862FA2407F54}" type="slidenum">
              <a:rPr lang="en-US" altLang="nl-BE" smtClean="0"/>
              <a:pPr/>
              <a:t>24</a:t>
            </a:fld>
            <a:endParaRPr lang="en-US" altLang="nl-BE"/>
          </a:p>
        </p:txBody>
      </p:sp>
    </p:spTree>
    <p:extLst>
      <p:ext uri="{BB962C8B-B14F-4D97-AF65-F5344CB8AC3E}">
        <p14:creationId xmlns:p14="http://schemas.microsoft.com/office/powerpoint/2010/main" val="4073424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MAAR zogenaamde</a:t>
            </a:r>
            <a:r>
              <a:rPr lang="nl-BE" baseline="0" dirty="0"/>
              <a:t> </a:t>
            </a:r>
            <a:r>
              <a:rPr lang="nl-BE" baseline="0" dirty="0" err="1"/>
              <a:t>ABC’s</a:t>
            </a:r>
            <a:r>
              <a:rPr lang="nl-BE" baseline="0" dirty="0"/>
              <a:t> hebben mensen incl. vooral ook kwetsbare ouderen niet volledig in de hand. De omgeving speelt een voorname rol, en deze groeit met de mate van kwetsbaarheid bij je segment van ouderen.</a:t>
            </a:r>
            <a:endParaRPr lang="nl-BE" dirty="0"/>
          </a:p>
        </p:txBody>
      </p:sp>
      <p:sp>
        <p:nvSpPr>
          <p:cNvPr id="4" name="Tijdelijke aanduiding voor dianummer 3"/>
          <p:cNvSpPr>
            <a:spLocks noGrp="1"/>
          </p:cNvSpPr>
          <p:nvPr>
            <p:ph type="sldNum" sz="quarter" idx="10"/>
          </p:nvPr>
        </p:nvSpPr>
        <p:spPr/>
        <p:txBody>
          <a:bodyPr/>
          <a:lstStyle/>
          <a:p>
            <a:fld id="{1102C998-577F-4233-87F9-F389D612A65B}" type="slidenum">
              <a:rPr lang="nl-BE" smtClean="0"/>
              <a:t>25</a:t>
            </a:fld>
            <a:endParaRPr lang="nl-BE"/>
          </a:p>
        </p:txBody>
      </p:sp>
    </p:spTree>
    <p:extLst>
      <p:ext uri="{BB962C8B-B14F-4D97-AF65-F5344CB8AC3E}">
        <p14:creationId xmlns:p14="http://schemas.microsoft.com/office/powerpoint/2010/main" val="13355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Ingevoegd voor de deelnemers van de vorming</a:t>
            </a:r>
            <a:r>
              <a:rPr lang="nl-BE" baseline="0" dirty="0"/>
              <a:t> ter verduidelijking van ‘hoe werken aan zelfdeterminatie en bijhorende determinanten’. Relatief snel overgaan opdat men tijdens de oefening ook nog ruimte heeft voor eigen inspiratie</a:t>
            </a:r>
          </a:p>
          <a:p>
            <a:r>
              <a:rPr lang="nl-BE" baseline="0" dirty="0"/>
              <a:t>- Huidige slide: </a:t>
            </a:r>
            <a:r>
              <a:rPr lang="nl-BE" baseline="0" dirty="0" err="1"/>
              <a:t>obv</a:t>
            </a:r>
            <a:r>
              <a:rPr lang="nl-BE" baseline="0" dirty="0"/>
              <a:t> fiche Liever Actiever, PWP Ragnar ISB congres, en review Baert (enkel plezier ervaren en ‘peil naar beweegvormen van vroeger)</a:t>
            </a:r>
          </a:p>
          <a:p>
            <a:r>
              <a:rPr lang="nl-BE" baseline="0" dirty="0"/>
              <a:t>- Empathie: = </a:t>
            </a:r>
            <a:r>
              <a:rPr lang="nl-BE" baseline="0" dirty="0" err="1"/>
              <a:t>oa</a:t>
            </a:r>
            <a:r>
              <a:rPr lang="nl-BE" baseline="0" dirty="0"/>
              <a:t>. Signalen in lichaamstaal en expressie zien bij de deelnemer/oudere, oogcontact houden, open lichaamshouding, naar de persoon toe buigen om begripvol te zijn. </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9458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Ingevoegd voor de deelnemers van de vorming</a:t>
            </a:r>
            <a:r>
              <a:rPr lang="nl-BE" baseline="0" dirty="0"/>
              <a:t> ter verduidelijking van ‘hoe werken aan zelfdeterminatie en bijhorende determinanten’</a:t>
            </a:r>
          </a:p>
          <a:p>
            <a:r>
              <a:rPr lang="nl-BE" baseline="0" dirty="0"/>
              <a:t>@Stien: deze methodiek is niet voor ouderen…</a:t>
            </a:r>
          </a:p>
          <a:p>
            <a:r>
              <a:rPr lang="nl-BE" sz="1200" kern="1200" dirty="0">
                <a:solidFill>
                  <a:schemeClr val="tx1"/>
                </a:solidFill>
                <a:effectLst/>
                <a:latin typeface="+mn-lt"/>
                <a:ea typeface="+mn-ea"/>
                <a:cs typeface="+mn-cs"/>
              </a:rPr>
              <a:t>Liever Actiever project Samen 10.000 stappen (Sint-Niklaas, WGC De Vlier)</a:t>
            </a:r>
          </a:p>
          <a:p>
            <a:r>
              <a:rPr lang="nl-BE" sz="1200" kern="1200" dirty="0">
                <a:solidFill>
                  <a:schemeClr val="tx1"/>
                </a:solidFill>
                <a:effectLst/>
                <a:latin typeface="+mn-lt"/>
                <a:ea typeface="+mn-ea"/>
                <a:cs typeface="+mn-cs"/>
              </a:rPr>
              <a:t>Er wordt wekelijks gewandeld met cliënten van het wijkgezondheidscentrum. Er wordt aan de cliënten zelf gevraagd waar ze deze week naartoe willen wandelen. In principe was het de bedoeling om vooral naar organisaties te wandelen om hun aanbod beter bekend te maken bij die doelgroep. Maar ze merkten dat er bv. een aantal mensen waren die heel graag naar het dierenasiel wilden wandelen. Dit hebben ze dan ook opgenomen, hoewel dit niet volledig overeenkwam met doelen van het project. Flexibel zijn!</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8215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Vaste vertrouwensfiguren, sleutelfiguren uit doelgroep</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Liever Actiever project Goedgevoelstappers (Brugge)</a:t>
            </a:r>
          </a:p>
          <a:p>
            <a:r>
              <a:rPr lang="nl-BE" sz="1200" kern="1200" dirty="0">
                <a:solidFill>
                  <a:schemeClr val="tx1"/>
                </a:solidFill>
                <a:effectLst/>
                <a:latin typeface="+mn-lt"/>
                <a:ea typeface="+mn-ea"/>
                <a:cs typeface="+mn-cs"/>
              </a:rPr>
              <a:t>Hun project bestaat eruit om wekelijks te wandelen met psychisch kwetsbare mensen en mensen in armoede. </a:t>
            </a:r>
          </a:p>
          <a:p>
            <a:r>
              <a:rPr lang="nl-BE" sz="1200" kern="1200" dirty="0">
                <a:solidFill>
                  <a:schemeClr val="tx1"/>
                </a:solidFill>
                <a:effectLst/>
                <a:latin typeface="+mn-lt"/>
                <a:ea typeface="+mn-ea"/>
                <a:cs typeface="+mn-cs"/>
              </a:rPr>
              <a:t>Grote succesfactor was het feit dat de wandelingen telkens begeleid werden door een vertrouwensfiguur van de deelnemers (bv. een ergotherapeut uit het psychiatrisch ziekenhuis die de psychiatrische patiënten erg goed kent). </a:t>
            </a:r>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4081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800" dirty="0"/>
              <a:t>Foto tuinieren: http://www.groenwel.nl/wp-content/uploads/2014/09/ouderen_moestuinbak.png</a:t>
            </a:r>
          </a:p>
          <a:p>
            <a:r>
              <a:rPr lang="nl-BE" sz="800" dirty="0"/>
              <a:t>Foto vrije tijd: http://gezutrecht.nl/wp-content/uploads/bewegen1.jpg</a:t>
            </a:r>
          </a:p>
          <a:p>
            <a:r>
              <a:rPr lang="nl-BE" sz="800" dirty="0"/>
              <a:t>Foto werk</a:t>
            </a:r>
            <a:r>
              <a:rPr lang="nl-BE" sz="800" baseline="0" dirty="0"/>
              <a:t> (mantelzorg-vrijwilligerswerk)</a:t>
            </a:r>
            <a:r>
              <a:rPr lang="nl-BE" sz="800" dirty="0"/>
              <a:t> : https://www.zonnebloem.nl/~/media/images/department%20websites/custom/ov/r/rijssen/news/92433.jpg?mw=600</a:t>
            </a:r>
          </a:p>
          <a:p>
            <a:r>
              <a:rPr lang="nl-BE" sz="800" dirty="0"/>
              <a:t/>
            </a:r>
            <a:br>
              <a:rPr lang="nl-BE" sz="800" dirty="0"/>
            </a:br>
            <a:r>
              <a:rPr lang="nl-BE" sz="800" dirty="0"/>
              <a:t>Foto actieve verplaatsing: http://www.fietsersbond.be/sites/default/files/winkelen-per-fiets.jpg</a:t>
            </a:r>
          </a:p>
        </p:txBody>
      </p:sp>
      <p:sp>
        <p:nvSpPr>
          <p:cNvPr id="4" name="Tijdelijke aanduiding voor dianummer 3"/>
          <p:cNvSpPr>
            <a:spLocks noGrp="1"/>
          </p:cNvSpPr>
          <p:nvPr>
            <p:ph type="sldNum" sz="quarter" idx="10"/>
          </p:nvPr>
        </p:nvSpPr>
        <p:spPr/>
        <p:txBody>
          <a:bodyPr/>
          <a:lstStyle/>
          <a:p>
            <a:fld id="{1102C998-577F-4233-87F9-F389D612A65B}" type="slidenum">
              <a:rPr lang="nl-BE" smtClean="0"/>
              <a:t>4</a:t>
            </a:fld>
            <a:endParaRPr lang="nl-BE"/>
          </a:p>
        </p:txBody>
      </p:sp>
    </p:spTree>
    <p:extLst>
      <p:ext uri="{BB962C8B-B14F-4D97-AF65-F5344CB8AC3E}">
        <p14:creationId xmlns:p14="http://schemas.microsoft.com/office/powerpoint/2010/main" val="3154270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Ingevoegd voor de deelnemers van de vorming</a:t>
            </a:r>
            <a:r>
              <a:rPr lang="nl-BE" baseline="0" dirty="0"/>
              <a:t> ter verduidelijking van ‘hoe werken aan zelfdeterminatie en bijhorende determinanten’</a:t>
            </a:r>
            <a:br>
              <a:rPr lang="nl-BE" baseline="0" dirty="0"/>
            </a:br>
            <a:r>
              <a:rPr lang="nl-BE" baseline="0" dirty="0"/>
              <a:t>- </a:t>
            </a:r>
            <a:r>
              <a:rPr lang="nl-BE" dirty="0"/>
              <a:t>Op het slotevent vertelde de trekker dat hij telkens vertrok </a:t>
            </a:r>
            <a:r>
              <a:rPr lang="nl-BE" b="1" dirty="0"/>
              <a:t>vanuit de kwaliteiten van de deelnemers</a:t>
            </a:r>
            <a:r>
              <a:rPr lang="nl-BE" dirty="0"/>
              <a:t>. Zo waren er mensen die goed overweg konden met hout en </a:t>
            </a:r>
            <a:r>
              <a:rPr lang="nl-BE" b="1" dirty="0"/>
              <a:t>houtbewerking</a:t>
            </a:r>
            <a:r>
              <a:rPr lang="nl-BE" dirty="0"/>
              <a:t>. Ze hebben hierop ingespeeld door hun ‘houtbakken’ te laten maken voor de </a:t>
            </a:r>
            <a:r>
              <a:rPr lang="nl-BE" b="1" dirty="0"/>
              <a:t>frambozenstruiken</a:t>
            </a:r>
            <a:r>
              <a:rPr lang="nl-BE" dirty="0"/>
              <a:t> in te zetten. Zie foto van een bak in </a:t>
            </a:r>
            <a:r>
              <a:rPr lang="nl-BE" dirty="0" err="1"/>
              <a:t>ppt</a:t>
            </a:r>
            <a:r>
              <a:rPr lang="nl-BE" dirty="0"/>
              <a:t> van slotevent. In hun evaluatierapport komt dat aspect van hun project echter minder aan bod, maar ik weet dat ze hier sterk op inzetten. De vrijwilligers uit hun project werden ook ingezet bij het </a:t>
            </a:r>
            <a:r>
              <a:rPr lang="nl-BE" b="1" dirty="0"/>
              <a:t>herstellen van de fietsen </a:t>
            </a:r>
            <a:r>
              <a:rPr lang="nl-BE" dirty="0"/>
              <a:t>enz. </a:t>
            </a:r>
          </a:p>
          <a:p>
            <a:endParaRPr lang="nl-BE" dirty="0"/>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48243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Ingevoegd voor de deelnemers van de vorming</a:t>
            </a:r>
            <a:r>
              <a:rPr lang="nl-BE" baseline="0" dirty="0"/>
              <a:t> ter verduidelijking van ‘hoe werken aan zelfdeterminatie en bijhorende determinanten’. Relatief snel overgaan opdat men tijdens de oefening ook nog ruimte heeft voor eigen inspiratie</a:t>
            </a:r>
          </a:p>
          <a:p>
            <a:r>
              <a:rPr lang="nl-BE" baseline="0" dirty="0"/>
              <a:t>- Huidige slide: </a:t>
            </a:r>
            <a:r>
              <a:rPr lang="nl-BE" baseline="0" dirty="0" err="1"/>
              <a:t>obv</a:t>
            </a:r>
            <a:r>
              <a:rPr lang="nl-BE" baseline="0" dirty="0"/>
              <a:t> fiche Liever Actiever, PWP Ragnar ISB congres, en review Baert (enkel plezier ervaren en ‘peil naar beweegvormen van vroeger)</a:t>
            </a:r>
          </a:p>
          <a:p>
            <a:r>
              <a:rPr lang="nl-BE" baseline="0" dirty="0"/>
              <a:t>- Empathie: = </a:t>
            </a:r>
            <a:r>
              <a:rPr lang="nl-BE" baseline="0" dirty="0" err="1"/>
              <a:t>oa</a:t>
            </a:r>
            <a:r>
              <a:rPr lang="nl-BE" baseline="0" dirty="0"/>
              <a:t>. Signalen in lichaamstaal en expressie zien bij de deelnemer/oudere, oogcontact houden, open lichaamshouding, naar de persoon toe buigen om begripvol te zijn. </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408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Ingevoegd voor de deelnemers van de vorming</a:t>
            </a:r>
            <a:r>
              <a:rPr lang="nl-BE" baseline="0" dirty="0"/>
              <a:t> ter verduidelijking van ‘hoe werken aan zelfdeterminatie en bijhorende determinanten’. Relatief snel overgaan opdat men tijdens de oefening ook nog ruimte heeft voor eigen inspiratie</a:t>
            </a:r>
          </a:p>
          <a:p>
            <a:r>
              <a:rPr lang="nl-BE" baseline="0" dirty="0"/>
              <a:t>- Huidige slide: </a:t>
            </a:r>
            <a:r>
              <a:rPr lang="nl-BE" baseline="0" dirty="0" err="1"/>
              <a:t>obv</a:t>
            </a:r>
            <a:r>
              <a:rPr lang="nl-BE" baseline="0" dirty="0"/>
              <a:t> fiche Liever Actiever, PWP Ragnar ISB congres, en review Baert (enkel plezier ervaren en ‘peil naar beweegvormen van vroeger)</a:t>
            </a:r>
          </a:p>
          <a:p>
            <a:r>
              <a:rPr lang="nl-BE" baseline="0" dirty="0"/>
              <a:t>- Empathie: = </a:t>
            </a:r>
            <a:r>
              <a:rPr lang="nl-BE" baseline="0" dirty="0" err="1"/>
              <a:t>oa</a:t>
            </a:r>
            <a:r>
              <a:rPr lang="nl-BE" baseline="0" dirty="0"/>
              <a:t>. Signalen in lichaamstaal en expressie zien bij de deelnemer/oudere, oogcontact houden, open lichaamshouding, naar de persoon toe buigen om begripvol te zijn. </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11078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800" dirty="0"/>
              <a:t>Ragnar 10’</a:t>
            </a:r>
          </a:p>
          <a:p>
            <a:r>
              <a:rPr lang="nl-BE" sz="800" dirty="0"/>
              <a:t>4 bewegingscontexten: universeel voor alle doelgroepen (mens</a:t>
            </a:r>
            <a:r>
              <a:rPr lang="nl-BE" sz="800" baseline="0" dirty="0"/>
              <a:t> beweegt) – invulling zal wel anders zijn naargelang de doelgroep, in dit geval ouderen, en naargelang de segmenten van ouderen. </a:t>
            </a:r>
            <a:endParaRPr lang="nl-BE" sz="800" dirty="0"/>
          </a:p>
          <a:p>
            <a:r>
              <a:rPr lang="nl-BE" sz="800" dirty="0"/>
              <a:t>Foto tuinieren: http://www.groenwel.nl/wp-content/uploads/2014/09/ouderen_moestuinbak.png</a:t>
            </a:r>
          </a:p>
          <a:p>
            <a:r>
              <a:rPr lang="nl-BE" sz="800" dirty="0"/>
              <a:t>Foto vrije tijd: http://gezutrecht.nl/wp-content/uploads/bewegen1.jpg</a:t>
            </a:r>
          </a:p>
          <a:p>
            <a:r>
              <a:rPr lang="nl-BE" sz="800" dirty="0"/>
              <a:t>Foto werk</a:t>
            </a:r>
            <a:r>
              <a:rPr lang="nl-BE" sz="800" baseline="0" dirty="0"/>
              <a:t> (mantelzorg-vrijwilligerswerk)</a:t>
            </a:r>
            <a:r>
              <a:rPr lang="nl-BE" sz="800" dirty="0"/>
              <a:t> : https://www.zonnebloem.nl/~/media/images/department%20websites/custom/ov/r/rijssen/news/92433.jpg?mw=600</a:t>
            </a:r>
          </a:p>
          <a:p>
            <a:r>
              <a:rPr lang="nl-BE" sz="800" dirty="0"/>
              <a:t>Foto actieve verplaatsing: http://www.fietsersbond.be/sites/default/files/winkelen-per-fiets.jpg</a:t>
            </a:r>
          </a:p>
        </p:txBody>
      </p:sp>
      <p:sp>
        <p:nvSpPr>
          <p:cNvPr id="4" name="Tijdelijke aanduiding voor dianummer 3"/>
          <p:cNvSpPr>
            <a:spLocks noGrp="1"/>
          </p:cNvSpPr>
          <p:nvPr>
            <p:ph type="sldNum" sz="quarter" idx="10"/>
          </p:nvPr>
        </p:nvSpPr>
        <p:spPr/>
        <p:txBody>
          <a:bodyPr/>
          <a:lstStyle/>
          <a:p>
            <a:fld id="{1102C998-577F-4233-87F9-F389D612A65B}" type="slidenum">
              <a:rPr lang="nl-BE" smtClean="0"/>
              <a:t>36</a:t>
            </a:fld>
            <a:endParaRPr lang="nl-BE"/>
          </a:p>
        </p:txBody>
      </p:sp>
    </p:spTree>
    <p:extLst>
      <p:ext uri="{BB962C8B-B14F-4D97-AF65-F5344CB8AC3E}">
        <p14:creationId xmlns:p14="http://schemas.microsoft.com/office/powerpoint/2010/main" val="467810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kern="1200" dirty="0">
                <a:solidFill>
                  <a:schemeClr val="tx1"/>
                </a:solidFill>
                <a:effectLst/>
                <a:latin typeface="+mn-lt"/>
                <a:ea typeface="+mn-ea"/>
                <a:cs typeface="+mn-cs"/>
              </a:rPr>
              <a:t>@Stien: uitleg ontbreekt? </a:t>
            </a:r>
            <a:r>
              <a:rPr lang="nl-BE" sz="1200" kern="1200" dirty="0">
                <a:solidFill>
                  <a:schemeClr val="tx1"/>
                </a:solidFill>
                <a:effectLst/>
                <a:latin typeface="+mn-lt"/>
                <a:ea typeface="+mn-ea"/>
                <a:cs typeface="+mn-cs"/>
                <a:sym typeface="Wingdings" panose="05000000000000000000" pitchFamily="2" charset="2"/>
              </a:rPr>
              <a:t> </a:t>
            </a:r>
            <a:r>
              <a:rPr lang="nl-BE" sz="1200" kern="1200" dirty="0">
                <a:solidFill>
                  <a:schemeClr val="tx1"/>
                </a:solidFill>
                <a:effectLst/>
                <a:latin typeface="+mn-lt"/>
                <a:ea typeface="+mn-ea"/>
                <a:cs typeface="+mn-cs"/>
              </a:rPr>
              <a:t>Waarom</a:t>
            </a:r>
            <a:r>
              <a:rPr lang="nl-BE" sz="1200" kern="1200" baseline="0" dirty="0">
                <a:solidFill>
                  <a:schemeClr val="tx1"/>
                </a:solidFill>
                <a:effectLst/>
                <a:latin typeface="+mn-lt"/>
                <a:ea typeface="+mn-ea"/>
                <a:cs typeface="+mn-cs"/>
              </a:rPr>
              <a:t> verbondenheid? Heeft dit project ook een volkstuin </a:t>
            </a:r>
            <a:r>
              <a:rPr lang="nl-BE" sz="1200" kern="1200" baseline="0" dirty="0">
                <a:solidFill>
                  <a:schemeClr val="tx1"/>
                </a:solidFill>
                <a:effectLst/>
                <a:latin typeface="+mn-lt"/>
                <a:ea typeface="+mn-ea"/>
                <a:cs typeface="+mn-cs"/>
                <a:sym typeface="Wingdings" panose="05000000000000000000" pitchFamily="2" charset="2"/>
              </a:rPr>
              <a:t> onze boodschap is idealiter om </a:t>
            </a:r>
            <a:r>
              <a:rPr lang="nl-BE" sz="1200" kern="1200" baseline="0" dirty="0" err="1">
                <a:solidFill>
                  <a:schemeClr val="tx1"/>
                </a:solidFill>
                <a:effectLst/>
                <a:latin typeface="+mn-lt"/>
                <a:ea typeface="+mn-ea"/>
                <a:cs typeface="+mn-cs"/>
                <a:sym typeface="Wingdings" panose="05000000000000000000" pitchFamily="2" charset="2"/>
              </a:rPr>
              <a:t>vershillende</a:t>
            </a:r>
            <a:r>
              <a:rPr lang="nl-BE" sz="1200" kern="1200" baseline="0" dirty="0">
                <a:solidFill>
                  <a:schemeClr val="tx1"/>
                </a:solidFill>
                <a:effectLst/>
                <a:latin typeface="+mn-lt"/>
                <a:ea typeface="+mn-ea"/>
                <a:cs typeface="+mn-cs"/>
                <a:sym typeface="Wingdings" panose="05000000000000000000" pitchFamily="2" charset="2"/>
              </a:rPr>
              <a:t> bewegingsvoorzieningen te combineren om sociale interactie te verhogen</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67086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ltLang="nl-BE" b="0" baseline="0" dirty="0">
                <a:latin typeface="Tahoma" panose="020B0604030504040204" pitchFamily="34" charset="0"/>
                <a:cs typeface="Tahoma" panose="020B0604030504040204" pitchFamily="34" charset="0"/>
              </a:rPr>
              <a:t>- Studie overgang </a:t>
            </a:r>
            <a:r>
              <a:rPr lang="en-US" sz="1200" b="1" i="0" u="none" strike="noStrike" kern="1200" baseline="0" dirty="0">
                <a:solidFill>
                  <a:schemeClr val="tx1"/>
                </a:solidFill>
                <a:latin typeface="+mn-lt"/>
                <a:ea typeface="+mn-ea"/>
                <a:cs typeface="+mn-cs"/>
              </a:rPr>
              <a:t>Association between Objectively Measured Physical Activity</a:t>
            </a:r>
          </a:p>
          <a:p>
            <a:r>
              <a:rPr lang="nl-BE" sz="1200" b="1" i="0" u="none" strike="noStrike" kern="1200" baseline="0" dirty="0" err="1">
                <a:solidFill>
                  <a:schemeClr val="tx1"/>
                </a:solidFill>
                <a:latin typeface="+mn-lt"/>
                <a:ea typeface="+mn-ea"/>
                <a:cs typeface="+mn-cs"/>
              </a:rPr>
              <a:t>and</a:t>
            </a:r>
            <a:r>
              <a:rPr lang="nl-BE" sz="1200" b="1" i="0" u="none" strike="noStrike" kern="1200" baseline="0" dirty="0">
                <a:solidFill>
                  <a:schemeClr val="tx1"/>
                </a:solidFill>
                <a:latin typeface="+mn-lt"/>
                <a:ea typeface="+mn-ea"/>
                <a:cs typeface="+mn-cs"/>
              </a:rPr>
              <a:t> </a:t>
            </a:r>
            <a:r>
              <a:rPr lang="nl-BE" sz="1200" b="1" i="0" u="none" strike="noStrike" kern="1200" baseline="0" dirty="0" err="1">
                <a:solidFill>
                  <a:schemeClr val="tx1"/>
                </a:solidFill>
                <a:latin typeface="+mn-lt"/>
                <a:ea typeface="+mn-ea"/>
                <a:cs typeface="+mn-cs"/>
              </a:rPr>
              <a:t>Mortality</a:t>
            </a:r>
            <a:r>
              <a:rPr lang="nl-BE" sz="1200" b="1" i="0" u="none" strike="noStrike" kern="1200" baseline="0" dirty="0">
                <a:solidFill>
                  <a:schemeClr val="tx1"/>
                </a:solidFill>
                <a:latin typeface="+mn-lt"/>
                <a:ea typeface="+mn-ea"/>
                <a:cs typeface="+mn-cs"/>
              </a:rPr>
              <a:t> in NHANES (</a:t>
            </a:r>
            <a:r>
              <a:rPr lang="nl-BE" sz="1200" b="1" i="0" u="none" strike="noStrike" kern="1200" baseline="0" dirty="0" err="1">
                <a:solidFill>
                  <a:schemeClr val="tx1"/>
                </a:solidFill>
                <a:latin typeface="+mn-lt"/>
                <a:ea typeface="+mn-ea"/>
                <a:cs typeface="+mn-cs"/>
              </a:rPr>
              <a:t>Fishman</a:t>
            </a:r>
            <a:r>
              <a:rPr lang="nl-BE" sz="1200" b="1" i="0" u="none" strike="noStrike" kern="1200" baseline="0" dirty="0">
                <a:solidFill>
                  <a:schemeClr val="tx1"/>
                </a:solidFill>
                <a:latin typeface="+mn-lt"/>
                <a:ea typeface="+mn-ea"/>
                <a:cs typeface="+mn-cs"/>
              </a:rPr>
              <a:t> et al 2016</a:t>
            </a:r>
            <a:r>
              <a:rPr lang="nl-BE" altLang="nl-BE" b="0" baseline="0" dirty="0">
                <a:latin typeface="Tahoma" panose="020B0604030504040204" pitchFamily="34" charset="0"/>
                <a:cs typeface="Tahoma" panose="020B0604030504040204" pitchFamily="34" charset="0"/>
              </a:rPr>
              <a:t>: </a:t>
            </a:r>
            <a:r>
              <a:rPr lang="en-US" sz="1200" b="0" i="1" u="none" strike="noStrike" kern="1200" baseline="0" dirty="0">
                <a:solidFill>
                  <a:schemeClr val="tx1"/>
                </a:solidFill>
                <a:latin typeface="+mn-lt"/>
                <a:ea typeface="+mn-ea"/>
                <a:cs typeface="+mn-cs"/>
              </a:rPr>
              <a:t>daily replacement of 10 minutes of sedentary time with a 10 minute</a:t>
            </a:r>
          </a:p>
          <a:p>
            <a:r>
              <a:rPr lang="en-US" sz="1200" b="0" i="1" u="none" strike="noStrike" kern="1200" baseline="0" dirty="0">
                <a:solidFill>
                  <a:schemeClr val="tx1"/>
                </a:solidFill>
                <a:latin typeface="+mn-lt"/>
                <a:ea typeface="+mn-ea"/>
                <a:cs typeface="+mn-cs"/>
              </a:rPr>
              <a:t>increase in light activity time was associated with an 8% reduction in mortality risk after one</a:t>
            </a:r>
          </a:p>
          <a:p>
            <a:r>
              <a:rPr lang="en-US" sz="1200" b="0" i="1" u="none" strike="noStrike" kern="1200" baseline="0" dirty="0">
                <a:solidFill>
                  <a:schemeClr val="tx1"/>
                </a:solidFill>
                <a:latin typeface="+mn-lt"/>
                <a:ea typeface="+mn-ea"/>
                <a:cs typeface="+mn-cs"/>
              </a:rPr>
              <a:t>year of follow-up (HR = 0.92, 95% CI: 0.90, 0.95; top panel, Model B, linear combination of</a:t>
            </a:r>
          </a:p>
          <a:p>
            <a:r>
              <a:rPr lang="en-US" sz="1200" b="0" i="1" u="none" strike="noStrike" kern="1200" baseline="0" dirty="0">
                <a:solidFill>
                  <a:schemeClr val="tx1"/>
                </a:solidFill>
                <a:latin typeface="+mn-lt"/>
                <a:ea typeface="+mn-ea"/>
                <a:cs typeface="+mn-cs"/>
              </a:rPr>
              <a:t>coefficients on light activity and interaction term).</a:t>
            </a:r>
            <a:endParaRPr lang="de-DE" altLang="nl-BE" b="0" i="1" dirty="0">
              <a:latin typeface="Tahoma" panose="020B0604030504040204" pitchFamily="34" charset="0"/>
              <a:cs typeface="Tahoma" panose="020B0604030504040204" pitchFamily="34" charset="0"/>
            </a:endParaRP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1446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Ingevoegd voor de deelnemers van de vorming</a:t>
            </a:r>
            <a:r>
              <a:rPr lang="nl-BE" baseline="0" dirty="0"/>
              <a:t> ter verduidelijking van ‘hoe werken aan zelfdeterminatie en bijhorende determinanten’</a:t>
            </a:r>
          </a:p>
          <a:p>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dirty="0"/>
              <a:t>-</a:t>
            </a:r>
            <a:r>
              <a:rPr lang="nl-BE" baseline="0" dirty="0"/>
              <a:t> </a:t>
            </a:r>
            <a:r>
              <a:rPr lang="nl-BE" dirty="0"/>
              <a:t>Woonzorgcentrum Regina </a:t>
            </a:r>
            <a:r>
              <a:rPr lang="nl-BE" dirty="0" err="1"/>
              <a:t>Coeli</a:t>
            </a:r>
            <a:r>
              <a:rPr lang="nl-BE" dirty="0"/>
              <a:t> Brugge: samen tuinieren met buurtbewoners</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8186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b="0" dirty="0">
                <a:latin typeface="Tahoma" panose="020B0604030504040204" pitchFamily="34" charset="0"/>
                <a:cs typeface="Tahoma" panose="020B0604030504040204" pitchFamily="34" charset="0"/>
              </a:rPr>
              <a:t>- De gezondheidseffecten van bewegen </a:t>
            </a:r>
            <a:r>
              <a:rPr lang="nl-BE" altLang="nl-BE" b="0" dirty="0" err="1">
                <a:latin typeface="Tahoma" panose="020B0604030504040204" pitchFamily="34" charset="0"/>
                <a:cs typeface="Tahoma" panose="020B0604030504040204" pitchFamily="34" charset="0"/>
              </a:rPr>
              <a:t>obv</a:t>
            </a:r>
            <a:r>
              <a:rPr lang="nl-BE" altLang="nl-BE" b="0" baseline="0" dirty="0">
                <a:latin typeface="Tahoma" panose="020B0604030504040204" pitchFamily="34" charset="0"/>
                <a:cs typeface="Tahoma" panose="020B0604030504040204" pitchFamily="34" charset="0"/>
              </a:rPr>
              <a:t> de </a:t>
            </a:r>
            <a:r>
              <a:rPr lang="nl-BE" altLang="nl-BE" b="0" dirty="0">
                <a:latin typeface="Tahoma" panose="020B0604030504040204" pitchFamily="34" charset="0"/>
                <a:cs typeface="Tahoma" panose="020B0604030504040204" pitchFamily="34" charset="0"/>
              </a:rPr>
              <a:t>beweegnorm</a:t>
            </a:r>
            <a:r>
              <a:rPr lang="nl-BE" altLang="nl-BE" b="0" baseline="0" dirty="0">
                <a:latin typeface="Tahoma" panose="020B0604030504040204" pitchFamily="34" charset="0"/>
                <a:cs typeface="Tahoma" panose="020B0604030504040204" pitchFamily="34" charset="0"/>
              </a:rPr>
              <a:t> zijn gekend maar hoe zit het met de effecten van lang stilzitten, vs. die van bewegen. Studie. </a:t>
            </a:r>
            <a:br>
              <a:rPr lang="nl-BE" altLang="nl-BE" b="0" baseline="0" dirty="0">
                <a:latin typeface="Tahoma" panose="020B0604030504040204" pitchFamily="34" charset="0"/>
                <a:cs typeface="Tahoma" panose="020B0604030504040204" pitchFamily="34" charset="0"/>
              </a:rPr>
            </a:br>
            <a:r>
              <a:rPr lang="nl-BE" altLang="nl-BE" b="0" baseline="0" dirty="0" err="1">
                <a:latin typeface="Tahoma" panose="020B0604030504040204" pitchFamily="34" charset="0"/>
                <a:cs typeface="Tahoma" panose="020B0604030504040204" pitchFamily="34" charset="0"/>
              </a:rPr>
              <a:t>Oefenprogramma“’s</a:t>
            </a:r>
            <a:r>
              <a:rPr lang="nl-BE" altLang="nl-BE" b="0" baseline="0" dirty="0">
                <a:latin typeface="Tahoma" panose="020B0604030504040204" pitchFamily="34" charset="0"/>
                <a:cs typeface="Tahoma" panose="020B0604030504040204" pitchFamily="34" charset="0"/>
              </a:rPr>
              <a:t> </a:t>
            </a:r>
            <a:r>
              <a:rPr lang="nl-BE" altLang="nl-BE" b="0" baseline="0" dirty="0">
                <a:latin typeface="Tahoma" panose="020B0604030504040204" pitchFamily="34" charset="0"/>
                <a:cs typeface="Tahoma" panose="020B0604030504040204" pitchFamily="34" charset="0"/>
                <a:sym typeface="Wingdings" panose="05000000000000000000" pitchFamily="2" charset="2"/>
              </a:rPr>
              <a:t> niet voldoende voor ouderen thuis WZC</a:t>
            </a:r>
            <a:r>
              <a:rPr lang="nl-BE" altLang="nl-BE" b="0" baseline="0" dirty="0">
                <a:latin typeface="Tahoma" panose="020B0604030504040204" pitchFamily="34" charset="0"/>
                <a:cs typeface="Tahoma" panose="020B0604030504040204" pitchFamily="34" charset="0"/>
              </a:rPr>
              <a:t/>
            </a:r>
            <a:br>
              <a:rPr lang="nl-BE" altLang="nl-BE" b="0" baseline="0" dirty="0">
                <a:latin typeface="Tahoma" panose="020B0604030504040204" pitchFamily="34" charset="0"/>
                <a:cs typeface="Tahoma" panose="020B0604030504040204" pitchFamily="34" charset="0"/>
              </a:rPr>
            </a:br>
            <a:endParaRPr lang="de-DE" altLang="nl-BE" b="0" i="1" dirty="0">
              <a:latin typeface="Tahoma" panose="020B0604030504040204" pitchFamily="34" charset="0"/>
              <a:cs typeface="Tahoma" panose="020B0604030504040204" pitchFamily="34" charset="0"/>
            </a:endParaRPr>
          </a:p>
        </p:txBody>
      </p:sp>
      <p:sp>
        <p:nvSpPr>
          <p:cNvPr id="4915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1F159C-F5B6-48F7-9F2E-6E54913D784F}" type="slidenum">
              <a:rPr lang="en-US" altLang="nl-BE" smtClean="0">
                <a:latin typeface="Arial" panose="020B0604020202020204" pitchFamily="34" charset="0"/>
              </a:rPr>
              <a:pPr>
                <a:spcBef>
                  <a:spcPct val="0"/>
                </a:spcBef>
              </a:pPr>
              <a:t>5</a:t>
            </a:fld>
            <a:endParaRPr lang="en-US" altLang="nl-BE">
              <a:latin typeface="Arial" panose="020B0604020202020204" pitchFamily="34" charset="0"/>
            </a:endParaRPr>
          </a:p>
        </p:txBody>
      </p:sp>
    </p:spTree>
    <p:extLst>
      <p:ext uri="{BB962C8B-B14F-4D97-AF65-F5344CB8AC3E}">
        <p14:creationId xmlns:p14="http://schemas.microsoft.com/office/powerpoint/2010/main" val="2900514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Lichaamsbeweging dient </a:t>
            </a:r>
            <a:r>
              <a:rPr lang="nl-BE" dirty="0" err="1"/>
              <a:t>multi-disciplinair</a:t>
            </a:r>
            <a:r>
              <a:rPr lang="nl-BE" dirty="0"/>
              <a:t> aangepakt te worden – interacties met andere gedragingen. Week van valpreventie.</a:t>
            </a:r>
          </a:p>
        </p:txBody>
      </p:sp>
      <p:sp>
        <p:nvSpPr>
          <p:cNvPr id="4" name="Tijdelijke aanduiding voor dianummer 3"/>
          <p:cNvSpPr>
            <a:spLocks noGrp="1"/>
          </p:cNvSpPr>
          <p:nvPr>
            <p:ph type="sldNum" sz="quarter" idx="10"/>
          </p:nvPr>
        </p:nvSpPr>
        <p:spPr/>
        <p:txBody>
          <a:bodyPr/>
          <a:lstStyle/>
          <a:p>
            <a:fld id="{95100DBD-EEFB-4B30-AC52-862FA2407F54}" type="slidenum">
              <a:rPr lang="en-US" altLang="nl-BE" smtClean="0"/>
              <a:pPr/>
              <a:t>6</a:t>
            </a:fld>
            <a:endParaRPr lang="en-US" altLang="nl-BE"/>
          </a:p>
        </p:txBody>
      </p:sp>
    </p:spTree>
    <p:extLst>
      <p:ext uri="{BB962C8B-B14F-4D97-AF65-F5344CB8AC3E}">
        <p14:creationId xmlns:p14="http://schemas.microsoft.com/office/powerpoint/2010/main" val="3910520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jdelijke aanduiding voor dia-afbeelding 1"/>
          <p:cNvSpPr>
            <a:spLocks noGrp="1" noRot="1" noChangeAspect="1" noTextEdit="1"/>
          </p:cNvSpPr>
          <p:nvPr>
            <p:ph type="sldImg"/>
          </p:nvPr>
        </p:nvSpPr>
        <p:spPr>
          <a:ln/>
        </p:spPr>
      </p:sp>
      <p:sp>
        <p:nvSpPr>
          <p:cNvPr id="4198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BE" b="1"/>
              <a:t>Gelaagdheid: determinanten beïnvloeden elkaar op verschillende niveaus</a:t>
            </a:r>
          </a:p>
          <a:p>
            <a:r>
              <a:rPr lang="nl-BE" altLang="nl-BE"/>
              <a:t>De verschillende typen determinanten beïnvloeden niet alleen de gezondheid, maar ook elkaar. Sommige determinanten beïnvloeden heel direct onze gezondheid. Andere determinanten beïnvloeden de gezondheid indirect via de invloed op andere (achterliggende) determinanten. De determinanten zijn niet altijd van dezelfde orde, er is een duidelijke gelaagdheid te onderscheiden. In de eerste plaats is er het individu met genetische of verworven persoonsgebonden factoren die direct invloed op de gezondheid kunnen hebben. De grens tussen de persoonsgebonden determinanten en gezondheidstoestand is zelfs niet altijd scherp. Zo kunnen sommige persoonskenmerken als determinant én als ziekte worden opgevat (bijvoorbeeld bloeddruk en overgewicht). De gezondheid van het individu wordt ook beïnvloed door leefstijl- en omgevingsfactoren. Sommige van deze leefstijl- en omgevingsfactoren hebben een heel directe invloed op de gezondheid. Zo bevordert lichamelijke activiteit, zoals sporten, wandelen en fietsen, de conditie van het hart, waardoor de kans op hartziekten afneemt. Directe effecten van de fysieke omgeving treden op bij blootstelling aan chemische, fysische en biologische factoren, via de bijvoorbeeld het water en de lucht, en via risico’s die mensen lopen door ongelukken of rampen. Van andere leefstijl- en omgevingsfactoren is de invloed op gezondheid indirect. Zo beinvloedt de inrichting van de fysieke omgeving de leefstijl of het sociale welbevinden. Daarnaast heeft de sociale steun die mensen ontvangen invloed op hun rook- en drinkgedrag en daarmee op hun gezondheid. Deze sociale omgeving wordt op zijn beurt beïnvloed door maatschappelijke determinanten van gezondheid.</a:t>
            </a:r>
          </a:p>
          <a:p>
            <a:endParaRPr lang="nl-BE" altLang="nl-BE"/>
          </a:p>
        </p:txBody>
      </p:sp>
      <p:sp>
        <p:nvSpPr>
          <p:cNvPr id="41988"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8CDBF2-68A2-4199-845F-EE509AF0B4C0}" type="slidenum">
              <a:rPr lang="nl-NL" altLang="nl-BE" smtClean="0">
                <a:latin typeface="Arial" panose="020B0604020202020204" pitchFamily="34" charset="0"/>
              </a:rPr>
              <a:pPr>
                <a:spcBef>
                  <a:spcPct val="0"/>
                </a:spcBef>
              </a:pPr>
              <a:t>9</a:t>
            </a:fld>
            <a:endParaRPr lang="nl-NL" altLang="nl-BE">
              <a:latin typeface="Arial" panose="020B0604020202020204" pitchFamily="34" charset="0"/>
            </a:endParaRPr>
          </a:p>
        </p:txBody>
      </p:sp>
    </p:spTree>
    <p:extLst>
      <p:ext uri="{BB962C8B-B14F-4D97-AF65-F5344CB8AC3E}">
        <p14:creationId xmlns:p14="http://schemas.microsoft.com/office/powerpoint/2010/main" val="17303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spcBef>
                <a:spcPct val="0"/>
              </a:spcBef>
            </a:pPr>
            <a:r>
              <a:rPr lang="nl-BE" b="1" dirty="0"/>
              <a:t>STIEN:</a:t>
            </a:r>
            <a:r>
              <a:rPr lang="nl-BE" b="1" baseline="0" dirty="0"/>
              <a:t> (slide 23,24,25): 10’ </a:t>
            </a:r>
            <a:br>
              <a:rPr lang="nl-BE" b="1" baseline="0" dirty="0"/>
            </a:br>
            <a:r>
              <a:rPr lang="nl-BE" b="1" baseline="0" dirty="0"/>
              <a:t>-</a:t>
            </a:r>
            <a:r>
              <a:rPr lang="nl-BE" b="0" baseline="0" dirty="0"/>
              <a:t>Huidige slide: Komt deels uit PWP Ragnar, deels uit de review van </a:t>
            </a:r>
            <a:r>
              <a:rPr lang="nl-BE" b="0" baseline="0" dirty="0" err="1"/>
              <a:t>V.Baert</a:t>
            </a:r>
            <a:r>
              <a:rPr lang="nl-BE" b="0" baseline="0" dirty="0"/>
              <a:t> (determinanten van ouderen </a:t>
            </a:r>
            <a:r>
              <a:rPr lang="nl-BE" b="0" baseline="0" dirty="0" err="1"/>
              <a:t>incl</a:t>
            </a:r>
            <a:r>
              <a:rPr lang="nl-BE" b="0" baseline="0" dirty="0"/>
              <a:t> oudere ouderen). Veel van de literatuur van Baert gaat over de community </a:t>
            </a:r>
            <a:r>
              <a:rPr lang="nl-BE" b="0" baseline="0" dirty="0" err="1"/>
              <a:t>dwelling</a:t>
            </a:r>
            <a:r>
              <a:rPr lang="nl-BE" b="0" baseline="0" dirty="0"/>
              <a:t> </a:t>
            </a:r>
            <a:r>
              <a:rPr lang="nl-BE" b="0" baseline="0" dirty="0" err="1"/>
              <a:t>elderly</a:t>
            </a:r>
            <a:r>
              <a:rPr lang="nl-BE" b="0" baseline="0" dirty="0"/>
              <a:t>, maar ze definiëren dit wel niet in de review. Deels overlap met inactieve ouderen mogelijk)</a:t>
            </a:r>
          </a:p>
          <a:p>
            <a:pPr eaLnBrk="1" hangingPunct="1">
              <a:spcBef>
                <a:spcPct val="0"/>
              </a:spcBef>
            </a:pPr>
            <a:r>
              <a:rPr lang="nl-BE" baseline="0" dirty="0">
                <a:sym typeface="Wingdings" panose="05000000000000000000" pitchFamily="2" charset="2"/>
              </a:rPr>
              <a:t> </a:t>
            </a:r>
            <a:r>
              <a:rPr lang="nl-BE" b="1" baseline="0" dirty="0">
                <a:sym typeface="Wingdings" panose="05000000000000000000" pitchFamily="2" charset="2"/>
              </a:rPr>
              <a:t>Doel slide</a:t>
            </a:r>
            <a:r>
              <a:rPr lang="nl-BE" baseline="0" dirty="0">
                <a:sym typeface="Wingdings" panose="05000000000000000000" pitchFamily="2" charset="2"/>
              </a:rPr>
              <a:t>: </a:t>
            </a:r>
            <a:r>
              <a:rPr lang="nl-BE" baseline="0" dirty="0"/>
              <a:t>De determinanten uit de literatuur </a:t>
            </a:r>
            <a:r>
              <a:rPr lang="nl-BE" b="1" baseline="0" dirty="0"/>
              <a:t>toetsen </a:t>
            </a:r>
            <a:r>
              <a:rPr lang="nl-BE" baseline="0" dirty="0"/>
              <a:t>met diegene die ze gevonden hebben </a:t>
            </a:r>
            <a:r>
              <a:rPr lang="nl-BE" baseline="0" dirty="0">
                <a:sym typeface="Wingdings" panose="05000000000000000000" pitchFamily="2" charset="2"/>
              </a:rPr>
              <a:t> om aan te tonen dat hun expertise zeer belangrijk is om het inzicht van de doelgroep te krijgen. En </a:t>
            </a:r>
            <a:r>
              <a:rPr lang="nl-BE" baseline="0" dirty="0" err="1">
                <a:sym typeface="Wingdings" panose="05000000000000000000" pitchFamily="2" charset="2"/>
              </a:rPr>
              <a:t>bvb</a:t>
            </a:r>
            <a:r>
              <a:rPr lang="nl-BE" baseline="0" dirty="0">
                <a:sym typeface="Wingdings" panose="05000000000000000000" pitchFamily="2" charset="2"/>
              </a:rPr>
              <a:t> waar literatuur tekortschiet dat de doelgroep zelf bevragen dan </a:t>
            </a:r>
            <a:r>
              <a:rPr lang="nl-BE" baseline="0" dirty="0" err="1">
                <a:sym typeface="Wingdings" panose="05000000000000000000" pitchFamily="2" charset="2"/>
              </a:rPr>
              <a:t>bvb</a:t>
            </a:r>
            <a:r>
              <a:rPr lang="nl-BE" baseline="0" dirty="0">
                <a:sym typeface="Wingdings" panose="05000000000000000000" pitchFamily="2" charset="2"/>
              </a:rPr>
              <a:t> zeker noodzakelijk is.</a:t>
            </a:r>
            <a:endParaRPr lang="nl-BE" dirty="0"/>
          </a:p>
          <a:p>
            <a:pPr eaLnBrk="1" hangingPunct="1">
              <a:spcBef>
                <a:spcPct val="0"/>
              </a:spcBef>
            </a:pPr>
            <a:r>
              <a:rPr lang="nl-BE" baseline="0" dirty="0"/>
              <a:t/>
            </a:r>
            <a:br>
              <a:rPr lang="nl-BE" baseline="0" dirty="0"/>
            </a:br>
            <a:r>
              <a:rPr lang="nl-BE" baseline="0" dirty="0"/>
              <a:t>-Nota gebrek aan tijd: op doorsnede tussen attitude (subjectiever ervaring van gebrek aan tijd) </a:t>
            </a:r>
            <a:r>
              <a:rPr lang="nl-BE" baseline="0" dirty="0" err="1"/>
              <a:t>vs</a:t>
            </a:r>
            <a:r>
              <a:rPr lang="nl-BE" baseline="0" dirty="0"/>
              <a:t> eigen effectiviteit (planningsvaardigheden, geschikte beweging kiezen)</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6839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nl-BE" dirty="0"/>
              <a:t>-</a:t>
            </a:r>
            <a:r>
              <a:rPr lang="nl-BE" baseline="0" dirty="0"/>
              <a:t> </a:t>
            </a:r>
            <a:r>
              <a:rPr lang="nl-BE" dirty="0"/>
              <a:t>Wat</a:t>
            </a:r>
            <a:r>
              <a:rPr lang="nl-BE" baseline="0" dirty="0"/>
              <a:t> betreft omgeving: De </a:t>
            </a:r>
            <a:r>
              <a:rPr lang="nl-BE" baseline="0" dirty="0" err="1"/>
              <a:t>angelo</a:t>
            </a:r>
            <a:r>
              <a:rPr lang="nl-BE" baseline="0" dirty="0"/>
              <a:t> kader legt nadruk om oog te hebben voor verschillende types </a:t>
            </a:r>
            <a:r>
              <a:rPr lang="nl-BE" altLang="nl-BE" dirty="0"/>
              <a:t>(fysiek, sociaal, economisch en publiek), maar ook verschillende niveaus (micro, </a:t>
            </a:r>
            <a:r>
              <a:rPr lang="nl-BE" altLang="nl-BE" dirty="0" err="1"/>
              <a:t>meso</a:t>
            </a:r>
            <a:r>
              <a:rPr lang="nl-BE" altLang="nl-BE" dirty="0"/>
              <a:t> en macro). Microniveau slaat op de setting zoals school, werk, gemeente; mesoniveau is de invloed van familie en nabije omgeving zoals aanwezigheid van voetpaden, macroniveau is het bredere systeem zoals frisdrankenindustrie, taksen op alcohol en tabak.</a:t>
            </a:r>
            <a:br>
              <a:rPr lang="nl-BE" altLang="nl-BE" dirty="0"/>
            </a:br>
            <a:r>
              <a:rPr lang="nl-BE" b="0" baseline="0" dirty="0"/>
              <a:t>Huidige slide: Komt grotendeels uit PWP Ragnar, deels uit de review van </a:t>
            </a:r>
            <a:r>
              <a:rPr lang="nl-BE" b="0" baseline="0" dirty="0" err="1"/>
              <a:t>V.Baert</a:t>
            </a:r>
            <a:r>
              <a:rPr lang="nl-BE" b="0" baseline="0" dirty="0"/>
              <a:t> (determinanten van ouderen </a:t>
            </a:r>
            <a:r>
              <a:rPr lang="nl-BE" b="0" baseline="0" dirty="0" err="1"/>
              <a:t>incl</a:t>
            </a:r>
            <a:r>
              <a:rPr lang="nl-BE" b="0" baseline="0" dirty="0"/>
              <a:t> oudere ouderen). Veel van de literatuur van Baert gaat over de community </a:t>
            </a:r>
            <a:r>
              <a:rPr lang="nl-BE" b="0" baseline="0" dirty="0" err="1"/>
              <a:t>dwelling</a:t>
            </a:r>
            <a:r>
              <a:rPr lang="nl-BE" b="0" baseline="0" dirty="0"/>
              <a:t> </a:t>
            </a:r>
            <a:r>
              <a:rPr lang="nl-BE" b="0" baseline="0" dirty="0" err="1"/>
              <a:t>elderly</a:t>
            </a:r>
            <a:r>
              <a:rPr lang="nl-BE" b="0" baseline="0" dirty="0"/>
              <a:t>, maar ze definiëren dit wel niet in de review. Deels overlap met inactieve ouderen mogelijk)</a:t>
            </a:r>
          </a:p>
          <a:p>
            <a:pPr eaLnBrk="1" hangingPunct="1">
              <a:spcBef>
                <a:spcPct val="0"/>
              </a:spcBef>
            </a:pPr>
            <a:r>
              <a:rPr lang="nl-BE" altLang="nl-BE" dirty="0"/>
              <a:t/>
            </a:r>
            <a:br>
              <a:rPr lang="nl-BE" altLang="nl-BE" dirty="0"/>
            </a:br>
            <a:endParaRPr lang="nl-BE" altLang="nl-BE" dirty="0"/>
          </a:p>
          <a:p>
            <a:pPr eaLnBrk="1" hangingPunct="1">
              <a:spcBef>
                <a:spcPct val="0"/>
              </a:spcBef>
            </a:pPr>
            <a:endParaRPr lang="nl-BE" altLang="nl-BE" dirty="0"/>
          </a:p>
          <a:p>
            <a:pPr eaLnBrk="1" hangingPunct="1">
              <a:spcBef>
                <a:spcPct val="0"/>
              </a:spcBef>
            </a:pPr>
            <a:r>
              <a:rPr lang="nl-BE" altLang="nl-BE" dirty="0"/>
              <a:t>Fysieke omgeving: beschikbaarheid van middelen of mogelijkheden om zich gezond te gedragen</a:t>
            </a:r>
          </a:p>
          <a:p>
            <a:pPr marL="0" marR="0" indent="0" algn="l" defTabSz="914400" rtl="0" eaLnBrk="1" fontAlgn="auto" latinLnBrk="0" hangingPunct="1">
              <a:lnSpc>
                <a:spcPct val="100000"/>
              </a:lnSpc>
              <a:spcBef>
                <a:spcPct val="0"/>
              </a:spcBef>
              <a:spcAft>
                <a:spcPts val="0"/>
              </a:spcAft>
              <a:buClrTx/>
              <a:buSzTx/>
              <a:buFontTx/>
              <a:buNone/>
              <a:tabLst/>
              <a:defRPr/>
            </a:pPr>
            <a:r>
              <a:rPr lang="nl-BE" altLang="nl-BE" dirty="0"/>
              <a:t>Sociale omgeving: sociale invloed (steun of druk);</a:t>
            </a:r>
            <a:r>
              <a:rPr lang="nl-BE" altLang="nl-BE" baseline="0" dirty="0"/>
              <a:t> Verband met </a:t>
            </a:r>
            <a:r>
              <a:rPr lang="en-US" sz="1200" kern="1200" dirty="0" err="1">
                <a:solidFill>
                  <a:schemeClr val="tx1"/>
                </a:solidFill>
                <a:effectLst/>
                <a:latin typeface="+mn-lt"/>
                <a:ea typeface="+mn-ea"/>
                <a:cs typeface="+mn-cs"/>
              </a:rPr>
              <a:t>Stappen</a:t>
            </a:r>
            <a:r>
              <a:rPr lang="en-US" sz="1200" kern="1200" baseline="0" dirty="0">
                <a:solidFill>
                  <a:schemeClr val="tx1"/>
                </a:solidFill>
                <a:effectLst/>
                <a:latin typeface="+mn-lt"/>
                <a:ea typeface="+mn-ea"/>
                <a:cs typeface="+mn-cs"/>
              </a:rPr>
              <a:t> / </a:t>
            </a:r>
            <a:r>
              <a:rPr lang="en-US" sz="1200" kern="1200" baseline="0" dirty="0" err="1">
                <a:solidFill>
                  <a:schemeClr val="tx1"/>
                </a:solidFill>
                <a:effectLst/>
                <a:latin typeface="+mn-lt"/>
                <a:ea typeface="+mn-ea"/>
                <a:cs typeface="+mn-cs"/>
              </a:rPr>
              <a:t>fietsen</a:t>
            </a:r>
            <a:r>
              <a:rPr lang="en-US" sz="1200" kern="1200" baseline="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als actieve</a:t>
            </a:r>
            <a:r>
              <a:rPr lang="nl-BE" sz="1200" kern="1200" baseline="0" dirty="0">
                <a:solidFill>
                  <a:schemeClr val="tx1"/>
                </a:solidFill>
                <a:effectLst/>
                <a:latin typeface="+mn-lt"/>
                <a:ea typeface="+mn-ea"/>
                <a:cs typeface="+mn-cs"/>
              </a:rPr>
              <a:t> verplaatsing (</a:t>
            </a:r>
            <a:r>
              <a:rPr lang="nl-BE" sz="1200" dirty="0">
                <a:solidFill>
                  <a:schemeClr val="tx1"/>
                </a:solidFill>
                <a:latin typeface="Tahoma"/>
                <a:ea typeface="Tahoma"/>
                <a:cs typeface="Tahoma"/>
              </a:rPr>
              <a:t>Van </a:t>
            </a:r>
            <a:r>
              <a:rPr lang="nl-BE" sz="1200" dirty="0" err="1">
                <a:solidFill>
                  <a:schemeClr val="tx1"/>
                </a:solidFill>
                <a:latin typeface="Tahoma"/>
                <a:ea typeface="Tahoma"/>
                <a:cs typeface="Tahoma"/>
              </a:rPr>
              <a:t>Cauwenberg</a:t>
            </a:r>
            <a:r>
              <a:rPr lang="nl-BE" sz="1200" dirty="0">
                <a:solidFill>
                  <a:schemeClr val="tx1"/>
                </a:solidFill>
                <a:latin typeface="Tahoma"/>
                <a:ea typeface="Tahoma"/>
                <a:cs typeface="Tahoma"/>
              </a:rPr>
              <a:t> et al 2014</a:t>
            </a:r>
            <a:r>
              <a:rPr lang="nl-BE" sz="1200" kern="1200" baseline="0" dirty="0">
                <a:solidFill>
                  <a:schemeClr val="tx1"/>
                </a:solidFill>
                <a:effectLst/>
                <a:latin typeface="+mn-lt"/>
                <a:ea typeface="+mn-ea"/>
                <a:cs typeface="+mn-cs"/>
              </a:rPr>
              <a:t>): </a:t>
            </a:r>
            <a:r>
              <a:rPr lang="nl-BE" sz="1200" b="1" kern="1200" baseline="0" dirty="0">
                <a:solidFill>
                  <a:schemeClr val="tx1"/>
                </a:solidFill>
                <a:effectLst/>
                <a:latin typeface="+mn-lt"/>
                <a:ea typeface="+mn-ea"/>
                <a:cs typeface="+mn-cs"/>
              </a:rPr>
              <a:t>Buurt</a:t>
            </a:r>
            <a:r>
              <a:rPr lang="nl-BE" sz="1200" kern="1200" baseline="0" dirty="0">
                <a:solidFill>
                  <a:schemeClr val="tx1"/>
                </a:solidFill>
                <a:effectLst/>
                <a:latin typeface="+mn-lt"/>
                <a:ea typeface="+mn-ea"/>
                <a:cs typeface="+mn-cs"/>
              </a:rPr>
              <a:t>betrokkenheid, frequentie contacten met buren, steun van buren, Evenwichtige </a:t>
            </a:r>
            <a:r>
              <a:rPr lang="en-US" sz="1200" i="0" kern="1200" baseline="0" dirty="0" err="1">
                <a:solidFill>
                  <a:schemeClr val="tx1"/>
                </a:solidFill>
                <a:effectLst/>
                <a:latin typeface="Arial" charset="0"/>
                <a:ea typeface="ＭＳ Ｐゴシック" pitchFamily="16" charset="-128"/>
                <a:cs typeface="+mn-cs"/>
              </a:rPr>
              <a:t>d</a:t>
            </a:r>
            <a:r>
              <a:rPr lang="en-US" sz="1200" i="0" kern="1200" dirty="0" err="1">
                <a:solidFill>
                  <a:schemeClr val="tx1"/>
                </a:solidFill>
                <a:effectLst/>
                <a:latin typeface="Arial" charset="0"/>
                <a:ea typeface="ＭＳ Ｐゴシック" pitchFamily="16" charset="-128"/>
                <a:cs typeface="+mn-cs"/>
              </a:rPr>
              <a:t>emografische</a:t>
            </a:r>
            <a:r>
              <a:rPr lang="en-US" sz="1200" i="0" kern="1200" dirty="0">
                <a:solidFill>
                  <a:schemeClr val="tx1"/>
                </a:solidFill>
                <a:effectLst/>
                <a:latin typeface="Arial" charset="0"/>
                <a:ea typeface="ＭＳ Ｐゴシック" pitchFamily="16" charset="-128"/>
                <a:cs typeface="+mn-cs"/>
              </a:rPr>
              <a:t> </a:t>
            </a:r>
            <a:r>
              <a:rPr lang="en-US" sz="1200" i="0" kern="1200" dirty="0" err="1">
                <a:solidFill>
                  <a:schemeClr val="tx1"/>
                </a:solidFill>
                <a:effectLst/>
                <a:latin typeface="Arial" charset="0"/>
                <a:ea typeface="ＭＳ Ｐゴシック" pitchFamily="16" charset="-128"/>
                <a:cs typeface="+mn-cs"/>
              </a:rPr>
              <a:t>buurtmix</a:t>
            </a:r>
            <a:r>
              <a:rPr lang="en-US" sz="1200" i="0" kern="1200" dirty="0">
                <a:solidFill>
                  <a:schemeClr val="tx1"/>
                </a:solidFill>
                <a:effectLst/>
                <a:latin typeface="Arial" charset="0"/>
                <a:ea typeface="ＭＳ Ｐゴシック" pitchFamily="16" charset="-128"/>
                <a:cs typeface="+mn-cs"/>
              </a:rPr>
              <a:t> (</a:t>
            </a:r>
            <a:r>
              <a:rPr lang="en-US" sz="1200" i="0" kern="1200" dirty="0" err="1">
                <a:solidFill>
                  <a:schemeClr val="tx1"/>
                </a:solidFill>
                <a:effectLst/>
                <a:latin typeface="Arial" charset="0"/>
                <a:ea typeface="ＭＳ Ｐゴシック" pitchFamily="16" charset="-128"/>
                <a:cs typeface="+mn-cs"/>
              </a:rPr>
              <a:t>migranten</a:t>
            </a:r>
            <a:r>
              <a:rPr lang="en-US" sz="1200" i="0" kern="1200" dirty="0">
                <a:solidFill>
                  <a:schemeClr val="tx1"/>
                </a:solidFill>
                <a:effectLst/>
                <a:latin typeface="Arial" charset="0"/>
                <a:ea typeface="ＭＳ Ｐゴシック" pitchFamily="16" charset="-128"/>
                <a:cs typeface="+mn-cs"/>
              </a:rPr>
              <a:t>-blank, </a:t>
            </a:r>
            <a:r>
              <a:rPr lang="en-US" sz="1200" i="0" kern="1200" dirty="0" err="1">
                <a:solidFill>
                  <a:schemeClr val="tx1"/>
                </a:solidFill>
                <a:effectLst/>
                <a:latin typeface="Arial" charset="0"/>
                <a:ea typeface="ＭＳ Ｐゴシック" pitchFamily="16" charset="-128"/>
                <a:cs typeface="+mn-cs"/>
              </a:rPr>
              <a:t>jong</a:t>
            </a:r>
            <a:r>
              <a:rPr lang="en-US" sz="1200" i="0" kern="1200" baseline="0" dirty="0">
                <a:solidFill>
                  <a:schemeClr val="tx1"/>
                </a:solidFill>
                <a:effectLst/>
                <a:latin typeface="Arial" charset="0"/>
                <a:ea typeface="ＭＳ Ｐゴシック" pitchFamily="16" charset="-128"/>
                <a:cs typeface="+mn-cs"/>
              </a:rPr>
              <a:t> </a:t>
            </a:r>
            <a:r>
              <a:rPr lang="en-US" sz="1200" i="0" kern="1200" baseline="0" dirty="0" err="1">
                <a:solidFill>
                  <a:schemeClr val="tx1"/>
                </a:solidFill>
                <a:effectLst/>
                <a:latin typeface="Arial" charset="0"/>
                <a:ea typeface="ＭＳ Ｐゴシック" pitchFamily="16" charset="-128"/>
                <a:cs typeface="+mn-cs"/>
              </a:rPr>
              <a:t>en</a:t>
            </a:r>
            <a:r>
              <a:rPr lang="en-US" sz="1200" i="0" kern="1200" baseline="0" dirty="0">
                <a:solidFill>
                  <a:schemeClr val="tx1"/>
                </a:solidFill>
                <a:effectLst/>
                <a:latin typeface="Arial" charset="0"/>
                <a:ea typeface="ＭＳ Ｐゴシック" pitchFamily="16" charset="-128"/>
                <a:cs typeface="+mn-cs"/>
              </a:rPr>
              <a:t> oud), </a:t>
            </a:r>
            <a:r>
              <a:rPr lang="nl-BE" sz="1200" kern="1200" baseline="0" dirty="0" err="1">
                <a:solidFill>
                  <a:schemeClr val="tx1"/>
                </a:solidFill>
                <a:effectLst/>
                <a:latin typeface="+mn-lt"/>
                <a:ea typeface="+mn-ea"/>
                <a:cs typeface="+mn-cs"/>
              </a:rPr>
              <a:t>Vrijwilligersschap</a:t>
            </a:r>
            <a:endParaRPr lang="nl-BE" altLang="nl-BE" dirty="0"/>
          </a:p>
          <a:p>
            <a:pPr eaLnBrk="1" hangingPunct="1">
              <a:spcBef>
                <a:spcPct val="0"/>
              </a:spcBef>
            </a:pPr>
            <a:r>
              <a:rPr lang="nl-BE" altLang="nl-BE" dirty="0"/>
              <a:t>Economische omgeving: kosten gerelateerd aan gezond en ongezond gedrag</a:t>
            </a:r>
          </a:p>
          <a:p>
            <a:pPr eaLnBrk="1" hangingPunct="1">
              <a:spcBef>
                <a:spcPct val="0"/>
              </a:spcBef>
            </a:pPr>
            <a:r>
              <a:rPr lang="nl-BE" altLang="nl-BE" dirty="0"/>
              <a:t>Politieke omgeving: regels en wetgeving die gezondheidsgedrag beïnvloeden  (lokaal beleid met betrekking tot gezondheid, </a:t>
            </a:r>
            <a:r>
              <a:rPr lang="nl-BE" altLang="nl-BE" dirty="0" err="1"/>
              <a:t>cfr</a:t>
            </a:r>
            <a:r>
              <a:rPr lang="nl-BE" altLang="nl-BE" dirty="0"/>
              <a:t> Gezonde Gemeente</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591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Onderbouw huidige</a:t>
            </a:r>
            <a:r>
              <a:rPr lang="nl-BE" baseline="0" dirty="0"/>
              <a:t> slide: (@Stien afsluiten met residentiële setting: weinig studies </a:t>
            </a:r>
            <a:r>
              <a:rPr lang="nl-BE" baseline="0" dirty="0">
                <a:sym typeface="Wingdings" panose="05000000000000000000" pitchFamily="2" charset="2"/>
              </a:rPr>
              <a:t> dus belang van communicatie met </a:t>
            </a:r>
            <a:r>
              <a:rPr lang="nl-BE" baseline="0" dirty="0" err="1">
                <a:sym typeface="Wingdings" panose="05000000000000000000" pitchFamily="2" charset="2"/>
              </a:rPr>
              <a:t>intermediars</a:t>
            </a:r>
            <a:r>
              <a:rPr lang="nl-BE" baseline="0" dirty="0">
                <a:sym typeface="Wingdings" panose="05000000000000000000" pitchFamily="2" charset="2"/>
              </a:rPr>
              <a:t> en doelgroep zelf voor succesvol inzicht)</a:t>
            </a:r>
            <a:r>
              <a:rPr lang="nl-BE" baseline="0" dirty="0"/>
              <a:t/>
            </a:r>
            <a:br>
              <a:rPr lang="nl-BE" baseline="0" dirty="0"/>
            </a:br>
            <a:r>
              <a:rPr lang="nl-BE" baseline="0" dirty="0"/>
              <a:t>-‘inactief’: </a:t>
            </a:r>
            <a:r>
              <a:rPr lang="nl-BE" baseline="0" dirty="0" err="1"/>
              <a:t>obv</a:t>
            </a:r>
            <a:r>
              <a:rPr lang="nl-BE" baseline="0" dirty="0"/>
              <a:t> PWP Stien motiveren doelgroep </a:t>
            </a:r>
            <a:r>
              <a:rPr lang="nl-BE" baseline="0" dirty="0" err="1"/>
              <a:t>Liev</a:t>
            </a:r>
            <a:r>
              <a:rPr lang="nl-BE" baseline="0" dirty="0"/>
              <a:t> Act, PWP Ragnar beweging en </a:t>
            </a:r>
            <a:r>
              <a:rPr lang="nl-BE" baseline="0" dirty="0" err="1"/>
              <a:t>mob</a:t>
            </a:r>
            <a:r>
              <a:rPr lang="nl-BE" baseline="0" dirty="0"/>
              <a:t> (omgeving).</a:t>
            </a:r>
            <a:br>
              <a:rPr lang="nl-BE" baseline="0" dirty="0"/>
            </a:br>
            <a:r>
              <a:rPr lang="nl-BE" baseline="0" dirty="0"/>
              <a:t>- ECM: </a:t>
            </a:r>
            <a:r>
              <a:rPr lang="nl-BE" baseline="0" dirty="0" err="1"/>
              <a:t>obv</a:t>
            </a:r>
            <a:r>
              <a:rPr lang="nl-BE" baseline="0" dirty="0"/>
              <a:t> focus kansarmen </a:t>
            </a:r>
            <a:r>
              <a:rPr lang="nl-BE" baseline="0" dirty="0">
                <a:sym typeface="Wingdings" panose="05000000000000000000" pitchFamily="2" charset="2"/>
              </a:rPr>
              <a:t></a:t>
            </a:r>
            <a:r>
              <a:rPr lang="nl-BE" baseline="0" dirty="0"/>
              <a:t> </a:t>
            </a:r>
            <a:r>
              <a:rPr lang="nl-BE" baseline="0" dirty="0" err="1"/>
              <a:t>obv</a:t>
            </a:r>
            <a:r>
              <a:rPr lang="nl-BE" baseline="0" dirty="0"/>
              <a:t> WHO rapport, </a:t>
            </a:r>
            <a:r>
              <a:rPr lang="en-US" baseline="0" dirty="0" err="1"/>
              <a:t>Kosh_et_al</a:t>
            </a:r>
            <a:r>
              <a:rPr lang="en-US" baseline="0" dirty="0"/>
              <a:t>_(2009) (Review of Barriers to Engaging Black and Minority Ethnic Groups in PA UK), review </a:t>
            </a:r>
            <a:r>
              <a:rPr lang="en-US" baseline="0" dirty="0" err="1"/>
              <a:t>Baert</a:t>
            </a:r>
            <a:r>
              <a:rPr lang="en-US" baseline="0" dirty="0"/>
              <a:t> (</a:t>
            </a:r>
            <a:r>
              <a:rPr lang="en-US" baseline="0" dirty="0" err="1"/>
              <a:t>lage</a:t>
            </a:r>
            <a:r>
              <a:rPr lang="en-US" baseline="0" dirty="0"/>
              <a:t> </a:t>
            </a:r>
            <a:r>
              <a:rPr lang="en-US" baseline="0" dirty="0" err="1"/>
              <a:t>ses</a:t>
            </a:r>
            <a:r>
              <a:rPr lang="en-US" baseline="0" dirty="0"/>
              <a:t>, </a:t>
            </a:r>
            <a:r>
              <a:rPr lang="en-US" baseline="0" dirty="0" err="1"/>
              <a:t>en</a:t>
            </a:r>
            <a:r>
              <a:rPr lang="en-US" baseline="0" dirty="0"/>
              <a:t> </a:t>
            </a:r>
            <a:r>
              <a:rPr lang="en-US" baseline="0" dirty="0" err="1"/>
              <a:t>weerstand</a:t>
            </a:r>
            <a:r>
              <a:rPr lang="en-US" baseline="0" dirty="0"/>
              <a:t> sport).</a:t>
            </a:r>
            <a:endParaRPr lang="nl-BE" dirty="0"/>
          </a:p>
          <a:p>
            <a:r>
              <a:rPr lang="nl-BE" baseline="0" dirty="0"/>
              <a:t>- In residentiele setting: </a:t>
            </a:r>
            <a:r>
              <a:rPr lang="nl-BE" dirty="0"/>
              <a:t>uit review Baert (angst)</a:t>
            </a:r>
            <a:r>
              <a:rPr lang="nl-BE" baseline="0" dirty="0"/>
              <a:t> en</a:t>
            </a:r>
            <a:r>
              <a:rPr lang="nl-BE" dirty="0"/>
              <a:t> ‘</a:t>
            </a:r>
            <a:r>
              <a:rPr lang="nl-BE" dirty="0" err="1"/>
              <a:t>Excercise</a:t>
            </a:r>
            <a:r>
              <a:rPr lang="nl-BE" dirty="0"/>
              <a:t> </a:t>
            </a:r>
            <a:r>
              <a:rPr lang="nl-BE" dirty="0" err="1"/>
              <a:t>for</a:t>
            </a:r>
            <a:r>
              <a:rPr lang="nl-BE" dirty="0"/>
              <a:t> </a:t>
            </a:r>
            <a:r>
              <a:rPr lang="nl-BE" dirty="0" err="1"/>
              <a:t>Aging</a:t>
            </a:r>
            <a:r>
              <a:rPr lang="nl-BE" dirty="0"/>
              <a:t> </a:t>
            </a:r>
            <a:r>
              <a:rPr lang="nl-BE" dirty="0" err="1"/>
              <a:t>Adults</a:t>
            </a:r>
            <a:r>
              <a:rPr lang="nl-BE" dirty="0"/>
              <a:t>’</a:t>
            </a:r>
            <a:r>
              <a:rPr lang="nl-BE" baseline="0" dirty="0"/>
              <a:t> (Sullivan et al 2016) (rest)</a:t>
            </a:r>
            <a:endParaRPr lang="nl-BE" dirty="0"/>
          </a:p>
          <a:p>
            <a:r>
              <a:rPr lang="nl-BE" dirty="0"/>
              <a:t>- Extra</a:t>
            </a:r>
            <a:r>
              <a:rPr lang="nl-BE" baseline="0" dirty="0"/>
              <a:t> info </a:t>
            </a:r>
            <a:r>
              <a:rPr lang="nl-BE" dirty="0"/>
              <a:t>ECM (uit</a:t>
            </a:r>
            <a:r>
              <a:rPr lang="nl-BE" baseline="0" dirty="0"/>
              <a:t> start2sport = bewegingsbevordering bij 50+)</a:t>
            </a:r>
            <a:r>
              <a:rPr lang="nl-BE" dirty="0"/>
              <a:t>:</a:t>
            </a:r>
            <a:r>
              <a:rPr lang="nl-BE" baseline="0" dirty="0"/>
              <a:t> </a:t>
            </a:r>
            <a:r>
              <a:rPr lang="nl-BE" sz="1200" b="0" i="0" u="none" strike="noStrike" kern="1200" baseline="0" dirty="0">
                <a:solidFill>
                  <a:schemeClr val="tx1"/>
                </a:solidFill>
                <a:latin typeface="+mn-lt"/>
                <a:ea typeface="+mn-ea"/>
                <a:cs typeface="+mn-cs"/>
              </a:rPr>
              <a:t>Veel respondenten signaleerden een nood aan ontmoeting of een ontmoetingsruimte, ondersteuning en gezondheidsinformatie. De meerderheid had weinig tot geen sportervaring, kampte met één of meerdere gezondheidsproblemen (diabetes, obesitas, hoge bloeddruk, …) en beschouwde sport eerder als ongezond of slecht voor de eigen gezondheidssituatie. Met betrekking tot bewegingslessen gaven de respondenten als belangrijkste voorkeuren gescheiden sporten (man &gt;&lt; vrouw) en een professionele lesgever (liefst meertalig en/of met een gemeenschappelijke achtergrond) op. De behoefteanalyse vormde de basis voor het ontwikkelen van een bewegingsaanbod. Het analyserapport vind je op de website www.sportendiversiteit.be. </a:t>
            </a:r>
          </a:p>
          <a:p>
            <a:pPr marL="228600" indent="-228600">
              <a:buAutoNum type="arabicPeriod"/>
            </a:pPr>
            <a:r>
              <a:rPr lang="nl-BE" sz="1200" b="1" i="0" u="none" strike="noStrike" kern="1200" baseline="0" dirty="0">
                <a:solidFill>
                  <a:schemeClr val="tx1"/>
                </a:solidFill>
                <a:latin typeface="+mn-lt"/>
                <a:ea typeface="+mn-ea"/>
                <a:cs typeface="+mn-cs"/>
              </a:rPr>
              <a:t>NIET-COMPETITIEF, 2. INFORMATIEF, 3. GESCHEIDEN, 4. OPEN , 5. TAAL </a:t>
            </a:r>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63566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Bereik</a:t>
            </a:r>
            <a:r>
              <a:rPr lang="nl-BE" baseline="0" dirty="0"/>
              <a:t> is even belangrijk als effect: </a:t>
            </a:r>
          </a:p>
          <a:p>
            <a:r>
              <a:rPr lang="nl-BE" baseline="0" dirty="0"/>
              <a:t>om beide dimensies te optimaliseren is efficiënte aanpak op maat van </a:t>
            </a:r>
            <a:r>
              <a:rPr lang="nl-BE" baseline="0" dirty="0" err="1"/>
              <a:t>doelgroepsegmenten</a:t>
            </a:r>
            <a:r>
              <a:rPr lang="nl-BE" baseline="0" dirty="0"/>
              <a:t> belangrijk</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100DBD-EEFB-4B30-AC52-862FA2407F54}" type="slidenum">
              <a:rPr kumimoji="0" lang="en-US" altLang="nl-B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nl-B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61408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19"/>
          <p:cNvSpPr>
            <a:spLocks noChangeArrowheads="1"/>
          </p:cNvSpPr>
          <p:nvPr/>
        </p:nvSpPr>
        <p:spPr bwMode="auto">
          <a:xfrm>
            <a:off x="632884" y="6157913"/>
            <a:ext cx="5791200" cy="3048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66366"/>
                </a:solidFill>
                <a:effectLst/>
                <a:uLnTx/>
                <a:uFillTx/>
                <a:latin typeface="Tahoma" pitchFamily="16" charset="0"/>
                <a:ea typeface="ＭＳ Ｐゴシック" pitchFamily="16" charset="-128"/>
                <a:cs typeface="+mn-cs"/>
              </a:rPr>
              <a:t>VIGeZ vzw, ©2017, all rights reserved</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16" charset="-128"/>
              <a:cs typeface="+mn-cs"/>
            </a:endParaRPr>
          </a:p>
        </p:txBody>
      </p:sp>
      <p:sp>
        <p:nvSpPr>
          <p:cNvPr id="5" name="Rectangle 20"/>
          <p:cNvSpPr>
            <a:spLocks noChangeArrowheads="1"/>
          </p:cNvSpPr>
          <p:nvPr/>
        </p:nvSpPr>
        <p:spPr bwMode="auto">
          <a:xfrm>
            <a:off x="101600" y="6157913"/>
            <a:ext cx="609600" cy="3048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E7EB8-C8CC-4F78-83B0-B4566755C938}" type="slidenum">
              <a:rPr kumimoji="0" lang="en-US" altLang="nl-BE" sz="800" b="0" i="0" u="none" strike="noStrike" kern="1200" cap="none" spc="0" normalizeH="0" baseline="0" noProof="0">
                <a:ln>
                  <a:noFill/>
                </a:ln>
                <a:solidFill>
                  <a:srgbClr val="E31916"/>
                </a:solidFill>
                <a:effectLst/>
                <a:uLnTx/>
                <a:uFillTx/>
                <a:latin typeface="Tahoma" panose="020B060403050404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‹nr.›</a:t>
            </a:fld>
            <a:endParaRPr kumimoji="0" lang="en-US" altLang="nl-BE" sz="800" b="0" i="0" u="none" strike="noStrike" kern="1200" cap="none" spc="0" normalizeH="0" baseline="0" noProof="0">
              <a:ln>
                <a:noFill/>
              </a:ln>
              <a:solidFill>
                <a:srgbClr val="E31916"/>
              </a:solidFill>
              <a:effectLst/>
              <a:uLnTx/>
              <a:uFillTx/>
              <a:latin typeface="Tahoma" panose="020B0604030504040204" pitchFamily="34" charset="0"/>
              <a:ea typeface="ＭＳ Ｐゴシック" panose="020B0600070205080204" pitchFamily="34" charset="-128"/>
              <a:cs typeface="+mn-cs"/>
            </a:endParaRPr>
          </a:p>
        </p:txBody>
      </p:sp>
      <p:sp>
        <p:nvSpPr>
          <p:cNvPr id="3074" name="Rectangle 2"/>
          <p:cNvSpPr>
            <a:spLocks noGrp="1" noChangeArrowheads="1"/>
          </p:cNvSpPr>
          <p:nvPr>
            <p:ph type="ctrTitle"/>
          </p:nvPr>
        </p:nvSpPr>
        <p:spPr>
          <a:xfrm>
            <a:off x="620184" y="3852863"/>
            <a:ext cx="10363200" cy="990600"/>
          </a:xfrm>
        </p:spPr>
        <p:txBody>
          <a:bodyPr/>
          <a:lstStyle>
            <a:lvl1pPr>
              <a:defRPr sz="3200">
                <a:solidFill>
                  <a:srgbClr val="E31916"/>
                </a:solidFill>
              </a:defRPr>
            </a:lvl1pPr>
          </a:lstStyle>
          <a:p>
            <a:r>
              <a:rPr lang="nl-NL"/>
              <a:t>Klik om de stijl te bewerken</a:t>
            </a:r>
            <a:endParaRPr lang="en-US" dirty="0"/>
          </a:p>
        </p:txBody>
      </p:sp>
      <p:sp>
        <p:nvSpPr>
          <p:cNvPr id="3075" name="Rectangle 3"/>
          <p:cNvSpPr>
            <a:spLocks noGrp="1" noChangeArrowheads="1"/>
          </p:cNvSpPr>
          <p:nvPr>
            <p:ph type="subTitle" idx="1"/>
          </p:nvPr>
        </p:nvSpPr>
        <p:spPr>
          <a:xfrm>
            <a:off x="618067" y="4953000"/>
            <a:ext cx="8534400" cy="838200"/>
          </a:xfrm>
        </p:spPr>
        <p:txBody>
          <a:bodyPr/>
          <a:lstStyle>
            <a:lvl1pPr marL="0" indent="0">
              <a:buFont typeface="Times" pitchFamily="16" charset="0"/>
              <a:buNone/>
              <a:defRPr sz="1400"/>
            </a:lvl1pPr>
          </a:lstStyle>
          <a:p>
            <a:r>
              <a:rPr lang="nl-NL"/>
              <a:t>Klik om de ondertitelstijl van het model te bewerken</a:t>
            </a:r>
            <a:endParaRPr lang="en-US" dirty="0"/>
          </a:p>
        </p:txBody>
      </p:sp>
    </p:spTree>
    <p:extLst>
      <p:ext uri="{BB962C8B-B14F-4D97-AF65-F5344CB8AC3E}">
        <p14:creationId xmlns:p14="http://schemas.microsoft.com/office/powerpoint/2010/main" val="339587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03880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428567" y="455614"/>
            <a:ext cx="2590800" cy="4802187"/>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54051" y="455614"/>
            <a:ext cx="7571316" cy="480218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06070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19"/>
          <p:cNvSpPr>
            <a:spLocks noChangeArrowheads="1"/>
          </p:cNvSpPr>
          <p:nvPr/>
        </p:nvSpPr>
        <p:spPr bwMode="auto">
          <a:xfrm>
            <a:off x="632884" y="6157913"/>
            <a:ext cx="5791200" cy="3048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66366"/>
                </a:solidFill>
                <a:effectLst/>
                <a:uLnTx/>
                <a:uFillTx/>
                <a:latin typeface="Tahoma" pitchFamily="16" charset="0"/>
                <a:ea typeface="ＭＳ Ｐゴシック" pitchFamily="16" charset="-128"/>
                <a:cs typeface="+mn-cs"/>
              </a:rPr>
              <a:t>VIGeZ vzw, ©2015, all rights reserved</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16" charset="-128"/>
              <a:cs typeface="+mn-cs"/>
            </a:endParaRPr>
          </a:p>
        </p:txBody>
      </p:sp>
      <p:sp>
        <p:nvSpPr>
          <p:cNvPr id="5" name="Rectangle 20"/>
          <p:cNvSpPr>
            <a:spLocks noChangeArrowheads="1"/>
          </p:cNvSpPr>
          <p:nvPr/>
        </p:nvSpPr>
        <p:spPr bwMode="auto">
          <a:xfrm>
            <a:off x="101600" y="6157913"/>
            <a:ext cx="609600" cy="3048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E7EB8-C8CC-4F78-83B0-B4566755C938}" type="slidenum">
              <a:rPr kumimoji="0" lang="en-US" altLang="nl-BE" sz="800" b="0" i="0" u="none" strike="noStrike" kern="1200" cap="none" spc="0" normalizeH="0" baseline="0" noProof="0">
                <a:ln>
                  <a:noFill/>
                </a:ln>
                <a:solidFill>
                  <a:srgbClr val="E31916"/>
                </a:solidFill>
                <a:effectLst/>
                <a:uLnTx/>
                <a:uFillTx/>
                <a:latin typeface="Tahoma" panose="020B060403050404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‹nr.›</a:t>
            </a:fld>
            <a:endParaRPr kumimoji="0" lang="en-US" altLang="nl-BE" sz="800" b="0" i="0" u="none" strike="noStrike" kern="1200" cap="none" spc="0" normalizeH="0" baseline="0" noProof="0">
              <a:ln>
                <a:noFill/>
              </a:ln>
              <a:solidFill>
                <a:srgbClr val="E31916"/>
              </a:solidFill>
              <a:effectLst/>
              <a:uLnTx/>
              <a:uFillTx/>
              <a:latin typeface="Tahoma" panose="020B0604030504040204" pitchFamily="34" charset="0"/>
              <a:ea typeface="ＭＳ Ｐゴシック" panose="020B0600070205080204" pitchFamily="34" charset="-128"/>
              <a:cs typeface="+mn-cs"/>
            </a:endParaRPr>
          </a:p>
        </p:txBody>
      </p:sp>
      <p:sp>
        <p:nvSpPr>
          <p:cNvPr id="3074" name="Rectangle 2"/>
          <p:cNvSpPr>
            <a:spLocks noGrp="1" noChangeArrowheads="1"/>
          </p:cNvSpPr>
          <p:nvPr>
            <p:ph type="ctrTitle"/>
          </p:nvPr>
        </p:nvSpPr>
        <p:spPr>
          <a:xfrm>
            <a:off x="620184" y="3852863"/>
            <a:ext cx="10363200" cy="990600"/>
          </a:xfrm>
        </p:spPr>
        <p:txBody>
          <a:bodyPr/>
          <a:lstStyle>
            <a:lvl1pPr>
              <a:defRPr sz="3200">
                <a:solidFill>
                  <a:srgbClr val="E31916"/>
                </a:solidFill>
              </a:defRPr>
            </a:lvl1pPr>
          </a:lstStyle>
          <a:p>
            <a:r>
              <a:rPr lang="nl-NL"/>
              <a:t>Klik om de stijl te bewerken</a:t>
            </a:r>
            <a:endParaRPr lang="en-US" dirty="0"/>
          </a:p>
        </p:txBody>
      </p:sp>
      <p:sp>
        <p:nvSpPr>
          <p:cNvPr id="3075" name="Rectangle 3"/>
          <p:cNvSpPr>
            <a:spLocks noGrp="1" noChangeArrowheads="1"/>
          </p:cNvSpPr>
          <p:nvPr>
            <p:ph type="subTitle" idx="1"/>
          </p:nvPr>
        </p:nvSpPr>
        <p:spPr>
          <a:xfrm>
            <a:off x="618067" y="4953000"/>
            <a:ext cx="8534400" cy="838200"/>
          </a:xfrm>
        </p:spPr>
        <p:txBody>
          <a:bodyPr/>
          <a:lstStyle>
            <a:lvl1pPr marL="0" indent="0">
              <a:buFont typeface="Times" pitchFamily="16" charset="0"/>
              <a:buNone/>
              <a:defRPr sz="1400"/>
            </a:lvl1pPr>
          </a:lstStyle>
          <a:p>
            <a:r>
              <a:rPr lang="nl-NL"/>
              <a:t>Klik om de ondertitelstijl van het model te bewerken</a:t>
            </a:r>
            <a:endParaRPr lang="en-US" dirty="0"/>
          </a:p>
        </p:txBody>
      </p:sp>
    </p:spTree>
    <p:extLst>
      <p:ext uri="{BB962C8B-B14F-4D97-AF65-F5344CB8AC3E}">
        <p14:creationId xmlns:p14="http://schemas.microsoft.com/office/powerpoint/2010/main" val="44954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buFont typeface="Wingdings" pitchFamily="2" charset="2"/>
              <a:buChar char="q"/>
              <a:defRPr sz="2200"/>
            </a:lvl1pPr>
            <a:lvl2pPr>
              <a:buFont typeface="Wingdings" pitchFamily="2" charset="2"/>
              <a:buChar char="§"/>
              <a:defRPr/>
            </a:lvl2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649309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4084262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56167" y="1143000"/>
            <a:ext cx="5080000" cy="4114800"/>
          </a:xfrm>
        </p:spPr>
        <p:txBody>
          <a:bodyPr/>
          <a:lstStyle>
            <a:lvl1pPr>
              <a:buFont typeface="Wingdings" pitchFamily="2" charset="2"/>
              <a:buChar char="q"/>
              <a:defRPr sz="2200"/>
            </a:lvl1pPr>
            <a:lvl2pPr>
              <a:buFont typeface="Wingdings" pitchFamily="2" charset="2"/>
              <a:buChar char="§"/>
              <a:defRPr sz="2000"/>
            </a:lvl2pPr>
            <a:lvl3pPr>
              <a:buFont typeface="Wingdings" pitchFamily="2" charset="2"/>
              <a:buChar char="Ø"/>
              <a:defRPr sz="2000"/>
            </a:lvl3pPr>
            <a:lvl4pPr>
              <a:buFont typeface="Wingdings" pitchFamily="2" charset="2"/>
              <a:buChar char="ü"/>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5939367" y="1143000"/>
            <a:ext cx="5080000" cy="4114800"/>
          </a:xfrm>
        </p:spPr>
        <p:txBody>
          <a:bodyPr/>
          <a:lstStyle>
            <a:lvl1pPr>
              <a:buFont typeface="Wingdings" pitchFamily="2" charset="2"/>
              <a:buChar char="q"/>
              <a:defRPr sz="2200"/>
            </a:lvl1pPr>
            <a:lvl2pPr>
              <a:buFont typeface="Wingdings" pitchFamily="2" charset="2"/>
              <a:buChar char="§"/>
              <a:defRPr sz="2000"/>
            </a:lvl2pPr>
            <a:lvl3pPr>
              <a:buFont typeface="Wingdings" pitchFamily="2" charset="2"/>
              <a:buChar char="Ø"/>
              <a:defRPr sz="2000"/>
            </a:lvl3pPr>
            <a:lvl4pPr>
              <a:buFont typeface="Wingdings" pitchFamily="2" charset="2"/>
              <a:buChar char="ü"/>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397001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buFont typeface="Wingdings" pitchFamily="2" charset="2"/>
              <a:buChar char="q"/>
              <a:defRPr sz="2000"/>
            </a:lvl1pPr>
            <a:lvl2pPr>
              <a:buFont typeface="Wingdings" pitchFamily="2" charset="2"/>
              <a:buChar char="§"/>
              <a:defRPr sz="2000"/>
            </a:lvl2pPr>
            <a:lvl3pPr>
              <a:buFont typeface="Wingdings" pitchFamily="2" charset="2"/>
              <a:buChar char="Ø"/>
              <a:defRPr sz="1800"/>
            </a:lvl3pPr>
            <a:lvl4pPr>
              <a:buFont typeface="Wingdings" pitchFamily="2" charset="2"/>
              <a:buChar char="ü"/>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buFont typeface="Wingdings" pitchFamily="2" charset="2"/>
              <a:buChar char="q"/>
              <a:defRPr sz="2000"/>
            </a:lvl1pPr>
            <a:lvl2pPr>
              <a:buFont typeface="Wingdings" pitchFamily="2" charset="2"/>
              <a:buChar char="§"/>
              <a:defRPr sz="2000"/>
            </a:lvl2pPr>
            <a:lvl3pPr>
              <a:buFont typeface="Wingdings" pitchFamily="2" charset="2"/>
              <a:buChar char="Ø"/>
              <a:defRPr sz="1800"/>
            </a:lvl3pPr>
            <a:lvl4pPr marL="1714500" indent="-342900">
              <a:buFont typeface="Wingdings" pitchFamily="2" charset="2"/>
              <a:buChar char="ü"/>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098601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72151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767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62058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buFont typeface="Wingdings" pitchFamily="2" charset="2"/>
              <a:buChar char="q"/>
              <a:defRPr sz="2200"/>
            </a:lvl1pPr>
            <a:lvl2pPr>
              <a:buFont typeface="Wingdings" pitchFamily="2" charset="2"/>
              <a:buChar char="§"/>
              <a:defRPr/>
            </a:lvl2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155768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229109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66443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428567" y="455614"/>
            <a:ext cx="2590800" cy="4802187"/>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54051" y="455614"/>
            <a:ext cx="7571316" cy="480218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9522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75952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56167" y="1143000"/>
            <a:ext cx="5080000" cy="4114800"/>
          </a:xfrm>
        </p:spPr>
        <p:txBody>
          <a:bodyPr/>
          <a:lstStyle>
            <a:lvl1pPr>
              <a:buFont typeface="Wingdings" pitchFamily="2" charset="2"/>
              <a:buChar char="q"/>
              <a:defRPr sz="2200"/>
            </a:lvl1pPr>
            <a:lvl2pPr>
              <a:buFont typeface="Wingdings" pitchFamily="2" charset="2"/>
              <a:buChar char="§"/>
              <a:defRPr sz="2000"/>
            </a:lvl2pPr>
            <a:lvl3pPr>
              <a:buFont typeface="Wingdings" pitchFamily="2" charset="2"/>
              <a:buChar char="Ø"/>
              <a:defRPr sz="2000"/>
            </a:lvl3pPr>
            <a:lvl4pPr>
              <a:buFont typeface="Wingdings" pitchFamily="2" charset="2"/>
              <a:buChar char="ü"/>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5939367" y="1143000"/>
            <a:ext cx="5080000" cy="4114800"/>
          </a:xfrm>
        </p:spPr>
        <p:txBody>
          <a:bodyPr/>
          <a:lstStyle>
            <a:lvl1pPr>
              <a:buFont typeface="Wingdings" pitchFamily="2" charset="2"/>
              <a:buChar char="q"/>
              <a:defRPr sz="2200"/>
            </a:lvl1pPr>
            <a:lvl2pPr>
              <a:buFont typeface="Wingdings" pitchFamily="2" charset="2"/>
              <a:buChar char="§"/>
              <a:defRPr sz="2000"/>
            </a:lvl2pPr>
            <a:lvl3pPr>
              <a:buFont typeface="Wingdings" pitchFamily="2" charset="2"/>
              <a:buChar char="Ø"/>
              <a:defRPr sz="2000"/>
            </a:lvl3pPr>
            <a:lvl4pPr>
              <a:buFont typeface="Wingdings" pitchFamily="2" charset="2"/>
              <a:buChar char="ü"/>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84923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buFont typeface="Wingdings" pitchFamily="2" charset="2"/>
              <a:buChar char="q"/>
              <a:defRPr sz="2000"/>
            </a:lvl1pPr>
            <a:lvl2pPr>
              <a:buFont typeface="Wingdings" pitchFamily="2" charset="2"/>
              <a:buChar char="§"/>
              <a:defRPr sz="2000"/>
            </a:lvl2pPr>
            <a:lvl3pPr>
              <a:buFont typeface="Wingdings" pitchFamily="2" charset="2"/>
              <a:buChar char="Ø"/>
              <a:defRPr sz="1800"/>
            </a:lvl3pPr>
            <a:lvl4pPr>
              <a:buFont typeface="Wingdings" pitchFamily="2" charset="2"/>
              <a:buChar char="ü"/>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buFont typeface="Wingdings" pitchFamily="2" charset="2"/>
              <a:buChar char="q"/>
              <a:defRPr sz="2000"/>
            </a:lvl1pPr>
            <a:lvl2pPr>
              <a:buFont typeface="Wingdings" pitchFamily="2" charset="2"/>
              <a:buChar char="§"/>
              <a:defRPr sz="2000"/>
            </a:lvl2pPr>
            <a:lvl3pPr>
              <a:buFont typeface="Wingdings" pitchFamily="2" charset="2"/>
              <a:buChar char="Ø"/>
              <a:defRPr sz="1800"/>
            </a:lvl3pPr>
            <a:lvl4pPr marL="1714500" indent="-342900">
              <a:buFont typeface="Wingdings" pitchFamily="2" charset="2"/>
              <a:buChar char="ü"/>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46202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99232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836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61335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60538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l%20HD:Users:melissa:Desktop:Living%20Stone:VIGeZ:oplevering:VIGeZ_foto's:PPT:logo_slide_p.jpg"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l%20HD:Users:melissa:Desktop:Living%20Stone:VIGeZ:oplevering:VIGeZ_foto's:PPT:logo_slide_p.jp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Mel HD:Users:melissa:Desktop:Living Stone:VIGeZ:oplevering:VIGeZ_foto's:PPT:logo_slide_p.jpg"/>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9969500" y="6002339"/>
            <a:ext cx="1466851"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54051" y="455613"/>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stijl te bewerken</a:t>
            </a:r>
            <a:endParaRPr lang="en-US" altLang="nl-BE"/>
          </a:p>
        </p:txBody>
      </p:sp>
      <p:sp>
        <p:nvSpPr>
          <p:cNvPr id="1028" name="Rectangle 3"/>
          <p:cNvSpPr>
            <a:spLocks noGrp="1" noChangeArrowheads="1"/>
          </p:cNvSpPr>
          <p:nvPr>
            <p:ph type="body" idx="1"/>
          </p:nvPr>
        </p:nvSpPr>
        <p:spPr bwMode="auto">
          <a:xfrm>
            <a:off x="656167" y="11430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modelstijlen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en-US" altLang="nl-BE"/>
          </a:p>
        </p:txBody>
      </p:sp>
      <p:sp>
        <p:nvSpPr>
          <p:cNvPr id="1031" name="Rectangle 7"/>
          <p:cNvSpPr>
            <a:spLocks noChangeArrowheads="1"/>
          </p:cNvSpPr>
          <p:nvPr/>
        </p:nvSpPr>
        <p:spPr bwMode="auto">
          <a:xfrm>
            <a:off x="632884" y="6157913"/>
            <a:ext cx="5791200" cy="3048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66366"/>
                </a:solidFill>
                <a:effectLst/>
                <a:uLnTx/>
                <a:uFillTx/>
                <a:latin typeface="Tahoma" pitchFamily="16" charset="0"/>
                <a:ea typeface="ＭＳ Ｐゴシック" pitchFamily="16" charset="-128"/>
                <a:cs typeface="+mn-cs"/>
              </a:rPr>
              <a:t>VIGeZ vzw, ©2017, all rights reserved</a:t>
            </a:r>
            <a:endParaRPr kumimoji="0" lang="en-US" sz="1400" b="0" i="0" u="none" strike="noStrike" kern="1200" cap="none" spc="0" normalizeH="0" baseline="0" noProof="0" dirty="0">
              <a:ln>
                <a:noFill/>
              </a:ln>
              <a:solidFill>
                <a:srgbClr val="666366"/>
              </a:solidFill>
              <a:effectLst/>
              <a:uLnTx/>
              <a:uFillTx/>
              <a:latin typeface="Arial" charset="0"/>
              <a:ea typeface="ＭＳ Ｐゴシック" pitchFamily="16" charset="-128"/>
              <a:cs typeface="+mn-cs"/>
            </a:endParaRPr>
          </a:p>
        </p:txBody>
      </p:sp>
      <p:sp>
        <p:nvSpPr>
          <p:cNvPr id="1032" name="Rectangle 8"/>
          <p:cNvSpPr>
            <a:spLocks noChangeArrowheads="1"/>
          </p:cNvSpPr>
          <p:nvPr/>
        </p:nvSpPr>
        <p:spPr bwMode="auto">
          <a:xfrm>
            <a:off x="101600" y="6157913"/>
            <a:ext cx="609600" cy="3048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20B6BB-F694-43DA-844A-C540E5133B64}" type="slidenum">
              <a:rPr kumimoji="0" lang="en-US" altLang="nl-BE" sz="800" b="0" i="0" u="none" strike="noStrike" kern="1200" cap="none" spc="0" normalizeH="0" baseline="0" noProof="0">
                <a:ln>
                  <a:noFill/>
                </a:ln>
                <a:solidFill>
                  <a:srgbClr val="E31916"/>
                </a:solidFill>
                <a:effectLst/>
                <a:uLnTx/>
                <a:uFillTx/>
                <a:latin typeface="Tahoma" panose="020B060403050404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‹nr.›</a:t>
            </a:fld>
            <a:endParaRPr kumimoji="0" lang="en-US" altLang="nl-BE" sz="800" b="0" i="0" u="none" strike="noStrike" kern="1200" cap="none" spc="0" normalizeH="0" baseline="0" noProof="0">
              <a:ln>
                <a:noFill/>
              </a:ln>
              <a:solidFill>
                <a:srgbClr val="E31916"/>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01082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800" b="1">
          <a:solidFill>
            <a:srgbClr val="E31916"/>
          </a:solidFill>
          <a:latin typeface="+mj-lt"/>
          <a:ea typeface="+mj-ea"/>
          <a:cs typeface="+mj-cs"/>
        </a:defRPr>
      </a:lvl1pPr>
      <a:lvl2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2pPr>
      <a:lvl3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3pPr>
      <a:lvl4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4pPr>
      <a:lvl5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5pPr>
      <a:lvl6pPr marL="4572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6pPr>
      <a:lvl7pPr marL="9144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7pPr>
      <a:lvl8pPr marL="13716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8pPr>
      <a:lvl9pPr marL="18288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9pPr>
    </p:titleStyle>
    <p:bodyStyle>
      <a:lvl1pPr marL="342900" indent="-342900" algn="l" rtl="0" eaLnBrk="1" fontAlgn="base" hangingPunct="1">
        <a:spcBef>
          <a:spcPct val="20000"/>
        </a:spcBef>
        <a:spcAft>
          <a:spcPct val="0"/>
        </a:spcAft>
        <a:buClr>
          <a:srgbClr val="E31916"/>
        </a:buClr>
        <a:buSzPct val="80000"/>
        <a:buFont typeface="Wingdings" panose="05000000000000000000" pitchFamily="2" charset="2"/>
        <a:buChar char="q"/>
        <a:defRPr sz="2800">
          <a:solidFill>
            <a:srgbClr val="666366"/>
          </a:solidFill>
          <a:latin typeface="+mn-lt"/>
          <a:ea typeface="+mn-ea"/>
          <a:cs typeface="+mn-cs"/>
        </a:defRPr>
      </a:lvl1pPr>
      <a:lvl2pPr marL="742950" indent="-285750" algn="l" rtl="0" eaLnBrk="1" fontAlgn="base" hangingPunct="1">
        <a:spcBef>
          <a:spcPct val="20000"/>
        </a:spcBef>
        <a:spcAft>
          <a:spcPct val="0"/>
        </a:spcAft>
        <a:buClr>
          <a:srgbClr val="E31916"/>
        </a:buClr>
        <a:buSzPct val="80000"/>
        <a:buFont typeface="Wingdings" panose="05000000000000000000" pitchFamily="2" charset="2"/>
        <a:buChar char="§"/>
        <a:defRPr sz="2400">
          <a:solidFill>
            <a:srgbClr val="666366"/>
          </a:solidFill>
          <a:latin typeface="+mn-lt"/>
          <a:ea typeface="+mn-ea"/>
        </a:defRPr>
      </a:lvl2pPr>
      <a:lvl3pPr marL="1143000" indent="-228600" algn="l" rtl="0" eaLnBrk="1" fontAlgn="base" hangingPunct="1">
        <a:spcBef>
          <a:spcPct val="20000"/>
        </a:spcBef>
        <a:spcAft>
          <a:spcPct val="0"/>
        </a:spcAft>
        <a:buClr>
          <a:srgbClr val="E31916"/>
        </a:buClr>
        <a:buSzPct val="80000"/>
        <a:buFont typeface="Wingdings" panose="05000000000000000000" pitchFamily="2" charset="2"/>
        <a:buChar char="Ø"/>
        <a:defRPr sz="2000">
          <a:solidFill>
            <a:srgbClr val="666366"/>
          </a:solidFill>
          <a:latin typeface="+mn-lt"/>
          <a:ea typeface="+mn-ea"/>
        </a:defRPr>
      </a:lvl3pPr>
      <a:lvl4pPr marL="1600200" indent="-228600" algn="l" rtl="0" eaLnBrk="1" fontAlgn="base" hangingPunct="1">
        <a:spcBef>
          <a:spcPct val="20000"/>
        </a:spcBef>
        <a:spcAft>
          <a:spcPct val="0"/>
        </a:spcAft>
        <a:buClr>
          <a:srgbClr val="E31916"/>
        </a:buClr>
        <a:buSzPct val="80000"/>
        <a:buFont typeface="Wingdings" panose="05000000000000000000" pitchFamily="2" charset="2"/>
        <a:buChar char="ü"/>
        <a:defRPr>
          <a:solidFill>
            <a:srgbClr val="666366"/>
          </a:solidFill>
          <a:latin typeface="+mn-lt"/>
          <a:ea typeface="+mn-ea"/>
        </a:defRPr>
      </a:lvl4pPr>
      <a:lvl5pPr marL="2057400" indent="-228600" algn="l" rtl="0" eaLnBrk="1" fontAlgn="base" hangingPunct="1">
        <a:spcBef>
          <a:spcPct val="20000"/>
        </a:spcBef>
        <a:spcAft>
          <a:spcPct val="0"/>
        </a:spcAft>
        <a:buClr>
          <a:srgbClr val="E31916"/>
        </a:buClr>
        <a:buSzPct val="80000"/>
        <a:buFont typeface="Times" panose="02020603050405020304" pitchFamily="18" charset="0"/>
        <a:buChar char="•"/>
        <a:defRPr sz="1600">
          <a:solidFill>
            <a:srgbClr val="666366"/>
          </a:solidFill>
          <a:latin typeface="+mn-lt"/>
          <a:ea typeface="+mn-ea"/>
        </a:defRPr>
      </a:lvl5pPr>
      <a:lvl6pPr marL="25146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6pPr>
      <a:lvl7pPr marL="29718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7pPr>
      <a:lvl8pPr marL="34290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8pPr>
      <a:lvl9pPr marL="38862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Mel HD:Users:melissa:Desktop:Living Stone:VIGeZ:oplevering:VIGeZ_foto's:PPT:logo_slide_p.jpg"/>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9969500" y="6002339"/>
            <a:ext cx="1466851"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54051" y="455613"/>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stijl te bewerken</a:t>
            </a:r>
            <a:endParaRPr lang="en-US" altLang="nl-BE"/>
          </a:p>
        </p:txBody>
      </p:sp>
      <p:sp>
        <p:nvSpPr>
          <p:cNvPr id="1028" name="Rectangle 3"/>
          <p:cNvSpPr>
            <a:spLocks noGrp="1" noChangeArrowheads="1"/>
          </p:cNvSpPr>
          <p:nvPr>
            <p:ph type="body" idx="1"/>
          </p:nvPr>
        </p:nvSpPr>
        <p:spPr bwMode="auto">
          <a:xfrm>
            <a:off x="656167" y="11430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modelstijlen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en-US" altLang="nl-BE"/>
          </a:p>
        </p:txBody>
      </p:sp>
      <p:sp>
        <p:nvSpPr>
          <p:cNvPr id="1031" name="Rectangle 7"/>
          <p:cNvSpPr>
            <a:spLocks noChangeArrowheads="1"/>
          </p:cNvSpPr>
          <p:nvPr/>
        </p:nvSpPr>
        <p:spPr bwMode="auto">
          <a:xfrm>
            <a:off x="632884" y="6157913"/>
            <a:ext cx="5791200" cy="3048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66366"/>
                </a:solidFill>
                <a:effectLst/>
                <a:uLnTx/>
                <a:uFillTx/>
                <a:latin typeface="Tahoma" pitchFamily="16" charset="0"/>
                <a:ea typeface="ＭＳ Ｐゴシック" pitchFamily="16" charset="-128"/>
                <a:cs typeface="+mn-cs"/>
              </a:rPr>
              <a:t>VIGeZ vzw, ©2016, all rights reserved</a:t>
            </a:r>
            <a:endParaRPr kumimoji="0" lang="en-US" sz="1400" b="0" i="0" u="none" strike="noStrike" kern="1200" cap="none" spc="0" normalizeH="0" baseline="0" noProof="0" dirty="0">
              <a:ln>
                <a:noFill/>
              </a:ln>
              <a:solidFill>
                <a:srgbClr val="666366"/>
              </a:solidFill>
              <a:effectLst/>
              <a:uLnTx/>
              <a:uFillTx/>
              <a:latin typeface="Arial" charset="0"/>
              <a:ea typeface="ＭＳ Ｐゴシック" pitchFamily="16" charset="-128"/>
              <a:cs typeface="+mn-cs"/>
            </a:endParaRPr>
          </a:p>
        </p:txBody>
      </p:sp>
      <p:sp>
        <p:nvSpPr>
          <p:cNvPr id="1032" name="Rectangle 8"/>
          <p:cNvSpPr>
            <a:spLocks noChangeArrowheads="1"/>
          </p:cNvSpPr>
          <p:nvPr/>
        </p:nvSpPr>
        <p:spPr bwMode="auto">
          <a:xfrm>
            <a:off x="101600" y="6157913"/>
            <a:ext cx="609600" cy="3048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20B6BB-F694-43DA-844A-C540E5133B64}" type="slidenum">
              <a:rPr kumimoji="0" lang="en-US" altLang="nl-BE" sz="800" b="0" i="0" u="none" strike="noStrike" kern="1200" cap="none" spc="0" normalizeH="0" baseline="0" noProof="0">
                <a:ln>
                  <a:noFill/>
                </a:ln>
                <a:solidFill>
                  <a:srgbClr val="E31916"/>
                </a:solidFill>
                <a:effectLst/>
                <a:uLnTx/>
                <a:uFillTx/>
                <a:latin typeface="Tahoma" panose="020B060403050404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‹nr.›</a:t>
            </a:fld>
            <a:endParaRPr kumimoji="0" lang="en-US" altLang="nl-BE" sz="800" b="0" i="0" u="none" strike="noStrike" kern="1200" cap="none" spc="0" normalizeH="0" baseline="0" noProof="0">
              <a:ln>
                <a:noFill/>
              </a:ln>
              <a:solidFill>
                <a:srgbClr val="E31916"/>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746526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fontAlgn="base" hangingPunct="1">
        <a:spcBef>
          <a:spcPct val="0"/>
        </a:spcBef>
        <a:spcAft>
          <a:spcPct val="0"/>
        </a:spcAft>
        <a:defRPr sz="2800" b="1">
          <a:solidFill>
            <a:srgbClr val="E31916"/>
          </a:solidFill>
          <a:latin typeface="+mj-lt"/>
          <a:ea typeface="+mj-ea"/>
          <a:cs typeface="+mj-cs"/>
        </a:defRPr>
      </a:lvl1pPr>
      <a:lvl2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2pPr>
      <a:lvl3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3pPr>
      <a:lvl4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4pPr>
      <a:lvl5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5pPr>
      <a:lvl6pPr marL="4572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6pPr>
      <a:lvl7pPr marL="9144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7pPr>
      <a:lvl8pPr marL="13716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8pPr>
      <a:lvl9pPr marL="18288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9pPr>
    </p:titleStyle>
    <p:bodyStyle>
      <a:lvl1pPr marL="342900" indent="-342900" algn="l" rtl="0" eaLnBrk="1" fontAlgn="base" hangingPunct="1">
        <a:spcBef>
          <a:spcPct val="20000"/>
        </a:spcBef>
        <a:spcAft>
          <a:spcPct val="0"/>
        </a:spcAft>
        <a:buClr>
          <a:srgbClr val="E31916"/>
        </a:buClr>
        <a:buSzPct val="80000"/>
        <a:buFont typeface="Wingdings" panose="05000000000000000000" pitchFamily="2" charset="2"/>
        <a:buChar char="q"/>
        <a:defRPr sz="2800">
          <a:solidFill>
            <a:srgbClr val="666366"/>
          </a:solidFill>
          <a:latin typeface="+mn-lt"/>
          <a:ea typeface="+mn-ea"/>
          <a:cs typeface="+mn-cs"/>
        </a:defRPr>
      </a:lvl1pPr>
      <a:lvl2pPr marL="742950" indent="-285750" algn="l" rtl="0" eaLnBrk="1" fontAlgn="base" hangingPunct="1">
        <a:spcBef>
          <a:spcPct val="20000"/>
        </a:spcBef>
        <a:spcAft>
          <a:spcPct val="0"/>
        </a:spcAft>
        <a:buClr>
          <a:srgbClr val="E31916"/>
        </a:buClr>
        <a:buSzPct val="80000"/>
        <a:buFont typeface="Wingdings" panose="05000000000000000000" pitchFamily="2" charset="2"/>
        <a:buChar char="§"/>
        <a:defRPr sz="2400">
          <a:solidFill>
            <a:srgbClr val="666366"/>
          </a:solidFill>
          <a:latin typeface="+mn-lt"/>
          <a:ea typeface="+mn-ea"/>
        </a:defRPr>
      </a:lvl2pPr>
      <a:lvl3pPr marL="1143000" indent="-228600" algn="l" rtl="0" eaLnBrk="1" fontAlgn="base" hangingPunct="1">
        <a:spcBef>
          <a:spcPct val="20000"/>
        </a:spcBef>
        <a:spcAft>
          <a:spcPct val="0"/>
        </a:spcAft>
        <a:buClr>
          <a:srgbClr val="E31916"/>
        </a:buClr>
        <a:buSzPct val="80000"/>
        <a:buFont typeface="Wingdings" panose="05000000000000000000" pitchFamily="2" charset="2"/>
        <a:buChar char="Ø"/>
        <a:defRPr sz="2000">
          <a:solidFill>
            <a:srgbClr val="666366"/>
          </a:solidFill>
          <a:latin typeface="+mn-lt"/>
          <a:ea typeface="+mn-ea"/>
        </a:defRPr>
      </a:lvl3pPr>
      <a:lvl4pPr marL="1600200" indent="-228600" algn="l" rtl="0" eaLnBrk="1" fontAlgn="base" hangingPunct="1">
        <a:spcBef>
          <a:spcPct val="20000"/>
        </a:spcBef>
        <a:spcAft>
          <a:spcPct val="0"/>
        </a:spcAft>
        <a:buClr>
          <a:srgbClr val="E31916"/>
        </a:buClr>
        <a:buSzPct val="80000"/>
        <a:buFont typeface="Wingdings" panose="05000000000000000000" pitchFamily="2" charset="2"/>
        <a:buChar char="ü"/>
        <a:defRPr>
          <a:solidFill>
            <a:srgbClr val="666366"/>
          </a:solidFill>
          <a:latin typeface="+mn-lt"/>
          <a:ea typeface="+mn-ea"/>
        </a:defRPr>
      </a:lvl4pPr>
      <a:lvl5pPr marL="2057400" indent="-228600" algn="l" rtl="0" eaLnBrk="1" fontAlgn="base" hangingPunct="1">
        <a:spcBef>
          <a:spcPct val="20000"/>
        </a:spcBef>
        <a:spcAft>
          <a:spcPct val="0"/>
        </a:spcAft>
        <a:buClr>
          <a:srgbClr val="E31916"/>
        </a:buClr>
        <a:buSzPct val="80000"/>
        <a:buFont typeface="Times" panose="02020603050405020304" pitchFamily="18" charset="0"/>
        <a:buChar char="•"/>
        <a:defRPr sz="1600">
          <a:solidFill>
            <a:srgbClr val="666366"/>
          </a:solidFill>
          <a:latin typeface="+mn-lt"/>
          <a:ea typeface="+mn-ea"/>
        </a:defRPr>
      </a:lvl5pPr>
      <a:lvl6pPr marL="25146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6pPr>
      <a:lvl7pPr marL="29718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7pPr>
      <a:lvl8pPr marL="34290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8pPr>
      <a:lvl9pPr marL="38862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l%20HD:Users:melissa:Desktop:Living%20Stone:VIGeZ:oplevering:VIGeZ_foto's:PPT:logo.png" TargetMode="Externa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1.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1632152" y="4288948"/>
            <a:ext cx="8427342" cy="640375"/>
          </a:xfrm>
        </p:spPr>
        <p:txBody>
          <a:bodyPr/>
          <a:lstStyle/>
          <a:p>
            <a:pPr algn="ctr"/>
            <a:r>
              <a:rPr lang="en-US" altLang="nl-BE" dirty="0" err="1"/>
              <a:t>Motiveren</a:t>
            </a:r>
            <a:r>
              <a:rPr lang="en-US" altLang="nl-BE" dirty="0"/>
              <a:t> tot </a:t>
            </a:r>
            <a:r>
              <a:rPr lang="en-US" altLang="nl-BE" dirty="0" err="1"/>
              <a:t>beweging</a:t>
            </a:r>
            <a:r>
              <a:rPr lang="en-US" altLang="nl-BE" dirty="0"/>
              <a:t> </a:t>
            </a:r>
            <a:br>
              <a:rPr lang="en-US" altLang="nl-BE" dirty="0"/>
            </a:br>
            <a:r>
              <a:rPr lang="en-US" altLang="nl-BE" dirty="0"/>
              <a:t>(&amp; </a:t>
            </a:r>
            <a:r>
              <a:rPr lang="en-US" altLang="nl-BE" dirty="0" err="1"/>
              <a:t>een</a:t>
            </a:r>
            <a:r>
              <a:rPr lang="en-US" altLang="nl-BE" dirty="0"/>
              <a:t> </a:t>
            </a:r>
            <a:r>
              <a:rPr lang="en-US" altLang="nl-BE" dirty="0" err="1"/>
              <a:t>gezonde</a:t>
            </a:r>
            <a:r>
              <a:rPr lang="en-US" altLang="nl-BE" dirty="0"/>
              <a:t> </a:t>
            </a:r>
            <a:r>
              <a:rPr lang="en-US" altLang="nl-BE" dirty="0" err="1"/>
              <a:t>leefstijl</a:t>
            </a:r>
            <a:r>
              <a:rPr lang="en-US" altLang="nl-BE" dirty="0"/>
              <a:t>)</a:t>
            </a:r>
            <a:br>
              <a:rPr lang="en-US" altLang="nl-BE" dirty="0"/>
            </a:br>
            <a:r>
              <a:rPr lang="nl-BE" sz="1600" dirty="0"/>
              <a:t>‘Het leven is als fietsen: om je evenwicht te kunnen houden, </a:t>
            </a:r>
            <a:br>
              <a:rPr lang="nl-BE" sz="1600" dirty="0"/>
            </a:br>
            <a:r>
              <a:rPr lang="nl-BE" sz="1600" dirty="0"/>
              <a:t>moet je in beweging blijven (Einstein)’</a:t>
            </a:r>
            <a:endParaRPr lang="en-US" altLang="nl-BE" sz="1600" dirty="0"/>
          </a:p>
        </p:txBody>
      </p:sp>
      <p:sp>
        <p:nvSpPr>
          <p:cNvPr id="3076" name="Rectangle 4"/>
          <p:cNvSpPr>
            <a:spLocks noGrp="1" noChangeArrowheads="1"/>
          </p:cNvSpPr>
          <p:nvPr>
            <p:ph type="subTitle" idx="1"/>
          </p:nvPr>
        </p:nvSpPr>
        <p:spPr>
          <a:xfrm>
            <a:off x="2607013" y="5691178"/>
            <a:ext cx="7834635" cy="838200"/>
          </a:xfrm>
        </p:spPr>
        <p:txBody>
          <a:bodyPr/>
          <a:lstStyle/>
          <a:p>
            <a:pPr>
              <a:buFont typeface="Times" panose="02020603050405020304" pitchFamily="18" charset="0"/>
              <a:buNone/>
            </a:pPr>
            <a:endParaRPr lang="en-US" altLang="nl-BE" dirty="0"/>
          </a:p>
          <a:p>
            <a:r>
              <a:rPr lang="en-US" altLang="nl-BE" dirty="0"/>
              <a:t>Olaf Moens </a:t>
            </a:r>
          </a:p>
          <a:p>
            <a:r>
              <a:rPr lang="en-US" altLang="nl-BE" dirty="0" err="1"/>
              <a:t>i.s.m</a:t>
            </a:r>
            <a:r>
              <a:rPr lang="en-US" altLang="nl-BE" dirty="0"/>
              <a:t>.: Ragnar Van Acker, Lien Van der Biest &amp; Stien Vandierendonck</a:t>
            </a:r>
          </a:p>
          <a:p>
            <a:r>
              <a:rPr lang="en-US" altLang="nl-BE" dirty="0" err="1"/>
              <a:t>Turnhout</a:t>
            </a:r>
            <a:r>
              <a:rPr lang="en-US" altLang="nl-BE" dirty="0"/>
              <a:t>, 2 </a:t>
            </a:r>
            <a:r>
              <a:rPr lang="en-US" altLang="nl-BE" dirty="0" err="1"/>
              <a:t>februari</a:t>
            </a:r>
            <a:r>
              <a:rPr lang="en-US" altLang="nl-BE" dirty="0"/>
              <a:t> 2017</a:t>
            </a:r>
          </a:p>
          <a:p>
            <a:r>
              <a:rPr lang="en-US" altLang="nl-BE" dirty="0"/>
              <a:t/>
            </a:r>
            <a:br>
              <a:rPr lang="en-US" altLang="nl-BE" dirty="0"/>
            </a:br>
            <a:endParaRPr lang="en-US" altLang="nl-BE" dirty="0"/>
          </a:p>
        </p:txBody>
      </p:sp>
      <p:pic>
        <p:nvPicPr>
          <p:cNvPr id="4" name="Afbeelding 3"/>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6312" b="39056"/>
          <a:stretch/>
        </p:blipFill>
        <p:spPr>
          <a:xfrm>
            <a:off x="1906953" y="0"/>
            <a:ext cx="8433893" cy="4238500"/>
          </a:xfrm>
          <a:prstGeom prst="rect">
            <a:avLst/>
          </a:prstGeom>
        </p:spPr>
      </p:pic>
      <p:pic>
        <p:nvPicPr>
          <p:cNvPr id="3077" name="Picture 5" descr="Mel HD:Users:melissa:Desktop:Living Stone:VIGeZ:oplevering:VIGeZ_foto's:PPT:logo.pn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092326" y="336550"/>
            <a:ext cx="14382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586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1043360" y="333375"/>
            <a:ext cx="8229600" cy="1143000"/>
          </a:xfrm>
        </p:spPr>
        <p:txBody>
          <a:bodyPr/>
          <a:lstStyle/>
          <a:p>
            <a:r>
              <a:rPr lang="nl-BE" altLang="nl-BE" sz="3200" dirty="0"/>
              <a:t>Wat veranderen om gewenst gedrag te bewerkstelligen?</a:t>
            </a:r>
          </a:p>
        </p:txBody>
      </p:sp>
      <p:pic>
        <p:nvPicPr>
          <p:cNvPr id="25" name="Picture 2" descr="Afbeeldingsresultaat voor behaviour change wheel"/>
          <p:cNvPicPr>
            <a:picLocks noChangeAspect="1" noChangeArrowheads="1"/>
          </p:cNvPicPr>
          <p:nvPr/>
        </p:nvPicPr>
        <p:blipFill rotWithShape="1">
          <a:blip r:embed="rId2">
            <a:extLst>
              <a:ext uri="{28A0092B-C50C-407E-A947-70E740481C1C}">
                <a14:useLocalDpi xmlns:a14="http://schemas.microsoft.com/office/drawing/2010/main" val="0"/>
              </a:ext>
            </a:extLst>
          </a:blip>
          <a:srcRect l="50274" t="27471" r="19613" b="29920"/>
          <a:stretch/>
        </p:blipFill>
        <p:spPr bwMode="auto">
          <a:xfrm>
            <a:off x="3812925" y="1476375"/>
            <a:ext cx="4467225" cy="446722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117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ltLang="nl-BE" dirty="0"/>
              <a:t>Wat veranderen om gewenst gedrag te bewerkstelligen?</a:t>
            </a:r>
            <a:endParaRPr lang="nl-BE" dirty="0"/>
          </a:p>
        </p:txBody>
      </p:sp>
      <p:sp>
        <p:nvSpPr>
          <p:cNvPr id="4" name="Tijdelijke aanduiding voor inhoud 2"/>
          <p:cNvSpPr>
            <a:spLocks noGrp="1"/>
          </p:cNvSpPr>
          <p:nvPr>
            <p:ph idx="1"/>
          </p:nvPr>
        </p:nvSpPr>
        <p:spPr>
          <a:xfrm>
            <a:off x="790222" y="1244599"/>
            <a:ext cx="9166578" cy="4114800"/>
          </a:xfrm>
        </p:spPr>
        <p:txBody>
          <a:bodyPr/>
          <a:lstStyle/>
          <a:p>
            <a:pPr marL="0" indent="0">
              <a:buNone/>
            </a:pPr>
            <a:r>
              <a:rPr lang="nl-BE" dirty="0"/>
              <a:t>Wel/niet stellen van </a:t>
            </a:r>
            <a:r>
              <a:rPr lang="nl-BE" b="1" dirty="0"/>
              <a:t>gedrag</a:t>
            </a:r>
            <a:r>
              <a:rPr lang="nl-BE" dirty="0"/>
              <a:t>, afhankelijk van:</a:t>
            </a:r>
          </a:p>
          <a:p>
            <a:pPr lvl="8"/>
            <a:endParaRPr lang="nl-BE" dirty="0"/>
          </a:p>
          <a:p>
            <a:r>
              <a:rPr lang="nl-BE" b="1" dirty="0"/>
              <a:t>Competenties van individu/doelgroep</a:t>
            </a:r>
          </a:p>
          <a:p>
            <a:pPr lvl="1"/>
            <a:r>
              <a:rPr lang="nl-BE" sz="2200" dirty="0"/>
              <a:t>Fysieke </a:t>
            </a:r>
            <a:r>
              <a:rPr lang="nl-BE" sz="2200" dirty="0" err="1"/>
              <a:t>comp</a:t>
            </a:r>
            <a:r>
              <a:rPr lang="nl-BE" sz="2200" dirty="0"/>
              <a:t>.</a:t>
            </a:r>
          </a:p>
          <a:p>
            <a:pPr lvl="1"/>
            <a:r>
              <a:rPr lang="nl-BE" sz="2200" dirty="0"/>
              <a:t>Psychische </a:t>
            </a:r>
            <a:r>
              <a:rPr lang="nl-BE" sz="2200" dirty="0" err="1"/>
              <a:t>comp</a:t>
            </a:r>
            <a:r>
              <a:rPr lang="nl-BE" sz="2200" dirty="0"/>
              <a:t>.</a:t>
            </a:r>
          </a:p>
          <a:p>
            <a:pPr lvl="8"/>
            <a:endParaRPr lang="nl-BE" sz="1400" dirty="0"/>
          </a:p>
          <a:p>
            <a:r>
              <a:rPr lang="nl-BE" b="1" dirty="0"/>
              <a:t>Mogelijkheden binnen de omgeving</a:t>
            </a:r>
          </a:p>
          <a:p>
            <a:pPr lvl="1"/>
            <a:r>
              <a:rPr lang="nl-BE" sz="2200" dirty="0"/>
              <a:t>Fysieke </a:t>
            </a:r>
            <a:r>
              <a:rPr lang="nl-BE" sz="2200" dirty="0" err="1"/>
              <a:t>omg</a:t>
            </a:r>
            <a:r>
              <a:rPr lang="nl-BE" sz="2200" dirty="0"/>
              <a:t>.</a:t>
            </a:r>
          </a:p>
          <a:p>
            <a:pPr lvl="1"/>
            <a:r>
              <a:rPr lang="nl-BE" sz="2200" dirty="0"/>
              <a:t>Sociaal </a:t>
            </a:r>
            <a:r>
              <a:rPr lang="nl-BE" sz="2200" dirty="0" err="1"/>
              <a:t>omg</a:t>
            </a:r>
            <a:r>
              <a:rPr lang="nl-BE" sz="2200" dirty="0"/>
              <a:t>.</a:t>
            </a:r>
          </a:p>
          <a:p>
            <a:pPr lvl="8"/>
            <a:endParaRPr lang="nl-BE" sz="1400" dirty="0"/>
          </a:p>
          <a:p>
            <a:r>
              <a:rPr lang="nl-BE" b="1" dirty="0"/>
              <a:t>Motiverende factoren voor individu/doelgroep </a:t>
            </a:r>
          </a:p>
          <a:p>
            <a:pPr lvl="1"/>
            <a:r>
              <a:rPr lang="nl-BE" sz="2200" dirty="0"/>
              <a:t>Reflectieve mot.</a:t>
            </a:r>
          </a:p>
          <a:p>
            <a:pPr lvl="1"/>
            <a:r>
              <a:rPr lang="nl-BE" sz="2200" dirty="0"/>
              <a:t>Automatisch mot.</a:t>
            </a:r>
          </a:p>
        </p:txBody>
      </p:sp>
    </p:spTree>
    <p:extLst>
      <p:ext uri="{BB962C8B-B14F-4D97-AF65-F5344CB8AC3E}">
        <p14:creationId xmlns:p14="http://schemas.microsoft.com/office/powerpoint/2010/main" val="1053087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ijdelijke aanduiding voor inhoud 10"/>
          <p:cNvGraphicFramePr>
            <a:graphicFrameLocks noGrp="1"/>
          </p:cNvGraphicFramePr>
          <p:nvPr>
            <p:ph idx="1"/>
            <p:extLst/>
          </p:nvPr>
        </p:nvGraphicFramePr>
        <p:xfrm>
          <a:off x="407939" y="835525"/>
          <a:ext cx="10952788" cy="5293032"/>
        </p:xfrm>
        <a:graphic>
          <a:graphicData uri="http://schemas.openxmlformats.org/drawingml/2006/table">
            <a:tbl>
              <a:tblPr firstRow="1" firstCol="1" bandRow="1">
                <a:tableStyleId>{793D81CF-94F2-401A-BA57-92F5A7B2D0C5}</a:tableStyleId>
              </a:tblPr>
              <a:tblGrid>
                <a:gridCol w="2885077">
                  <a:extLst>
                    <a:ext uri="{9D8B030D-6E8A-4147-A177-3AD203B41FA5}">
                      <a16:colId xmlns:a16="http://schemas.microsoft.com/office/drawing/2014/main" xmlns="" val="20000"/>
                    </a:ext>
                  </a:extLst>
                </a:gridCol>
                <a:gridCol w="8067711">
                  <a:extLst>
                    <a:ext uri="{9D8B030D-6E8A-4147-A177-3AD203B41FA5}">
                      <a16:colId xmlns:a16="http://schemas.microsoft.com/office/drawing/2014/main" xmlns="" val="20001"/>
                    </a:ext>
                  </a:extLst>
                </a:gridCol>
              </a:tblGrid>
              <a:tr h="226149">
                <a:tc>
                  <a:txBody>
                    <a:bodyPr/>
                    <a:lstStyle/>
                    <a:p>
                      <a:pPr>
                        <a:lnSpc>
                          <a:spcPct val="107000"/>
                        </a:lnSpc>
                        <a:spcAft>
                          <a:spcPts val="800"/>
                        </a:spcAft>
                      </a:pPr>
                      <a:r>
                        <a:rPr lang="nl-BE" sz="1400" dirty="0" err="1">
                          <a:effectLst/>
                        </a:rPr>
                        <a:t>Psycho-sociaal</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tc>
                  <a:txBody>
                    <a:bodyPr/>
                    <a:lstStyle/>
                    <a:p>
                      <a:pPr>
                        <a:lnSpc>
                          <a:spcPct val="107000"/>
                        </a:lnSpc>
                        <a:spcAft>
                          <a:spcPts val="800"/>
                        </a:spcAft>
                      </a:pPr>
                      <a:r>
                        <a:rPr lang="nl-BE" sz="1400" dirty="0">
                          <a:effectLst/>
                        </a:rPr>
                        <a:t>Voorbeelden</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extLst>
                  <a:ext uri="{0D108BD9-81ED-4DB2-BD59-A6C34878D82A}">
                    <a16:rowId xmlns:a16="http://schemas.microsoft.com/office/drawing/2014/main" xmlns="" val="10000"/>
                  </a:ext>
                </a:extLst>
              </a:tr>
              <a:tr h="226149">
                <a:tc>
                  <a:txBody>
                    <a:bodyPr/>
                    <a:lstStyle/>
                    <a:p>
                      <a:pPr>
                        <a:lnSpc>
                          <a:spcPct val="107000"/>
                        </a:lnSpc>
                        <a:spcAft>
                          <a:spcPts val="0"/>
                        </a:spcAft>
                      </a:pPr>
                      <a:r>
                        <a:rPr lang="nl-BE" sz="1400">
                          <a:effectLst/>
                        </a:rPr>
                        <a:t>Gezondheidsstatus</a:t>
                      </a:r>
                      <a:endParaRPr lang="nl-BE" sz="1400">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tc>
                  <a:txBody>
                    <a:bodyPr/>
                    <a:lstStyle/>
                    <a:p>
                      <a:pPr>
                        <a:lnSpc>
                          <a:spcPct val="107000"/>
                        </a:lnSpc>
                        <a:spcAft>
                          <a:spcPts val="0"/>
                        </a:spcAft>
                      </a:pPr>
                      <a:r>
                        <a:rPr lang="nl-BE" sz="1400" dirty="0">
                          <a:solidFill>
                            <a:schemeClr val="tx1"/>
                          </a:solidFill>
                          <a:effectLst/>
                        </a:rPr>
                        <a:t>(Ervaren) levenskwaliteit, beperkingen (</a:t>
                      </a:r>
                      <a:r>
                        <a:rPr lang="nl-BE" sz="1400" kern="1200" dirty="0">
                          <a:solidFill>
                            <a:schemeClr val="tx1"/>
                          </a:solidFill>
                          <a:effectLst/>
                          <a:latin typeface="+mn-lt"/>
                          <a:ea typeface="+mn-ea"/>
                          <a:cs typeface="+mn-cs"/>
                        </a:rPr>
                        <a:t>evenwichtsstoornissen</a:t>
                      </a:r>
                      <a:r>
                        <a:rPr lang="nl-BE" sz="1400" dirty="0">
                          <a:solidFill>
                            <a:schemeClr val="tx1"/>
                          </a:solidFill>
                          <a:effectLst/>
                        </a:rPr>
                        <a:t>, spierzwakte,</a:t>
                      </a:r>
                      <a:r>
                        <a:rPr lang="nl-BE" sz="1400" baseline="0" dirty="0">
                          <a:solidFill>
                            <a:schemeClr val="tx1"/>
                          </a:solidFill>
                          <a:effectLst/>
                        </a:rPr>
                        <a:t> kortademigheid)</a:t>
                      </a:r>
                      <a:endParaRPr lang="nl-B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extLst>
                  <a:ext uri="{0D108BD9-81ED-4DB2-BD59-A6C34878D82A}">
                    <a16:rowId xmlns:a16="http://schemas.microsoft.com/office/drawing/2014/main" xmlns="" val="10001"/>
                  </a:ext>
                </a:extLst>
              </a:tr>
              <a:tr h="540369">
                <a:tc>
                  <a:txBody>
                    <a:bodyPr/>
                    <a:lstStyle/>
                    <a:p>
                      <a:pPr>
                        <a:lnSpc>
                          <a:spcPct val="107000"/>
                        </a:lnSpc>
                        <a:spcAft>
                          <a:spcPts val="800"/>
                        </a:spcAft>
                      </a:pPr>
                      <a:r>
                        <a:rPr lang="nl-BE" sz="1400">
                          <a:effectLst/>
                        </a:rPr>
                        <a:t>Kennis en bewustzijn</a:t>
                      </a:r>
                      <a:endParaRPr lang="nl-BE" sz="1400">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tc>
                  <a:txBody>
                    <a:bodyPr/>
                    <a:lstStyle/>
                    <a:p>
                      <a:r>
                        <a:rPr lang="nl-BE" sz="1400" kern="1200" dirty="0">
                          <a:solidFill>
                            <a:schemeClr val="tx1"/>
                          </a:solidFill>
                          <a:effectLst/>
                          <a:latin typeface="+mn-lt"/>
                          <a:ea typeface="+mn-ea"/>
                          <a:cs typeface="+mn-cs"/>
                        </a:rPr>
                        <a:t>Gebrek aan kennis over menselijk lichaam, gezondheidsvaardigheden en beweegaanbod</a:t>
                      </a:r>
                    </a:p>
                  </a:txBody>
                  <a:tcPr marL="61457" marR="61457" marT="0" marB="0"/>
                </a:tc>
                <a:extLst>
                  <a:ext uri="{0D108BD9-81ED-4DB2-BD59-A6C34878D82A}">
                    <a16:rowId xmlns:a16="http://schemas.microsoft.com/office/drawing/2014/main" xmlns="" val="10002"/>
                  </a:ext>
                </a:extLst>
              </a:tr>
              <a:tr h="779084">
                <a:tc>
                  <a:txBody>
                    <a:bodyPr/>
                    <a:lstStyle/>
                    <a:p>
                      <a:pPr>
                        <a:lnSpc>
                          <a:spcPct val="107000"/>
                        </a:lnSpc>
                        <a:spcAft>
                          <a:spcPts val="800"/>
                        </a:spcAft>
                      </a:pPr>
                      <a:r>
                        <a:rPr lang="nl-BE" sz="1400" dirty="0">
                          <a:effectLst/>
                        </a:rPr>
                        <a:t>Attitude </a:t>
                      </a:r>
                      <a:r>
                        <a:rPr lang="nl-BE" sz="1400" b="0" dirty="0">
                          <a:effectLst/>
                        </a:rPr>
                        <a:t>(houding) </a:t>
                      </a:r>
                      <a:endParaRPr lang="nl-B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tc>
                  <a:txBody>
                    <a:bodyPr/>
                    <a:lstStyle/>
                    <a:p>
                      <a:pPr>
                        <a:lnSpc>
                          <a:spcPct val="107000"/>
                        </a:lnSpc>
                        <a:spcAft>
                          <a:spcPts val="0"/>
                        </a:spcAft>
                      </a:pPr>
                      <a:r>
                        <a:rPr lang="nl-BE" sz="1400" dirty="0">
                          <a:solidFill>
                            <a:schemeClr val="tx1"/>
                          </a:solidFill>
                          <a:effectLst/>
                        </a:rPr>
                        <a:t>Meer bewegen geeft me een goed gevoel en plezier</a:t>
                      </a:r>
                    </a:p>
                    <a:p>
                      <a:pPr marL="0" marR="0" indent="0" algn="l" defTabSz="914400" rtl="0" eaLnBrk="1" fontAlgn="auto" latinLnBrk="0" hangingPunct="1">
                        <a:lnSpc>
                          <a:spcPct val="107000"/>
                        </a:lnSpc>
                        <a:spcBef>
                          <a:spcPts val="0"/>
                        </a:spcBef>
                        <a:spcAft>
                          <a:spcPts val="0"/>
                        </a:spcAft>
                        <a:buClrTx/>
                        <a:buSzTx/>
                        <a:buFontTx/>
                        <a:buNone/>
                        <a:tabLst/>
                        <a:defRPr/>
                      </a:pPr>
                      <a:r>
                        <a:rPr lang="nl-BE" sz="1400" kern="1200" dirty="0">
                          <a:solidFill>
                            <a:schemeClr val="tx1"/>
                          </a:solidFill>
                          <a:effectLst/>
                          <a:latin typeface="+mn-lt"/>
                          <a:ea typeface="+mn-ea"/>
                          <a:cs typeface="+mn-cs"/>
                        </a:rPr>
                        <a:t>Geen interesse om te bewegen</a:t>
                      </a:r>
                      <a:br>
                        <a:rPr lang="nl-BE" sz="1400" kern="1200" dirty="0">
                          <a:solidFill>
                            <a:schemeClr val="tx1"/>
                          </a:solidFill>
                          <a:effectLst/>
                          <a:latin typeface="+mn-lt"/>
                          <a:ea typeface="+mn-ea"/>
                          <a:cs typeface="+mn-cs"/>
                        </a:rPr>
                      </a:br>
                      <a:r>
                        <a:rPr lang="nl-BE" sz="1400" b="1" kern="1200" dirty="0">
                          <a:solidFill>
                            <a:schemeClr val="tx1"/>
                          </a:solidFill>
                          <a:effectLst/>
                          <a:latin typeface="+mn-lt"/>
                          <a:ea typeface="+mn-ea"/>
                          <a:cs typeface="+mn-cs"/>
                        </a:rPr>
                        <a:t>Angst </a:t>
                      </a:r>
                      <a:r>
                        <a:rPr lang="nl-BE" sz="1400" b="1" kern="1200" dirty="0">
                          <a:solidFill>
                            <a:schemeClr val="tx1"/>
                          </a:solidFill>
                          <a:effectLst/>
                          <a:latin typeface="+mn-lt"/>
                          <a:ea typeface="+mn-ea"/>
                          <a:cs typeface="+mn-cs"/>
                          <a:sym typeface="Wingdings" panose="05000000000000000000" pitchFamily="2" charset="2"/>
                        </a:rPr>
                        <a:t> echt specifiek bij ouderen</a:t>
                      </a:r>
                      <a:endParaRPr lang="nl-BE" sz="1400" b="1" kern="1200" dirty="0">
                        <a:solidFill>
                          <a:schemeClr val="tx1"/>
                        </a:solidFill>
                        <a:effectLst/>
                        <a:latin typeface="+mn-lt"/>
                        <a:ea typeface="+mn-ea"/>
                        <a:cs typeface="+mn-cs"/>
                      </a:endParaRPr>
                    </a:p>
                  </a:txBody>
                  <a:tcPr marL="61457" marR="61457" marT="0" marB="0"/>
                </a:tc>
                <a:extLst>
                  <a:ext uri="{0D108BD9-81ED-4DB2-BD59-A6C34878D82A}">
                    <a16:rowId xmlns:a16="http://schemas.microsoft.com/office/drawing/2014/main" xmlns="" val="10003"/>
                  </a:ext>
                </a:extLst>
              </a:tr>
              <a:tr h="1297459">
                <a:tc>
                  <a:txBody>
                    <a:bodyPr/>
                    <a:lstStyle/>
                    <a:p>
                      <a:pPr>
                        <a:lnSpc>
                          <a:spcPct val="107000"/>
                        </a:lnSpc>
                        <a:spcAft>
                          <a:spcPts val="800"/>
                        </a:spcAft>
                      </a:pPr>
                      <a:r>
                        <a:rPr lang="nl-BE" sz="1400" dirty="0">
                          <a:effectLst/>
                        </a:rPr>
                        <a:t>Sociale invloed </a:t>
                      </a:r>
                      <a:r>
                        <a:rPr lang="nl-BE" sz="1400" b="0" dirty="0">
                          <a:effectLst/>
                        </a:rPr>
                        <a:t>(steun of druk vanuit omgeving) </a:t>
                      </a:r>
                      <a:br>
                        <a:rPr lang="nl-BE" sz="1400" b="0" dirty="0">
                          <a:effectLst/>
                        </a:rPr>
                      </a:br>
                      <a:r>
                        <a:rPr lang="nl-BE" sz="1400" dirty="0">
                          <a:effectLst/>
                        </a:rPr>
                        <a:t>en sociale norm</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tc>
                  <a:txBody>
                    <a:bodyPr/>
                    <a:lstStyle/>
                    <a:p>
                      <a:pPr>
                        <a:lnSpc>
                          <a:spcPct val="107000"/>
                        </a:lnSpc>
                        <a:spcAft>
                          <a:spcPts val="0"/>
                        </a:spcAft>
                      </a:pPr>
                      <a:r>
                        <a:rPr lang="nl-BE" sz="1400" kern="1200" dirty="0">
                          <a:solidFill>
                            <a:schemeClr val="tx1"/>
                          </a:solidFill>
                          <a:effectLst/>
                          <a:latin typeface="+mn-lt"/>
                          <a:ea typeface="+mn-ea"/>
                          <a:cs typeface="+mn-cs"/>
                        </a:rPr>
                        <a:t>Als partner/kind/</a:t>
                      </a:r>
                      <a:r>
                        <a:rPr lang="nl-BE" sz="1400" kern="1200" baseline="0" dirty="0">
                          <a:solidFill>
                            <a:schemeClr val="tx1"/>
                          </a:solidFill>
                          <a:effectLst/>
                          <a:latin typeface="+mn-lt"/>
                          <a:ea typeface="+mn-ea"/>
                          <a:cs typeface="+mn-cs"/>
                        </a:rPr>
                        <a:t> vrienden </a:t>
                      </a:r>
                      <a:r>
                        <a:rPr lang="nl-BE" sz="1400" kern="1200" dirty="0">
                          <a:solidFill>
                            <a:schemeClr val="tx1"/>
                          </a:solidFill>
                          <a:effectLst/>
                          <a:latin typeface="+mn-lt"/>
                          <a:ea typeface="+mn-ea"/>
                          <a:cs typeface="+mn-cs"/>
                        </a:rPr>
                        <a:t>me steunen dan wil ik naar beweegactiviteiten gaan</a:t>
                      </a:r>
                    </a:p>
                    <a:p>
                      <a:pPr marL="0" marR="0" indent="0" algn="l" defTabSz="914400" rtl="0" eaLnBrk="1" fontAlgn="auto" latinLnBrk="0" hangingPunct="1">
                        <a:lnSpc>
                          <a:spcPct val="107000"/>
                        </a:lnSpc>
                        <a:spcBef>
                          <a:spcPts val="0"/>
                        </a:spcBef>
                        <a:spcAft>
                          <a:spcPts val="0"/>
                        </a:spcAft>
                        <a:buClrTx/>
                        <a:buSzTx/>
                        <a:buFontTx/>
                        <a:buNone/>
                        <a:tabLst/>
                        <a:defRPr/>
                      </a:pPr>
                      <a:r>
                        <a:rPr lang="nl-BE" sz="1400" kern="1200" baseline="0" dirty="0">
                          <a:solidFill>
                            <a:schemeClr val="tx1"/>
                          </a:solidFill>
                          <a:effectLst/>
                          <a:latin typeface="+mn-lt"/>
                          <a:ea typeface="+mn-ea"/>
                          <a:cs typeface="+mn-cs"/>
                        </a:rPr>
                        <a:t>Gebrek aan beweegpartner</a:t>
                      </a:r>
                      <a:br>
                        <a:rPr lang="nl-BE" sz="1400" kern="1200" baseline="0" dirty="0">
                          <a:solidFill>
                            <a:schemeClr val="tx1"/>
                          </a:solidFill>
                          <a:effectLst/>
                          <a:latin typeface="+mn-lt"/>
                          <a:ea typeface="+mn-ea"/>
                          <a:cs typeface="+mn-cs"/>
                        </a:rPr>
                      </a:br>
                      <a:r>
                        <a:rPr lang="nl-BE" sz="1400" kern="1200" dirty="0">
                          <a:solidFill>
                            <a:schemeClr val="tx1"/>
                          </a:solidFill>
                          <a:effectLst/>
                          <a:latin typeface="+mn-lt"/>
                          <a:ea typeface="+mn-ea"/>
                          <a:cs typeface="+mn-cs"/>
                        </a:rPr>
                        <a:t>Gebrek aan goede begeleiding</a:t>
                      </a:r>
                    </a:p>
                    <a:p>
                      <a:pPr>
                        <a:lnSpc>
                          <a:spcPct val="107000"/>
                        </a:lnSpc>
                        <a:spcAft>
                          <a:spcPts val="0"/>
                        </a:spcAft>
                      </a:pPr>
                      <a:r>
                        <a:rPr lang="nl-BE" sz="1400" kern="1200" dirty="0">
                          <a:solidFill>
                            <a:schemeClr val="tx1"/>
                          </a:solidFill>
                          <a:effectLst/>
                          <a:latin typeface="+mn-lt"/>
                          <a:ea typeface="+mn-ea"/>
                          <a:cs typeface="+mn-cs"/>
                        </a:rPr>
                        <a:t>Gebrek aa</a:t>
                      </a:r>
                      <a:r>
                        <a:rPr lang="nl-BE" sz="1400" kern="1200" baseline="0" dirty="0">
                          <a:solidFill>
                            <a:schemeClr val="tx1"/>
                          </a:solidFill>
                          <a:effectLst/>
                          <a:latin typeface="+mn-lt"/>
                          <a:ea typeface="+mn-ea"/>
                          <a:cs typeface="+mn-cs"/>
                        </a:rPr>
                        <a:t>n rolmodellen</a:t>
                      </a:r>
                    </a:p>
                    <a:p>
                      <a:pPr>
                        <a:lnSpc>
                          <a:spcPct val="107000"/>
                        </a:lnSpc>
                        <a:spcAft>
                          <a:spcPts val="0"/>
                        </a:spcAft>
                      </a:pPr>
                      <a:r>
                        <a:rPr lang="nl-BE" sz="1400" kern="1200" baseline="0" dirty="0">
                          <a:solidFill>
                            <a:schemeClr val="tx1"/>
                          </a:solidFill>
                          <a:effectLst/>
                          <a:latin typeface="+mn-lt"/>
                          <a:ea typeface="+mn-ea"/>
                          <a:cs typeface="+mn-cs"/>
                        </a:rPr>
                        <a:t>Advies van professional gezondheidszorg</a:t>
                      </a:r>
                    </a:p>
                  </a:txBody>
                  <a:tcPr marL="61457" marR="61457" marT="0" marB="0"/>
                </a:tc>
                <a:extLst>
                  <a:ext uri="{0D108BD9-81ED-4DB2-BD59-A6C34878D82A}">
                    <a16:rowId xmlns:a16="http://schemas.microsoft.com/office/drawing/2014/main" xmlns="" val="10004"/>
                  </a:ext>
                </a:extLst>
              </a:tr>
              <a:tr h="945665">
                <a:tc>
                  <a:txBody>
                    <a:bodyPr/>
                    <a:lstStyle/>
                    <a:p>
                      <a:pPr>
                        <a:lnSpc>
                          <a:spcPct val="107000"/>
                        </a:lnSpc>
                        <a:spcAft>
                          <a:spcPts val="800"/>
                        </a:spcAft>
                      </a:pPr>
                      <a:r>
                        <a:rPr lang="nl-BE" sz="1400">
                          <a:effectLst/>
                        </a:rPr>
                        <a:t>Eigen effectiviteit en ‘beweeggeschiedenis’</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tc>
                  <a:txBody>
                    <a:bodyPr/>
                    <a:lstStyle/>
                    <a:p>
                      <a:pPr>
                        <a:lnSpc>
                          <a:spcPct val="107000"/>
                        </a:lnSpc>
                        <a:spcAft>
                          <a:spcPts val="0"/>
                        </a:spcAft>
                      </a:pPr>
                      <a:r>
                        <a:rPr lang="nl-BE" sz="1400" dirty="0">
                          <a:solidFill>
                            <a:schemeClr val="tx1"/>
                          </a:solidFill>
                          <a:effectLst/>
                        </a:rPr>
                        <a:t>Ik acht mezelf (niet) in staat om zelf opportuniteiten te vinden voor meer dagelijkse beweging</a:t>
                      </a:r>
                    </a:p>
                    <a:p>
                      <a:pPr>
                        <a:lnSpc>
                          <a:spcPct val="107000"/>
                        </a:lnSpc>
                        <a:spcAft>
                          <a:spcPts val="0"/>
                        </a:spcAft>
                      </a:pPr>
                      <a:r>
                        <a:rPr lang="nl-BE" sz="1400" kern="1200" dirty="0">
                          <a:solidFill>
                            <a:schemeClr val="tx1"/>
                          </a:solidFill>
                          <a:effectLst/>
                          <a:latin typeface="+mn-lt"/>
                          <a:ea typeface="+mn-ea"/>
                          <a:cs typeface="+mn-cs"/>
                        </a:rPr>
                        <a:t>‘Gebrek aan tijd’</a:t>
                      </a:r>
                    </a:p>
                    <a:p>
                      <a:pPr>
                        <a:lnSpc>
                          <a:spcPct val="107000"/>
                        </a:lnSpc>
                        <a:spcAft>
                          <a:spcPts val="0"/>
                        </a:spcAft>
                      </a:pPr>
                      <a:r>
                        <a:rPr lang="nl-BE" sz="1400" kern="1200" dirty="0">
                          <a:solidFill>
                            <a:schemeClr val="tx1"/>
                          </a:solidFill>
                          <a:effectLst/>
                          <a:latin typeface="+mn-lt"/>
                          <a:ea typeface="+mn-ea"/>
                          <a:cs typeface="+mn-cs"/>
                        </a:rPr>
                        <a:t>Mantelzorger: moeilijk</a:t>
                      </a:r>
                      <a:r>
                        <a:rPr lang="nl-BE" sz="1400" kern="1200" baseline="0" dirty="0">
                          <a:solidFill>
                            <a:schemeClr val="tx1"/>
                          </a:solidFill>
                          <a:effectLst/>
                          <a:latin typeface="+mn-lt"/>
                          <a:ea typeface="+mn-ea"/>
                          <a:cs typeface="+mn-cs"/>
                        </a:rPr>
                        <a:t> evenwicht met verantwoordelijkheden</a:t>
                      </a:r>
                      <a:endParaRPr lang="nl-B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extLst>
                  <a:ext uri="{0D108BD9-81ED-4DB2-BD59-A6C34878D82A}">
                    <a16:rowId xmlns:a16="http://schemas.microsoft.com/office/drawing/2014/main" xmlns="" val="10005"/>
                  </a:ext>
                </a:extLst>
              </a:tr>
              <a:tr h="771924">
                <a:tc>
                  <a:txBody>
                    <a:bodyPr/>
                    <a:lstStyle/>
                    <a:p>
                      <a:pPr>
                        <a:lnSpc>
                          <a:spcPct val="107000"/>
                        </a:lnSpc>
                        <a:spcAft>
                          <a:spcPts val="800"/>
                        </a:spcAft>
                      </a:pPr>
                      <a:r>
                        <a:rPr lang="nl-BE" sz="1400" dirty="0">
                          <a:effectLst/>
                        </a:rPr>
                        <a:t>Geanticipeerde spijt </a:t>
                      </a:r>
                      <a:r>
                        <a:rPr lang="nl-BE" sz="1400" b="0" dirty="0">
                          <a:effectLst/>
                        </a:rPr>
                        <a:t>(schuldgevoel als je een gezond gedrag niet uitvoert)</a:t>
                      </a:r>
                      <a:endParaRPr lang="nl-B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tc>
                  <a:txBody>
                    <a:bodyPr/>
                    <a:lstStyle/>
                    <a:p>
                      <a:pPr>
                        <a:lnSpc>
                          <a:spcPct val="107000"/>
                        </a:lnSpc>
                        <a:spcAft>
                          <a:spcPts val="800"/>
                        </a:spcAft>
                      </a:pPr>
                      <a:r>
                        <a:rPr lang="nl-BE" sz="1400" dirty="0">
                          <a:solidFill>
                            <a:schemeClr val="tx1"/>
                          </a:solidFill>
                          <a:effectLst/>
                        </a:rPr>
                        <a:t>Ik voel me schuldig als ik een hele middag in mijn zetel blijf zitten</a:t>
                      </a:r>
                      <a:endParaRPr lang="nl-B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extLst>
                  <a:ext uri="{0D108BD9-81ED-4DB2-BD59-A6C34878D82A}">
                    <a16:rowId xmlns:a16="http://schemas.microsoft.com/office/drawing/2014/main" xmlns="" val="10006"/>
                  </a:ext>
                </a:extLst>
              </a:tr>
              <a:tr h="501965">
                <a:tc>
                  <a:txBody>
                    <a:bodyPr/>
                    <a:lstStyle/>
                    <a:p>
                      <a:pPr>
                        <a:lnSpc>
                          <a:spcPct val="107000"/>
                        </a:lnSpc>
                        <a:spcAft>
                          <a:spcPts val="800"/>
                        </a:spcAft>
                      </a:pPr>
                      <a:r>
                        <a:rPr lang="nl-BE" sz="1400" dirty="0">
                          <a:effectLst/>
                        </a:rPr>
                        <a:t>Gedragsintentie</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nl-BE" sz="1400" dirty="0">
                          <a:solidFill>
                            <a:schemeClr val="tx1"/>
                          </a:solidFill>
                          <a:effectLst/>
                        </a:rPr>
                        <a:t>Ik ga deze</a:t>
                      </a:r>
                      <a:r>
                        <a:rPr lang="nl-BE" sz="1400" baseline="0" dirty="0">
                          <a:solidFill>
                            <a:schemeClr val="tx1"/>
                          </a:solidFill>
                          <a:effectLst/>
                        </a:rPr>
                        <a:t> maand </a:t>
                      </a:r>
                      <a:r>
                        <a:rPr lang="nl-BE" sz="1400" dirty="0">
                          <a:solidFill>
                            <a:schemeClr val="tx1"/>
                          </a:solidFill>
                          <a:effectLst/>
                        </a:rPr>
                        <a:t>starten met </a:t>
                      </a:r>
                      <a:r>
                        <a:rPr lang="nl-BE" sz="1400" kern="1200" dirty="0">
                          <a:solidFill>
                            <a:schemeClr val="tx1"/>
                          </a:solidFill>
                          <a:effectLst/>
                          <a:latin typeface="+mn-lt"/>
                          <a:ea typeface="+mn-ea"/>
                          <a:cs typeface="+mn-cs"/>
                        </a:rPr>
                        <a:t>bewegen voor</a:t>
                      </a:r>
                      <a:r>
                        <a:rPr lang="nl-BE" sz="1400" kern="1200" baseline="0" dirty="0">
                          <a:solidFill>
                            <a:schemeClr val="tx1"/>
                          </a:solidFill>
                          <a:effectLst/>
                          <a:latin typeface="+mn-lt"/>
                          <a:ea typeface="+mn-ea"/>
                          <a:cs typeface="+mn-cs"/>
                        </a:rPr>
                        <a:t> gewichtscontrole</a:t>
                      </a:r>
                      <a:endParaRPr lang="nl-B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57" marR="61457" marT="0" marB="0"/>
                </a:tc>
                <a:extLst>
                  <a:ext uri="{0D108BD9-81ED-4DB2-BD59-A6C34878D82A}">
                    <a16:rowId xmlns:a16="http://schemas.microsoft.com/office/drawing/2014/main" xmlns="" val="10007"/>
                  </a:ext>
                </a:extLst>
              </a:tr>
            </a:tbl>
          </a:graphicData>
        </a:graphic>
      </p:graphicFrame>
      <p:sp>
        <p:nvSpPr>
          <p:cNvPr id="7" name="Titel 1"/>
          <p:cNvSpPr>
            <a:spLocks noGrp="1"/>
          </p:cNvSpPr>
          <p:nvPr>
            <p:ph type="title"/>
          </p:nvPr>
        </p:nvSpPr>
        <p:spPr>
          <a:xfrm>
            <a:off x="333783" y="264025"/>
            <a:ext cx="9447525" cy="1143000"/>
          </a:xfrm>
        </p:spPr>
        <p:txBody>
          <a:bodyPr/>
          <a:lstStyle/>
          <a:p>
            <a:r>
              <a:rPr lang="nl-BE" dirty="0"/>
              <a:t>‘Determinanten’ van gedrag </a:t>
            </a:r>
            <a:r>
              <a:rPr lang="nl-BE" dirty="0">
                <a:solidFill>
                  <a:srgbClr val="666366"/>
                </a:solidFill>
              </a:rPr>
              <a:t>(ouderen)</a:t>
            </a:r>
            <a:endParaRPr lang="nl-BE" dirty="0"/>
          </a:p>
        </p:txBody>
      </p:sp>
      <p:sp>
        <p:nvSpPr>
          <p:cNvPr id="9" name="Tekstvak 8"/>
          <p:cNvSpPr txBox="1"/>
          <p:nvPr/>
        </p:nvSpPr>
        <p:spPr>
          <a:xfrm rot="16200000">
            <a:off x="-731256" y="1506762"/>
            <a:ext cx="1838368" cy="276999"/>
          </a:xfrm>
          <a:prstGeom prst="rect">
            <a:avLst/>
          </a:prstGeom>
          <a:noFill/>
        </p:spPr>
        <p:txBody>
          <a:bodyPr wrap="square" rtlCol="0">
            <a:spAutoFit/>
          </a:bodyPr>
          <a:lstStyle/>
          <a:p>
            <a:r>
              <a:rPr lang="nl-BE" sz="1200" dirty="0">
                <a:latin typeface="+mn-lt"/>
              </a:rPr>
              <a:t>VIGeZ vzw, © 2015</a:t>
            </a:r>
          </a:p>
        </p:txBody>
      </p:sp>
    </p:spTree>
    <p:extLst>
      <p:ext uri="{BB962C8B-B14F-4D97-AF65-F5344CB8AC3E}">
        <p14:creationId xmlns:p14="http://schemas.microsoft.com/office/powerpoint/2010/main" val="173072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ijdelijke aanduiding voor inhoud 10"/>
          <p:cNvGraphicFramePr>
            <a:graphicFrameLocks noGrp="1"/>
          </p:cNvGraphicFramePr>
          <p:nvPr>
            <p:ph idx="1"/>
            <p:extLst/>
          </p:nvPr>
        </p:nvGraphicFramePr>
        <p:xfrm>
          <a:off x="500302" y="940149"/>
          <a:ext cx="10952788" cy="3541737"/>
        </p:xfrm>
        <a:graphic>
          <a:graphicData uri="http://schemas.openxmlformats.org/drawingml/2006/table">
            <a:tbl>
              <a:tblPr firstRow="1" firstCol="1" bandRow="1">
                <a:tableStyleId>{793D81CF-94F2-401A-BA57-92F5A7B2D0C5}</a:tableStyleId>
              </a:tblPr>
              <a:tblGrid>
                <a:gridCol w="2885077">
                  <a:extLst>
                    <a:ext uri="{9D8B030D-6E8A-4147-A177-3AD203B41FA5}">
                      <a16:colId xmlns:a16="http://schemas.microsoft.com/office/drawing/2014/main" xmlns="" val="20000"/>
                    </a:ext>
                  </a:extLst>
                </a:gridCol>
                <a:gridCol w="8067711">
                  <a:extLst>
                    <a:ext uri="{9D8B030D-6E8A-4147-A177-3AD203B41FA5}">
                      <a16:colId xmlns:a16="http://schemas.microsoft.com/office/drawing/2014/main" xmlns="" val="20001"/>
                    </a:ext>
                  </a:extLst>
                </a:gridCol>
              </a:tblGrid>
              <a:tr h="227062">
                <a:tc>
                  <a:txBody>
                    <a:bodyPr/>
                    <a:lstStyle/>
                    <a:p>
                      <a:pPr>
                        <a:lnSpc>
                          <a:spcPct val="107000"/>
                        </a:lnSpc>
                        <a:spcAft>
                          <a:spcPts val="800"/>
                        </a:spcAft>
                      </a:pPr>
                      <a:r>
                        <a:rPr lang="nl-BE" sz="1400" dirty="0">
                          <a:solidFill>
                            <a:schemeClr val="bg1"/>
                          </a:solidFill>
                          <a:effectLst/>
                          <a:latin typeface="+mj-lt"/>
                        </a:rPr>
                        <a:t>Omgeving</a:t>
                      </a:r>
                      <a:r>
                        <a:rPr lang="nl-BE" sz="1400" baseline="0" dirty="0">
                          <a:solidFill>
                            <a:schemeClr val="bg1"/>
                          </a:solidFill>
                          <a:effectLst/>
                          <a:latin typeface="+mj-lt"/>
                        </a:rPr>
                        <a:t> (de Angelo)</a:t>
                      </a:r>
                      <a:endParaRPr lang="nl-BE" sz="1400" dirty="0">
                        <a:solidFill>
                          <a:schemeClr val="bg1"/>
                        </a:solidFill>
                        <a:effectLst/>
                        <a:latin typeface="+mj-lt"/>
                        <a:ea typeface="Calibri" panose="020F0502020204030204" pitchFamily="34" charset="0"/>
                        <a:cs typeface="Times New Roman" panose="02020603050405020304" pitchFamily="18" charset="0"/>
                      </a:endParaRPr>
                    </a:p>
                  </a:txBody>
                  <a:tcPr marL="61457" marR="61457" marT="0" marB="0">
                    <a:solidFill>
                      <a:schemeClr val="tx1"/>
                    </a:solidFill>
                  </a:tcPr>
                </a:tc>
                <a:tc>
                  <a:txBody>
                    <a:bodyPr/>
                    <a:lstStyle/>
                    <a:p>
                      <a:pPr>
                        <a:lnSpc>
                          <a:spcPct val="107000"/>
                        </a:lnSpc>
                        <a:spcAft>
                          <a:spcPts val="800"/>
                        </a:spcAft>
                      </a:pPr>
                      <a:r>
                        <a:rPr lang="nl-BE" sz="1400" dirty="0">
                          <a:solidFill>
                            <a:schemeClr val="bg1"/>
                          </a:solidFill>
                          <a:effectLst/>
                          <a:latin typeface="+mj-lt"/>
                        </a:rPr>
                        <a:t>Voorbeelden </a:t>
                      </a:r>
                      <a:endParaRPr lang="nl-BE" sz="1400" dirty="0">
                        <a:solidFill>
                          <a:schemeClr val="bg1"/>
                        </a:solidFill>
                        <a:effectLst/>
                        <a:latin typeface="+mj-lt"/>
                        <a:ea typeface="Calibri" panose="020F0502020204030204" pitchFamily="34" charset="0"/>
                        <a:cs typeface="Times New Roman" panose="02020603050405020304" pitchFamily="18" charset="0"/>
                      </a:endParaRPr>
                    </a:p>
                  </a:txBody>
                  <a:tcPr marL="61457" marR="61457" marT="0" marB="0">
                    <a:solidFill>
                      <a:schemeClr val="tx1"/>
                    </a:solidFill>
                  </a:tcPr>
                </a:tc>
                <a:extLst>
                  <a:ext uri="{0D108BD9-81ED-4DB2-BD59-A6C34878D82A}">
                    <a16:rowId xmlns:a16="http://schemas.microsoft.com/office/drawing/2014/main" xmlns="" val="10008"/>
                  </a:ext>
                </a:extLst>
              </a:tr>
              <a:tr h="227062">
                <a:tc>
                  <a:txBody>
                    <a:bodyPr/>
                    <a:lstStyle/>
                    <a:p>
                      <a:pPr>
                        <a:lnSpc>
                          <a:spcPct val="107000"/>
                        </a:lnSpc>
                        <a:spcAft>
                          <a:spcPts val="800"/>
                        </a:spcAft>
                      </a:pPr>
                      <a:r>
                        <a:rPr lang="nl-BE" sz="1400">
                          <a:effectLst/>
                          <a:latin typeface="+mj-lt"/>
                        </a:rPr>
                        <a:t>Fysieke omgeving</a:t>
                      </a:r>
                      <a:endParaRPr lang="nl-BE" sz="1400">
                        <a:effectLst/>
                        <a:latin typeface="+mj-lt"/>
                        <a:ea typeface="Calibri" panose="020F0502020204030204" pitchFamily="34" charset="0"/>
                        <a:cs typeface="Times New Roman" panose="02020603050405020304" pitchFamily="18" charset="0"/>
                      </a:endParaRPr>
                    </a:p>
                  </a:txBody>
                  <a:tcPr marL="61457" marR="61457" marT="0" marB="0"/>
                </a:tc>
                <a:tc>
                  <a:txBody>
                    <a:bodyPr/>
                    <a:lstStyle/>
                    <a:p>
                      <a:pPr>
                        <a:lnSpc>
                          <a:spcPct val="107000"/>
                        </a:lnSpc>
                        <a:spcAft>
                          <a:spcPts val="800"/>
                        </a:spcAft>
                      </a:pPr>
                      <a:r>
                        <a:rPr lang="nl-BE" sz="1400" dirty="0">
                          <a:solidFill>
                            <a:schemeClr val="tx1"/>
                          </a:solidFill>
                          <a:effectLst/>
                          <a:latin typeface="+mj-lt"/>
                        </a:rPr>
                        <a:t>Veilige buurt, </a:t>
                      </a:r>
                      <a:r>
                        <a:rPr lang="nl-BE" sz="1400" dirty="0" err="1">
                          <a:solidFill>
                            <a:schemeClr val="tx1"/>
                          </a:solidFill>
                          <a:effectLst/>
                          <a:latin typeface="+mj-lt"/>
                        </a:rPr>
                        <a:t>walkability</a:t>
                      </a:r>
                      <a:r>
                        <a:rPr lang="nl-BE" sz="1400" dirty="0">
                          <a:solidFill>
                            <a:schemeClr val="tx1"/>
                          </a:solidFill>
                          <a:effectLst/>
                          <a:latin typeface="+mj-lt"/>
                        </a:rPr>
                        <a:t>, verkeersveiligheid, parken en groen,…</a:t>
                      </a:r>
                    </a:p>
                    <a:p>
                      <a:pPr>
                        <a:lnSpc>
                          <a:spcPct val="107000"/>
                        </a:lnSpc>
                        <a:spcAft>
                          <a:spcPts val="800"/>
                        </a:spcAft>
                      </a:pPr>
                      <a:r>
                        <a:rPr lang="nl-BE" sz="1400" kern="1200" dirty="0">
                          <a:solidFill>
                            <a:schemeClr val="tx1"/>
                          </a:solidFill>
                          <a:effectLst/>
                          <a:latin typeface="+mj-lt"/>
                          <a:ea typeface="+mn-ea"/>
                          <a:cs typeface="+mn-cs"/>
                        </a:rPr>
                        <a:t>Gebrek aan een gericht aansprekend aanbod/faciliteiten in de buurt</a:t>
                      </a:r>
                    </a:p>
                    <a:p>
                      <a:pPr>
                        <a:lnSpc>
                          <a:spcPct val="107000"/>
                        </a:lnSpc>
                        <a:spcAft>
                          <a:spcPts val="800"/>
                        </a:spcAft>
                      </a:pPr>
                      <a:r>
                        <a:rPr lang="nl-BE" sz="1400" kern="1200" dirty="0">
                          <a:solidFill>
                            <a:srgbClr val="F565C8"/>
                          </a:solidFill>
                          <a:effectLst/>
                          <a:latin typeface="+mj-lt"/>
                          <a:ea typeface="+mn-ea"/>
                          <a:cs typeface="+mn-cs"/>
                        </a:rPr>
                        <a:t> </a:t>
                      </a:r>
                    </a:p>
                  </a:txBody>
                  <a:tcPr marL="61457" marR="61457" marT="0" marB="0"/>
                </a:tc>
                <a:extLst>
                  <a:ext uri="{0D108BD9-81ED-4DB2-BD59-A6C34878D82A}">
                    <a16:rowId xmlns:a16="http://schemas.microsoft.com/office/drawing/2014/main" xmlns="" val="10009"/>
                  </a:ext>
                </a:extLst>
              </a:tr>
              <a:tr h="1561068">
                <a:tc>
                  <a:txBody>
                    <a:bodyPr/>
                    <a:lstStyle/>
                    <a:p>
                      <a:pPr>
                        <a:lnSpc>
                          <a:spcPct val="107000"/>
                        </a:lnSpc>
                        <a:spcAft>
                          <a:spcPts val="800"/>
                        </a:spcAft>
                      </a:pPr>
                      <a:r>
                        <a:rPr lang="nl-BE" sz="1400">
                          <a:effectLst/>
                          <a:latin typeface="+mj-lt"/>
                        </a:rPr>
                        <a:t>Sociale omgeving</a:t>
                      </a:r>
                      <a:endParaRPr lang="nl-BE" sz="1400">
                        <a:effectLst/>
                        <a:latin typeface="+mj-lt"/>
                        <a:ea typeface="Calibri" panose="020F0502020204030204" pitchFamily="34" charset="0"/>
                        <a:cs typeface="Times New Roman" panose="02020603050405020304" pitchFamily="18" charset="0"/>
                      </a:endParaRPr>
                    </a:p>
                  </a:txBody>
                  <a:tcPr marL="61457" marR="61457" marT="0" marB="0"/>
                </a:tc>
                <a:tc>
                  <a:txBody>
                    <a:bodyPr/>
                    <a:lstStyle/>
                    <a:p>
                      <a:pPr>
                        <a:lnSpc>
                          <a:spcPct val="107000"/>
                        </a:lnSpc>
                        <a:spcAft>
                          <a:spcPts val="0"/>
                        </a:spcAft>
                      </a:pPr>
                      <a:r>
                        <a:rPr lang="nl-BE" sz="1400" dirty="0">
                          <a:effectLst/>
                          <a:latin typeface="+mj-lt"/>
                        </a:rPr>
                        <a:t>-Cultuurgebonden overtuigingen, </a:t>
                      </a:r>
                      <a:br>
                        <a:rPr lang="nl-BE" sz="1400" dirty="0">
                          <a:effectLst/>
                          <a:latin typeface="+mj-lt"/>
                        </a:rPr>
                      </a:br>
                      <a:r>
                        <a:rPr lang="nl-BE" sz="1400" dirty="0">
                          <a:effectLst/>
                          <a:latin typeface="+mj-lt"/>
                        </a:rPr>
                        <a:t>-(On)beschikbaarheid van beweegprogramma’s op maat</a:t>
                      </a:r>
                      <a:r>
                        <a:rPr lang="nl-BE" sz="1400" baseline="0" dirty="0">
                          <a:effectLst/>
                          <a:latin typeface="+mj-lt"/>
                        </a:rPr>
                        <a:t> (niet te complex, niet te moeilijk)</a:t>
                      </a:r>
                      <a:r>
                        <a:rPr lang="nl-BE" sz="1400" dirty="0">
                          <a:effectLst/>
                          <a:latin typeface="+mj-lt"/>
                        </a:rPr>
                        <a:t>…</a:t>
                      </a:r>
                      <a:br>
                        <a:rPr lang="nl-BE" sz="1400" dirty="0">
                          <a:effectLst/>
                          <a:latin typeface="+mj-lt"/>
                        </a:rPr>
                      </a:br>
                      <a:r>
                        <a:rPr lang="nl-BE" sz="1400" dirty="0">
                          <a:effectLst/>
                          <a:latin typeface="+mj-lt"/>
                        </a:rPr>
                        <a:t>-…met </a:t>
                      </a:r>
                      <a:r>
                        <a:rPr lang="nl-BE" sz="1400" dirty="0" err="1">
                          <a:effectLst/>
                          <a:latin typeface="+mj-lt"/>
                        </a:rPr>
                        <a:t>peers</a:t>
                      </a:r>
                      <a:r>
                        <a:rPr lang="nl-BE" sz="1400" dirty="0">
                          <a:effectLst/>
                          <a:latin typeface="+mj-lt"/>
                        </a:rPr>
                        <a:t> en groepen,…  </a:t>
                      </a:r>
                    </a:p>
                    <a:p>
                      <a:pPr>
                        <a:lnSpc>
                          <a:spcPct val="107000"/>
                        </a:lnSpc>
                        <a:spcAft>
                          <a:spcPts val="800"/>
                        </a:spcAft>
                      </a:pPr>
                      <a:r>
                        <a:rPr lang="nl-BE" sz="1400" b="1" kern="1200" baseline="0" dirty="0">
                          <a:solidFill>
                            <a:schemeClr val="tx1"/>
                          </a:solidFill>
                          <a:effectLst/>
                          <a:latin typeface="+mj-lt"/>
                          <a:ea typeface="+mn-ea"/>
                          <a:cs typeface="+mn-cs"/>
                        </a:rPr>
                        <a:t>-Buurt</a:t>
                      </a:r>
                      <a:r>
                        <a:rPr lang="nl-BE" sz="1400" kern="1200" baseline="0" dirty="0">
                          <a:solidFill>
                            <a:schemeClr val="tx1"/>
                          </a:solidFill>
                          <a:effectLst/>
                          <a:latin typeface="+mj-lt"/>
                          <a:ea typeface="+mn-ea"/>
                          <a:cs typeface="+mn-cs"/>
                        </a:rPr>
                        <a:t>betrokkenheid, contacten met buren, steun van buren </a:t>
                      </a:r>
                      <a:r>
                        <a:rPr lang="nl-BE" sz="1400" kern="1200" baseline="0" dirty="0">
                          <a:solidFill>
                            <a:srgbClr val="F565C8"/>
                          </a:solidFill>
                          <a:effectLst/>
                          <a:latin typeface="+mj-lt"/>
                          <a:ea typeface="+mn-ea"/>
                          <a:cs typeface="+mn-cs"/>
                        </a:rPr>
                        <a:t/>
                      </a:r>
                      <a:br>
                        <a:rPr lang="nl-BE" sz="1400" kern="1200" baseline="0" dirty="0">
                          <a:solidFill>
                            <a:srgbClr val="F565C8"/>
                          </a:solidFill>
                          <a:effectLst/>
                          <a:latin typeface="+mj-lt"/>
                          <a:ea typeface="+mn-ea"/>
                          <a:cs typeface="+mn-cs"/>
                        </a:rPr>
                      </a:br>
                      <a:r>
                        <a:rPr lang="nl-BE" sz="1400" kern="1200" baseline="0" dirty="0">
                          <a:solidFill>
                            <a:srgbClr val="F565C8"/>
                          </a:solidFill>
                          <a:effectLst/>
                          <a:latin typeface="+mj-lt"/>
                          <a:ea typeface="+mn-ea"/>
                          <a:cs typeface="+mn-cs"/>
                        </a:rPr>
                        <a:t>-</a:t>
                      </a:r>
                      <a:r>
                        <a:rPr lang="nl-BE" sz="1400" kern="1200" baseline="0" dirty="0">
                          <a:solidFill>
                            <a:schemeClr val="tx1"/>
                          </a:solidFill>
                          <a:effectLst/>
                          <a:latin typeface="+mj-lt"/>
                          <a:ea typeface="+mn-ea"/>
                          <a:cs typeface="+mn-cs"/>
                        </a:rPr>
                        <a:t>Evenwichtige </a:t>
                      </a:r>
                      <a:r>
                        <a:rPr lang="en-US" sz="1400" i="0" kern="1200" baseline="0" dirty="0" err="1">
                          <a:solidFill>
                            <a:schemeClr val="tx1"/>
                          </a:solidFill>
                          <a:effectLst/>
                          <a:latin typeface="+mj-lt"/>
                          <a:ea typeface="ＭＳ Ｐゴシック" pitchFamily="16" charset="-128"/>
                          <a:cs typeface="+mn-cs"/>
                        </a:rPr>
                        <a:t>d</a:t>
                      </a:r>
                      <a:r>
                        <a:rPr lang="en-US" sz="1400" i="0" kern="1200" dirty="0" err="1">
                          <a:solidFill>
                            <a:schemeClr val="tx1"/>
                          </a:solidFill>
                          <a:effectLst/>
                          <a:latin typeface="+mj-lt"/>
                          <a:ea typeface="ＭＳ Ｐゴシック" pitchFamily="16" charset="-128"/>
                          <a:cs typeface="+mn-cs"/>
                        </a:rPr>
                        <a:t>emografische</a:t>
                      </a:r>
                      <a:r>
                        <a:rPr lang="en-US" sz="1400" i="0" kern="1200" dirty="0">
                          <a:solidFill>
                            <a:schemeClr val="tx1"/>
                          </a:solidFill>
                          <a:effectLst/>
                          <a:latin typeface="+mj-lt"/>
                          <a:ea typeface="ＭＳ Ｐゴシック" pitchFamily="16" charset="-128"/>
                          <a:cs typeface="+mn-cs"/>
                        </a:rPr>
                        <a:t> </a:t>
                      </a:r>
                      <a:r>
                        <a:rPr lang="en-US" sz="1400" i="0" kern="1200" dirty="0" err="1">
                          <a:solidFill>
                            <a:schemeClr val="tx1"/>
                          </a:solidFill>
                          <a:effectLst/>
                          <a:latin typeface="+mj-lt"/>
                          <a:ea typeface="ＭＳ Ｐゴシック" pitchFamily="16" charset="-128"/>
                          <a:cs typeface="+mn-cs"/>
                        </a:rPr>
                        <a:t>buurtmix</a:t>
                      </a:r>
                      <a:r>
                        <a:rPr lang="en-US" sz="1400" i="0" kern="1200" dirty="0">
                          <a:solidFill>
                            <a:schemeClr val="tx1"/>
                          </a:solidFill>
                          <a:effectLst/>
                          <a:latin typeface="+mj-lt"/>
                          <a:ea typeface="ＭＳ Ｐゴシック" pitchFamily="16" charset="-128"/>
                          <a:cs typeface="+mn-cs"/>
                        </a:rPr>
                        <a:t> (</a:t>
                      </a:r>
                      <a:r>
                        <a:rPr lang="en-US" sz="1400" i="0" kern="1200" dirty="0" err="1">
                          <a:solidFill>
                            <a:schemeClr val="tx1"/>
                          </a:solidFill>
                          <a:effectLst/>
                          <a:latin typeface="+mj-lt"/>
                          <a:ea typeface="ＭＳ Ｐゴシック" pitchFamily="16" charset="-128"/>
                          <a:cs typeface="+mn-cs"/>
                        </a:rPr>
                        <a:t>migranten</a:t>
                      </a:r>
                      <a:r>
                        <a:rPr lang="en-US" sz="1400" i="0" kern="1200" dirty="0">
                          <a:solidFill>
                            <a:schemeClr val="tx1"/>
                          </a:solidFill>
                          <a:effectLst/>
                          <a:latin typeface="+mj-lt"/>
                          <a:ea typeface="ＭＳ Ｐゴシック" pitchFamily="16" charset="-128"/>
                          <a:cs typeface="+mn-cs"/>
                        </a:rPr>
                        <a:t>-blank, </a:t>
                      </a:r>
                      <a:r>
                        <a:rPr lang="en-US" sz="1400" i="0" kern="1200" dirty="0" err="1">
                          <a:solidFill>
                            <a:schemeClr val="tx1"/>
                          </a:solidFill>
                          <a:effectLst/>
                          <a:latin typeface="+mj-lt"/>
                          <a:ea typeface="ＭＳ Ｐゴシック" pitchFamily="16" charset="-128"/>
                          <a:cs typeface="+mn-cs"/>
                        </a:rPr>
                        <a:t>jong</a:t>
                      </a:r>
                      <a:r>
                        <a:rPr lang="en-US" sz="1400" i="0" kern="1200" baseline="0" dirty="0">
                          <a:solidFill>
                            <a:schemeClr val="tx1"/>
                          </a:solidFill>
                          <a:effectLst/>
                          <a:latin typeface="+mj-lt"/>
                          <a:ea typeface="ＭＳ Ｐゴシック" pitchFamily="16" charset="-128"/>
                          <a:cs typeface="+mn-cs"/>
                        </a:rPr>
                        <a:t> </a:t>
                      </a:r>
                      <a:r>
                        <a:rPr lang="en-US" sz="1400" i="0" kern="1200" baseline="0" dirty="0" err="1">
                          <a:solidFill>
                            <a:schemeClr val="tx1"/>
                          </a:solidFill>
                          <a:effectLst/>
                          <a:latin typeface="+mj-lt"/>
                          <a:ea typeface="ＭＳ Ｐゴシック" pitchFamily="16" charset="-128"/>
                          <a:cs typeface="+mn-cs"/>
                        </a:rPr>
                        <a:t>en</a:t>
                      </a:r>
                      <a:r>
                        <a:rPr lang="en-US" sz="1400" i="0" kern="1200" baseline="0" dirty="0">
                          <a:solidFill>
                            <a:schemeClr val="tx1"/>
                          </a:solidFill>
                          <a:effectLst/>
                          <a:latin typeface="+mj-lt"/>
                          <a:ea typeface="ＭＳ Ｐゴシック" pitchFamily="16" charset="-128"/>
                          <a:cs typeface="+mn-cs"/>
                        </a:rPr>
                        <a:t> oud)</a:t>
                      </a:r>
                      <a:r>
                        <a:rPr lang="nl-BE" sz="1400" kern="1200" baseline="0" dirty="0">
                          <a:solidFill>
                            <a:srgbClr val="F565C8"/>
                          </a:solidFill>
                          <a:effectLst/>
                          <a:latin typeface="+mj-lt"/>
                          <a:ea typeface="+mn-ea"/>
                          <a:cs typeface="+mn-cs"/>
                        </a:rPr>
                        <a:t/>
                      </a:r>
                      <a:br>
                        <a:rPr lang="nl-BE" sz="1400" kern="1200" baseline="0" dirty="0">
                          <a:solidFill>
                            <a:srgbClr val="F565C8"/>
                          </a:solidFill>
                          <a:effectLst/>
                          <a:latin typeface="+mj-lt"/>
                          <a:ea typeface="+mn-ea"/>
                          <a:cs typeface="+mn-cs"/>
                        </a:rPr>
                      </a:br>
                      <a:r>
                        <a:rPr lang="nl-BE" sz="1400" kern="1200" baseline="0" dirty="0">
                          <a:solidFill>
                            <a:srgbClr val="F565C8"/>
                          </a:solidFill>
                          <a:effectLst/>
                          <a:latin typeface="+mj-lt"/>
                          <a:ea typeface="+mn-ea"/>
                          <a:cs typeface="+mn-cs"/>
                        </a:rPr>
                        <a:t>-</a:t>
                      </a:r>
                      <a:r>
                        <a:rPr lang="nl-BE" sz="1400" kern="1200" baseline="0" dirty="0" err="1">
                          <a:solidFill>
                            <a:schemeClr val="tx1"/>
                          </a:solidFill>
                          <a:effectLst/>
                          <a:latin typeface="+mj-lt"/>
                          <a:ea typeface="+mn-ea"/>
                          <a:cs typeface="+mn-cs"/>
                        </a:rPr>
                        <a:t>Vrijwilligersschap</a:t>
                      </a:r>
                      <a:r>
                        <a:rPr lang="nl-BE" sz="1400" kern="1200" baseline="0" dirty="0">
                          <a:solidFill>
                            <a:schemeClr val="tx1"/>
                          </a:solidFill>
                          <a:effectLst/>
                          <a:latin typeface="+mj-lt"/>
                          <a:ea typeface="+mn-ea"/>
                          <a:cs typeface="+mn-cs"/>
                        </a:rPr>
                        <a:t> </a:t>
                      </a:r>
                      <a:endParaRPr lang="nl-BE" sz="1400" dirty="0">
                        <a:effectLst/>
                        <a:latin typeface="+mj-lt"/>
                        <a:ea typeface="Calibri" panose="020F0502020204030204" pitchFamily="34" charset="0"/>
                        <a:cs typeface="Times New Roman" panose="02020603050405020304" pitchFamily="18" charset="0"/>
                      </a:endParaRPr>
                    </a:p>
                  </a:txBody>
                  <a:tcPr marL="61457" marR="61457" marT="0" marB="0"/>
                </a:tc>
                <a:extLst>
                  <a:ext uri="{0D108BD9-81ED-4DB2-BD59-A6C34878D82A}">
                    <a16:rowId xmlns:a16="http://schemas.microsoft.com/office/drawing/2014/main" xmlns="" val="10010"/>
                  </a:ext>
                </a:extLst>
              </a:tr>
              <a:tr h="407773">
                <a:tc>
                  <a:txBody>
                    <a:bodyPr/>
                    <a:lstStyle/>
                    <a:p>
                      <a:pPr>
                        <a:lnSpc>
                          <a:spcPct val="107000"/>
                        </a:lnSpc>
                        <a:spcAft>
                          <a:spcPts val="800"/>
                        </a:spcAft>
                      </a:pPr>
                      <a:r>
                        <a:rPr lang="nl-BE" sz="1400">
                          <a:effectLst/>
                          <a:latin typeface="+mj-lt"/>
                        </a:rPr>
                        <a:t>Economische omgeving</a:t>
                      </a:r>
                      <a:endParaRPr lang="nl-BE" sz="1400">
                        <a:effectLst/>
                        <a:latin typeface="+mj-lt"/>
                        <a:ea typeface="Calibri" panose="020F0502020204030204" pitchFamily="34" charset="0"/>
                        <a:cs typeface="Times New Roman" panose="02020603050405020304" pitchFamily="18" charset="0"/>
                      </a:endParaRPr>
                    </a:p>
                  </a:txBody>
                  <a:tcPr marL="61457" marR="61457" marT="0" marB="0"/>
                </a:tc>
                <a:tc>
                  <a:txBody>
                    <a:bodyPr/>
                    <a:lstStyle/>
                    <a:p>
                      <a:pPr>
                        <a:lnSpc>
                          <a:spcPct val="107000"/>
                        </a:lnSpc>
                        <a:spcAft>
                          <a:spcPts val="800"/>
                        </a:spcAft>
                      </a:pPr>
                      <a:r>
                        <a:rPr lang="nl-BE" sz="1400">
                          <a:effectLst/>
                          <a:latin typeface="+mj-lt"/>
                        </a:rPr>
                        <a:t>Financiële drempelverlaging: kost én toegankelijkheid van de maatregel</a:t>
                      </a:r>
                      <a:endParaRPr lang="nl-BE" sz="1400">
                        <a:effectLst/>
                        <a:latin typeface="+mj-lt"/>
                        <a:ea typeface="Calibri" panose="020F0502020204030204" pitchFamily="34" charset="0"/>
                        <a:cs typeface="Times New Roman" panose="02020603050405020304" pitchFamily="18" charset="0"/>
                      </a:endParaRPr>
                    </a:p>
                  </a:txBody>
                  <a:tcPr marL="61457" marR="61457" marT="0" marB="0"/>
                </a:tc>
                <a:extLst>
                  <a:ext uri="{0D108BD9-81ED-4DB2-BD59-A6C34878D82A}">
                    <a16:rowId xmlns:a16="http://schemas.microsoft.com/office/drawing/2014/main" xmlns="" val="10011"/>
                  </a:ext>
                </a:extLst>
              </a:tr>
              <a:tr h="382358">
                <a:tc>
                  <a:txBody>
                    <a:bodyPr/>
                    <a:lstStyle/>
                    <a:p>
                      <a:pPr>
                        <a:lnSpc>
                          <a:spcPct val="107000"/>
                        </a:lnSpc>
                        <a:spcAft>
                          <a:spcPts val="800"/>
                        </a:spcAft>
                      </a:pPr>
                      <a:r>
                        <a:rPr lang="nl-BE" sz="1400">
                          <a:effectLst/>
                          <a:latin typeface="+mj-lt"/>
                        </a:rPr>
                        <a:t>Politieke omgeving</a:t>
                      </a:r>
                      <a:endParaRPr lang="nl-BE" sz="1400">
                        <a:effectLst/>
                        <a:latin typeface="+mj-lt"/>
                        <a:ea typeface="Calibri" panose="020F0502020204030204" pitchFamily="34" charset="0"/>
                        <a:cs typeface="Times New Roman" panose="02020603050405020304" pitchFamily="18" charset="0"/>
                      </a:endParaRPr>
                    </a:p>
                  </a:txBody>
                  <a:tcPr marL="61457" marR="61457" marT="0" marB="0"/>
                </a:tc>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nl-BE" sz="1400" dirty="0">
                          <a:effectLst/>
                          <a:latin typeface="+mj-lt"/>
                        </a:rPr>
                        <a:t>Gezonde Gemeente en Leeftijdsvriendelijke gemeente: horizontale maatregelen voor beweging en gezondheid</a:t>
                      </a:r>
                      <a:endParaRPr lang="nl-BE" sz="1400" dirty="0">
                        <a:effectLst/>
                        <a:latin typeface="+mj-lt"/>
                        <a:ea typeface="Calibri" panose="020F0502020204030204" pitchFamily="34" charset="0"/>
                        <a:cs typeface="Times New Roman" panose="02020603050405020304" pitchFamily="18" charset="0"/>
                      </a:endParaRPr>
                    </a:p>
                  </a:txBody>
                  <a:tcPr marL="61457" marR="61457" marT="0" marB="0"/>
                </a:tc>
                <a:extLst>
                  <a:ext uri="{0D108BD9-81ED-4DB2-BD59-A6C34878D82A}">
                    <a16:rowId xmlns:a16="http://schemas.microsoft.com/office/drawing/2014/main" xmlns="" val="10012"/>
                  </a:ext>
                </a:extLst>
              </a:tr>
            </a:tbl>
          </a:graphicData>
        </a:graphic>
      </p:graphicFrame>
      <p:sp>
        <p:nvSpPr>
          <p:cNvPr id="7" name="Titel 1"/>
          <p:cNvSpPr>
            <a:spLocks noGrp="1"/>
          </p:cNvSpPr>
          <p:nvPr>
            <p:ph type="title"/>
          </p:nvPr>
        </p:nvSpPr>
        <p:spPr>
          <a:xfrm>
            <a:off x="333783" y="264025"/>
            <a:ext cx="9447525" cy="1143000"/>
          </a:xfrm>
        </p:spPr>
        <p:txBody>
          <a:bodyPr/>
          <a:lstStyle/>
          <a:p>
            <a:r>
              <a:rPr lang="nl-BE" dirty="0"/>
              <a:t>‘Determinanten’ van gedrag </a:t>
            </a:r>
            <a:r>
              <a:rPr lang="nl-BE" dirty="0">
                <a:solidFill>
                  <a:srgbClr val="666366"/>
                </a:solidFill>
              </a:rPr>
              <a:t>(ouderen)</a:t>
            </a:r>
            <a:endParaRPr lang="nl-BE" dirty="0"/>
          </a:p>
        </p:txBody>
      </p:sp>
      <p:sp>
        <p:nvSpPr>
          <p:cNvPr id="6" name="Tekstvak 5"/>
          <p:cNvSpPr txBox="1"/>
          <p:nvPr/>
        </p:nvSpPr>
        <p:spPr>
          <a:xfrm rot="16200000">
            <a:off x="-780684" y="1506762"/>
            <a:ext cx="1838368" cy="276999"/>
          </a:xfrm>
          <a:prstGeom prst="rect">
            <a:avLst/>
          </a:prstGeom>
          <a:noFill/>
        </p:spPr>
        <p:txBody>
          <a:bodyPr wrap="square" rtlCol="0">
            <a:spAutoFit/>
          </a:bodyPr>
          <a:lstStyle/>
          <a:p>
            <a:r>
              <a:rPr lang="nl-BE" sz="1200" dirty="0">
                <a:latin typeface="+mn-lt"/>
              </a:rPr>
              <a:t>VIGeZ vzw, © 2015</a:t>
            </a:r>
          </a:p>
        </p:txBody>
      </p:sp>
    </p:spTree>
    <p:extLst>
      <p:ext uri="{BB962C8B-B14F-4D97-AF65-F5344CB8AC3E}">
        <p14:creationId xmlns:p14="http://schemas.microsoft.com/office/powerpoint/2010/main" val="1337234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nl-BE" altLang="nl-BE" sz="3200"/>
              <a:t>Health literacy</a:t>
            </a:r>
          </a:p>
        </p:txBody>
      </p:sp>
      <p:sp>
        <p:nvSpPr>
          <p:cNvPr id="3" name="Tijdelijke aanduiding voor inhoud 2"/>
          <p:cNvSpPr>
            <a:spLocks noGrp="1"/>
          </p:cNvSpPr>
          <p:nvPr>
            <p:ph idx="1"/>
          </p:nvPr>
        </p:nvSpPr>
        <p:spPr>
          <a:xfrm>
            <a:off x="2486026" y="1600200"/>
            <a:ext cx="7210425" cy="4186238"/>
          </a:xfrm>
        </p:spPr>
        <p:txBody>
          <a:bodyPr/>
          <a:lstStyle/>
          <a:p>
            <a:pPr defTabSz="457200" fontAlgn="auto">
              <a:lnSpc>
                <a:spcPct val="120000"/>
              </a:lnSpc>
              <a:spcBef>
                <a:spcPts val="0"/>
              </a:spcBef>
              <a:spcAft>
                <a:spcPts val="1200"/>
              </a:spcAft>
              <a:buFont typeface="Wingdings" charset="2"/>
              <a:buChar char="ü"/>
              <a:defRPr/>
            </a:pPr>
            <a:r>
              <a:rPr lang="nl-BE" sz="2400" kern="1200" dirty="0">
                <a:latin typeface="Arial"/>
                <a:cs typeface="Arial"/>
              </a:rPr>
              <a:t>Theoretische kennis </a:t>
            </a:r>
            <a:br>
              <a:rPr lang="nl-BE" sz="2400" kern="1200" dirty="0">
                <a:latin typeface="Arial"/>
                <a:cs typeface="Arial"/>
              </a:rPr>
            </a:br>
            <a:r>
              <a:rPr lang="nl-BE" sz="1800" kern="1200" dirty="0">
                <a:latin typeface="Arial"/>
                <a:cs typeface="Arial"/>
              </a:rPr>
              <a:t>(basis voor attitudes)</a:t>
            </a:r>
          </a:p>
          <a:p>
            <a:pPr defTabSz="457200" fontAlgn="auto">
              <a:lnSpc>
                <a:spcPct val="120000"/>
              </a:lnSpc>
              <a:spcBef>
                <a:spcPts val="0"/>
              </a:spcBef>
              <a:spcAft>
                <a:spcPts val="1200"/>
              </a:spcAft>
              <a:buFont typeface="Wingdings" charset="2"/>
              <a:buChar char="ü"/>
              <a:defRPr/>
            </a:pPr>
            <a:r>
              <a:rPr lang="nl-BE" sz="2400" kern="1200" dirty="0">
                <a:latin typeface="Arial"/>
                <a:cs typeface="Arial"/>
              </a:rPr>
              <a:t>Praktisch kunnen </a:t>
            </a:r>
            <a:br>
              <a:rPr lang="nl-BE" sz="2400" kern="1200" dirty="0">
                <a:latin typeface="Arial"/>
                <a:cs typeface="Arial"/>
              </a:rPr>
            </a:br>
            <a:r>
              <a:rPr lang="nl-BE" sz="1800" kern="1200" dirty="0">
                <a:latin typeface="Arial"/>
                <a:cs typeface="Arial"/>
              </a:rPr>
              <a:t>(specifieke vaardigheden, functionele vaardigheden)</a:t>
            </a:r>
          </a:p>
          <a:p>
            <a:pPr defTabSz="457200" fontAlgn="auto">
              <a:lnSpc>
                <a:spcPct val="120000"/>
              </a:lnSpc>
              <a:spcBef>
                <a:spcPts val="0"/>
              </a:spcBef>
              <a:spcAft>
                <a:spcPts val="1200"/>
              </a:spcAft>
              <a:buFont typeface="Wingdings" charset="2"/>
              <a:buChar char="ü"/>
              <a:defRPr/>
            </a:pPr>
            <a:r>
              <a:rPr lang="nl-BE" sz="2400" kern="1200" dirty="0">
                <a:latin typeface="Arial"/>
                <a:cs typeface="Arial"/>
              </a:rPr>
              <a:t>Kritisch denken</a:t>
            </a:r>
            <a:br>
              <a:rPr lang="nl-BE" sz="2400" kern="1200" dirty="0">
                <a:latin typeface="Arial"/>
                <a:cs typeface="Arial"/>
              </a:rPr>
            </a:br>
            <a:r>
              <a:rPr lang="nl-BE" sz="1800" kern="1200" dirty="0">
                <a:latin typeface="Arial"/>
                <a:cs typeface="Arial"/>
              </a:rPr>
              <a:t>(basale vaardigheden, sociale vaardigheden)</a:t>
            </a:r>
          </a:p>
          <a:p>
            <a:pPr defTabSz="457200" fontAlgn="auto">
              <a:lnSpc>
                <a:spcPct val="120000"/>
              </a:lnSpc>
              <a:spcBef>
                <a:spcPts val="0"/>
              </a:spcBef>
              <a:spcAft>
                <a:spcPts val="1200"/>
              </a:spcAft>
              <a:buFont typeface="Wingdings" charset="2"/>
              <a:buChar char="ü"/>
              <a:defRPr/>
            </a:pPr>
            <a:r>
              <a:rPr lang="nl-BE" sz="2400" kern="1200" dirty="0">
                <a:latin typeface="Arial"/>
                <a:cs typeface="Arial"/>
              </a:rPr>
              <a:t>Zelfbewustzijn</a:t>
            </a:r>
            <a:br>
              <a:rPr lang="nl-BE" sz="2400" kern="1200" dirty="0">
                <a:latin typeface="Arial"/>
                <a:cs typeface="Arial"/>
              </a:rPr>
            </a:br>
            <a:r>
              <a:rPr lang="nl-BE" sz="1800" kern="1200" dirty="0">
                <a:latin typeface="Arial"/>
                <a:cs typeface="Arial"/>
              </a:rPr>
              <a:t>(attitudes </a:t>
            </a:r>
            <a:r>
              <a:rPr lang="nl-BE" sz="1800" kern="1200" dirty="0" err="1">
                <a:latin typeface="Arial"/>
                <a:cs typeface="Arial"/>
              </a:rPr>
              <a:t>mbt</a:t>
            </a:r>
            <a:r>
              <a:rPr lang="nl-BE" sz="1800" kern="1200" dirty="0">
                <a:latin typeface="Arial"/>
                <a:cs typeface="Arial"/>
              </a:rPr>
              <a:t> eigen houding)</a:t>
            </a:r>
          </a:p>
          <a:p>
            <a:pPr defTabSz="457200" fontAlgn="auto">
              <a:lnSpc>
                <a:spcPct val="120000"/>
              </a:lnSpc>
              <a:spcBef>
                <a:spcPts val="0"/>
              </a:spcBef>
              <a:spcAft>
                <a:spcPts val="1200"/>
              </a:spcAft>
              <a:buFont typeface="Wingdings" charset="2"/>
              <a:buChar char="ü"/>
              <a:defRPr/>
            </a:pPr>
            <a:r>
              <a:rPr lang="nl-BE" sz="2400" kern="1200" dirty="0">
                <a:latin typeface="Arial"/>
                <a:cs typeface="Arial"/>
              </a:rPr>
              <a:t>‘Burgerzin’</a:t>
            </a:r>
            <a:br>
              <a:rPr lang="nl-BE" sz="2400" kern="1200" dirty="0">
                <a:latin typeface="Arial"/>
                <a:cs typeface="Arial"/>
              </a:rPr>
            </a:br>
            <a:r>
              <a:rPr lang="nl-BE" sz="1800" kern="1200" dirty="0">
                <a:latin typeface="Arial"/>
                <a:cs typeface="Arial"/>
              </a:rPr>
              <a:t>(attitudes </a:t>
            </a:r>
            <a:r>
              <a:rPr lang="nl-BE" sz="1800" kern="1200" dirty="0" err="1">
                <a:latin typeface="Arial"/>
                <a:cs typeface="Arial"/>
              </a:rPr>
              <a:t>mbt</a:t>
            </a:r>
            <a:r>
              <a:rPr lang="nl-BE" sz="1800" kern="1200" dirty="0">
                <a:latin typeface="Arial"/>
                <a:cs typeface="Arial"/>
              </a:rPr>
              <a:t> waarden)</a:t>
            </a:r>
          </a:p>
          <a:p>
            <a:pPr>
              <a:defRPr/>
            </a:pPr>
            <a:endParaRPr lang="nl-BE" dirty="0"/>
          </a:p>
        </p:txBody>
      </p:sp>
    </p:spTree>
    <p:extLst>
      <p:ext uri="{BB962C8B-B14F-4D97-AF65-F5344CB8AC3E}">
        <p14:creationId xmlns:p14="http://schemas.microsoft.com/office/powerpoint/2010/main" val="1703494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3084" y="2938021"/>
            <a:ext cx="10363200" cy="1362075"/>
          </a:xfrm>
        </p:spPr>
        <p:txBody>
          <a:bodyPr/>
          <a:lstStyle/>
          <a:p>
            <a:pPr algn="ctr"/>
            <a:r>
              <a:rPr lang="nl-BE" dirty="0"/>
              <a:t>Wie zetten we in beweging?</a:t>
            </a:r>
            <a:br>
              <a:rPr lang="nl-BE" dirty="0"/>
            </a:br>
            <a:r>
              <a:rPr lang="nl-BE" cap="none" dirty="0"/>
              <a:t>Doelgroepgericht werken</a:t>
            </a:r>
            <a:endParaRPr lang="nl-BE" dirty="0"/>
          </a:p>
        </p:txBody>
      </p:sp>
    </p:spTree>
    <p:extLst>
      <p:ext uri="{BB962C8B-B14F-4D97-AF65-F5344CB8AC3E}">
        <p14:creationId xmlns:p14="http://schemas.microsoft.com/office/powerpoint/2010/main" val="1419172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ijdelijke aanduiding voor inhoud 1"/>
          <p:cNvGraphicFramePr>
            <a:graphicFrameLocks noGrp="1"/>
          </p:cNvGraphicFramePr>
          <p:nvPr>
            <p:ph idx="1"/>
            <p:extLst/>
          </p:nvPr>
        </p:nvGraphicFramePr>
        <p:xfrm>
          <a:off x="148528" y="934016"/>
          <a:ext cx="4090504" cy="5788963"/>
        </p:xfrm>
        <a:graphic>
          <a:graphicData uri="http://schemas.openxmlformats.org/drawingml/2006/table">
            <a:tbl>
              <a:tblPr firstRow="1" bandRow="1">
                <a:tableStyleId>{793D81CF-94F2-401A-BA57-92F5A7B2D0C5}</a:tableStyleId>
              </a:tblPr>
              <a:tblGrid>
                <a:gridCol w="4090504">
                  <a:extLst>
                    <a:ext uri="{9D8B030D-6E8A-4147-A177-3AD203B41FA5}">
                      <a16:colId xmlns:a16="http://schemas.microsoft.com/office/drawing/2014/main" xmlns="" val="20000"/>
                    </a:ext>
                  </a:extLst>
                </a:gridCol>
              </a:tblGrid>
              <a:tr h="478387">
                <a:tc>
                  <a:txBody>
                    <a:bodyPr/>
                    <a:lstStyle/>
                    <a:p>
                      <a:pPr>
                        <a:lnSpc>
                          <a:spcPct val="107000"/>
                        </a:lnSpc>
                        <a:spcAft>
                          <a:spcPts val="800"/>
                        </a:spcAft>
                      </a:pPr>
                      <a:r>
                        <a:rPr lang="nl-BE" sz="1350" dirty="0">
                          <a:solidFill>
                            <a:schemeClr val="bg1"/>
                          </a:solidFill>
                          <a:effectLst/>
                        </a:rPr>
                        <a:t>Thuiswonende (inactieve)</a:t>
                      </a:r>
                      <a:r>
                        <a:rPr lang="nl-BE" sz="1350" baseline="0" dirty="0">
                          <a:solidFill>
                            <a:schemeClr val="bg1"/>
                          </a:solidFill>
                          <a:effectLst/>
                        </a:rPr>
                        <a:t> </a:t>
                      </a:r>
                      <a:r>
                        <a:rPr lang="nl-BE" sz="1350" dirty="0">
                          <a:solidFill>
                            <a:schemeClr val="bg1"/>
                          </a:solidFill>
                          <a:effectLst/>
                        </a:rPr>
                        <a:t>ouderen</a:t>
                      </a:r>
                      <a:endParaRPr lang="nl-BE" sz="13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26" marR="91426" marT="45713" marB="45713"/>
                </a:tc>
                <a:extLst>
                  <a:ext uri="{0D108BD9-81ED-4DB2-BD59-A6C34878D82A}">
                    <a16:rowId xmlns:a16="http://schemas.microsoft.com/office/drawing/2014/main" xmlns="" val="10000"/>
                  </a:ext>
                </a:extLst>
              </a:tr>
              <a:tr h="539653">
                <a:tc>
                  <a:txBody>
                    <a:bodyPr/>
                    <a:lstStyle/>
                    <a:p>
                      <a:pPr>
                        <a:lnSpc>
                          <a:spcPct val="107000"/>
                        </a:lnSpc>
                        <a:spcAft>
                          <a:spcPts val="800"/>
                        </a:spcAft>
                      </a:pPr>
                      <a:r>
                        <a:rPr lang="nl-BE" sz="1350" dirty="0">
                          <a:solidFill>
                            <a:schemeClr val="tx1"/>
                          </a:solidFill>
                          <a:effectLst/>
                        </a:rPr>
                        <a:t>Waargenomen risico’s en voordelen,</a:t>
                      </a:r>
                      <a:r>
                        <a:rPr lang="nl-BE" sz="1350" baseline="0" dirty="0">
                          <a:solidFill>
                            <a:schemeClr val="tx1"/>
                          </a:solidFill>
                          <a:effectLst/>
                        </a:rPr>
                        <a:t> opkomst </a:t>
                      </a:r>
                      <a:r>
                        <a:rPr lang="nl-BE" sz="1350" b="1" baseline="0" dirty="0">
                          <a:solidFill>
                            <a:schemeClr val="tx1"/>
                          </a:solidFill>
                          <a:effectLst/>
                        </a:rPr>
                        <a:t>nieuwe voordelen </a:t>
                      </a:r>
                      <a:r>
                        <a:rPr lang="nl-BE" sz="1350" baseline="0" dirty="0">
                          <a:solidFill>
                            <a:schemeClr val="tx1"/>
                          </a:solidFill>
                          <a:effectLst/>
                        </a:rPr>
                        <a:t>(bv. geestelijk)</a:t>
                      </a:r>
                      <a:endParaRPr lang="nl-BE" sz="13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26" marR="91426" marT="45713" marB="45713"/>
                </a:tc>
                <a:extLst>
                  <a:ext uri="{0D108BD9-81ED-4DB2-BD59-A6C34878D82A}">
                    <a16:rowId xmlns:a16="http://schemas.microsoft.com/office/drawing/2014/main" xmlns="" val="10001"/>
                  </a:ext>
                </a:extLst>
              </a:tr>
              <a:tr h="1043812">
                <a:tc>
                  <a:txBody>
                    <a:bodyPr/>
                    <a:lstStyle/>
                    <a:p>
                      <a:pPr marL="0" marR="0" indent="0" algn="l" defTabSz="914400" rtl="0" eaLnBrk="1" fontAlgn="auto" latinLnBrk="0" hangingPunct="1">
                        <a:lnSpc>
                          <a:spcPct val="107000"/>
                        </a:lnSpc>
                        <a:spcBef>
                          <a:spcPts val="0"/>
                        </a:spcBef>
                        <a:spcAft>
                          <a:spcPts val="600"/>
                        </a:spcAft>
                        <a:buClrTx/>
                        <a:buSzTx/>
                        <a:buFontTx/>
                        <a:buNone/>
                        <a:tabLst/>
                        <a:defRPr/>
                      </a:pPr>
                      <a:r>
                        <a:rPr lang="nl-BE" sz="1350" dirty="0">
                          <a:solidFill>
                            <a:schemeClr val="tx1"/>
                          </a:solidFill>
                          <a:effectLst/>
                        </a:rPr>
                        <a:t>Gebrek aan kennis over menselijk lichaam en bewegen op leeftijd, gezondheidsvaardigheden en beweegaanbod</a:t>
                      </a:r>
                    </a:p>
                    <a:p>
                      <a:pPr marL="0" marR="0" indent="0" algn="l" defTabSz="914400" rtl="0" eaLnBrk="1" fontAlgn="auto" latinLnBrk="0" hangingPunct="1">
                        <a:lnSpc>
                          <a:spcPct val="107000"/>
                        </a:lnSpc>
                        <a:spcBef>
                          <a:spcPts val="0"/>
                        </a:spcBef>
                        <a:spcAft>
                          <a:spcPts val="600"/>
                        </a:spcAft>
                        <a:buClrTx/>
                        <a:buSzTx/>
                        <a:buFontTx/>
                        <a:buNone/>
                        <a:tabLst/>
                        <a:defRPr/>
                      </a:pPr>
                      <a:r>
                        <a:rPr lang="nl-BE" sz="1350" kern="1200" dirty="0">
                          <a:solidFill>
                            <a:schemeClr val="tx1"/>
                          </a:solidFill>
                          <a:effectLst/>
                          <a:latin typeface="+mn-lt"/>
                          <a:ea typeface="+mn-ea"/>
                          <a:cs typeface="+mn-cs"/>
                        </a:rPr>
                        <a:t>Focus teveel op ‘sport’: weerstand</a:t>
                      </a:r>
                    </a:p>
                  </a:txBody>
                  <a:tcPr marL="91426" marR="91426" marT="45713" marB="45713"/>
                </a:tc>
                <a:extLst>
                  <a:ext uri="{0D108BD9-81ED-4DB2-BD59-A6C34878D82A}">
                    <a16:rowId xmlns:a16="http://schemas.microsoft.com/office/drawing/2014/main" xmlns="" val="10002"/>
                  </a:ext>
                </a:extLst>
              </a:tr>
              <a:tr h="435822">
                <a:tc>
                  <a:txBody>
                    <a:bodyPr/>
                    <a:lstStyle/>
                    <a:p>
                      <a:pPr>
                        <a:lnSpc>
                          <a:spcPct val="107000"/>
                        </a:lnSpc>
                        <a:spcAft>
                          <a:spcPts val="800"/>
                        </a:spcAft>
                      </a:pPr>
                      <a:r>
                        <a:rPr lang="nl-BE" sz="1350" dirty="0">
                          <a:solidFill>
                            <a:schemeClr val="tx1"/>
                          </a:solidFill>
                          <a:effectLst/>
                        </a:rPr>
                        <a:t>Vaardigheden: doelsetting en eigen effectiviteit</a:t>
                      </a:r>
                      <a:endParaRPr lang="nl-BE" sz="13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26" marR="91426" marT="45713" marB="45713"/>
                </a:tc>
                <a:extLst>
                  <a:ext uri="{0D108BD9-81ED-4DB2-BD59-A6C34878D82A}">
                    <a16:rowId xmlns:a16="http://schemas.microsoft.com/office/drawing/2014/main" xmlns="" val="10003"/>
                  </a:ext>
                </a:extLst>
              </a:tr>
              <a:tr h="330562">
                <a:tc>
                  <a:txBody>
                    <a:bodyPr/>
                    <a:lstStyle/>
                    <a:p>
                      <a:pPr>
                        <a:lnSpc>
                          <a:spcPct val="107000"/>
                        </a:lnSpc>
                        <a:spcAft>
                          <a:spcPts val="800"/>
                        </a:spcAft>
                      </a:pPr>
                      <a:r>
                        <a:rPr lang="nl-BE" sz="1350" dirty="0">
                          <a:solidFill>
                            <a:schemeClr val="tx1"/>
                          </a:solidFill>
                          <a:effectLst/>
                        </a:rPr>
                        <a:t>Geen beweeggeschiedenis</a:t>
                      </a:r>
                      <a:endParaRPr lang="nl-BE" sz="13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26" marR="91426" marT="45713" marB="45713"/>
                </a:tc>
                <a:extLst>
                  <a:ext uri="{0D108BD9-81ED-4DB2-BD59-A6C34878D82A}">
                    <a16:rowId xmlns:a16="http://schemas.microsoft.com/office/drawing/2014/main" xmlns="" val="10004"/>
                  </a:ext>
                </a:extLst>
              </a:tr>
              <a:tr h="424486">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nl-BE" sz="1350" dirty="0">
                          <a:solidFill>
                            <a:schemeClr val="tx1"/>
                          </a:solidFill>
                          <a:effectLst/>
                        </a:rPr>
                        <a:t>Lage </a:t>
                      </a:r>
                      <a:r>
                        <a:rPr lang="nl-BE" sz="1350" dirty="0" err="1">
                          <a:solidFill>
                            <a:schemeClr val="tx1"/>
                          </a:solidFill>
                          <a:effectLst/>
                        </a:rPr>
                        <a:t>socio-econ</a:t>
                      </a:r>
                      <a:r>
                        <a:rPr lang="nl-BE" sz="1350" baseline="0" dirty="0">
                          <a:solidFill>
                            <a:schemeClr val="tx1"/>
                          </a:solidFill>
                          <a:effectLst/>
                        </a:rPr>
                        <a:t> status</a:t>
                      </a:r>
                      <a:r>
                        <a:rPr lang="nl-BE" sz="1350" dirty="0">
                          <a:solidFill>
                            <a:schemeClr val="tx1"/>
                          </a:solidFill>
                          <a:effectLst/>
                        </a:rPr>
                        <a:t> </a:t>
                      </a:r>
                      <a:r>
                        <a:rPr lang="nl-BE" sz="1350" dirty="0">
                          <a:solidFill>
                            <a:schemeClr val="tx1"/>
                          </a:solidFill>
                          <a:effectLst/>
                          <a:sym typeface="Wingdings" panose="05000000000000000000" pitchFamily="2" charset="2"/>
                        </a:rPr>
                        <a:t></a:t>
                      </a:r>
                      <a:r>
                        <a:rPr lang="nl-BE" sz="1350" dirty="0">
                          <a:solidFill>
                            <a:schemeClr val="tx1"/>
                          </a:solidFill>
                          <a:effectLst/>
                        </a:rPr>
                        <a:t> weinig financiële ruimte</a:t>
                      </a:r>
                      <a:endParaRPr lang="nl-BE" sz="13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26" marR="91426" marT="45713" marB="45713"/>
                </a:tc>
                <a:extLst>
                  <a:ext uri="{0D108BD9-81ED-4DB2-BD59-A6C34878D82A}">
                    <a16:rowId xmlns:a16="http://schemas.microsoft.com/office/drawing/2014/main" xmlns="" val="10005"/>
                  </a:ext>
                </a:extLst>
              </a:tr>
              <a:tr h="763087">
                <a:tc>
                  <a:txBody>
                    <a:bodyPr/>
                    <a:lstStyle/>
                    <a:p>
                      <a:pPr>
                        <a:lnSpc>
                          <a:spcPct val="107000"/>
                        </a:lnSpc>
                        <a:spcAft>
                          <a:spcPts val="800"/>
                        </a:spcAft>
                      </a:pPr>
                      <a:r>
                        <a:rPr lang="nl-BE" sz="1350" dirty="0">
                          <a:solidFill>
                            <a:schemeClr val="tx1"/>
                          </a:solidFill>
                          <a:effectLst/>
                        </a:rPr>
                        <a:t>Onvoldoende steun, sociaal netwerk, buurtbetrokkenheid </a:t>
                      </a:r>
                      <a:br>
                        <a:rPr lang="nl-BE" sz="1350" dirty="0">
                          <a:solidFill>
                            <a:schemeClr val="tx1"/>
                          </a:solidFill>
                          <a:effectLst/>
                        </a:rPr>
                      </a:br>
                      <a:r>
                        <a:rPr lang="nl-BE" sz="1350" dirty="0">
                          <a:solidFill>
                            <a:schemeClr val="tx1"/>
                          </a:solidFill>
                          <a:effectLst/>
                        </a:rPr>
                        <a:t>Vereenzaming</a:t>
                      </a:r>
                    </a:p>
                  </a:txBody>
                  <a:tcPr marL="91426" marR="91426" marT="45713" marB="45713"/>
                </a:tc>
                <a:extLst>
                  <a:ext uri="{0D108BD9-81ED-4DB2-BD59-A6C34878D82A}">
                    <a16:rowId xmlns:a16="http://schemas.microsoft.com/office/drawing/2014/main" xmlns="" val="10006"/>
                  </a:ext>
                </a:extLst>
              </a:tr>
              <a:tr h="558770">
                <a:tc>
                  <a:txBody>
                    <a:bodyPr/>
                    <a:lstStyle/>
                    <a:p>
                      <a:pPr>
                        <a:lnSpc>
                          <a:spcPct val="107000"/>
                        </a:lnSpc>
                        <a:spcAft>
                          <a:spcPts val="800"/>
                        </a:spcAft>
                      </a:pPr>
                      <a:r>
                        <a:rPr lang="nl-BE" sz="1350" dirty="0">
                          <a:solidFill>
                            <a:schemeClr val="tx1"/>
                          </a:solidFill>
                          <a:effectLst/>
                        </a:rPr>
                        <a:t>Gebrek aan een gericht aansprekend aanbod in de buurt</a:t>
                      </a:r>
                      <a:endParaRPr lang="nl-BE" sz="13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26" marR="91426" marT="45713" marB="45713"/>
                </a:tc>
                <a:extLst>
                  <a:ext uri="{0D108BD9-81ED-4DB2-BD59-A6C34878D82A}">
                    <a16:rowId xmlns:a16="http://schemas.microsoft.com/office/drawing/2014/main" xmlns="" val="10007"/>
                  </a:ext>
                </a:extLst>
              </a:tr>
              <a:tr h="1209952">
                <a:tc>
                  <a:txBody>
                    <a:bodyPr/>
                    <a:lstStyle/>
                    <a:p>
                      <a:pPr>
                        <a:lnSpc>
                          <a:spcPct val="107000"/>
                        </a:lnSpc>
                        <a:spcAft>
                          <a:spcPts val="800"/>
                        </a:spcAft>
                      </a:pPr>
                      <a:r>
                        <a:rPr lang="nl-BE" sz="1350" dirty="0">
                          <a:solidFill>
                            <a:schemeClr val="tx1"/>
                          </a:solidFill>
                          <a:effectLst/>
                        </a:rPr>
                        <a:t>Omgeving: </a:t>
                      </a:r>
                      <a:br>
                        <a:rPr lang="nl-BE" sz="1350" dirty="0">
                          <a:solidFill>
                            <a:schemeClr val="tx1"/>
                          </a:solidFill>
                          <a:effectLst/>
                        </a:rPr>
                      </a:br>
                      <a:r>
                        <a:rPr lang="nl-BE" sz="1350" dirty="0">
                          <a:solidFill>
                            <a:schemeClr val="tx1"/>
                          </a:solidFill>
                          <a:effectLst/>
                        </a:rPr>
                        <a:t>veiligheidsgevoel (verkeer &amp; sociaal, verlichting), ervaren afstand tot diensten, tevredenheid openbaar vervoer, aantrekkelijkheid buurt (groen, toiletten, rustbanken)</a:t>
                      </a:r>
                      <a:endParaRPr lang="nl-BE" sz="13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26" marR="91426" marT="45713" marB="45713"/>
                </a:tc>
                <a:extLst>
                  <a:ext uri="{0D108BD9-81ED-4DB2-BD59-A6C34878D82A}">
                    <a16:rowId xmlns:a16="http://schemas.microsoft.com/office/drawing/2014/main" xmlns="" val="10008"/>
                  </a:ext>
                </a:extLst>
              </a:tr>
            </a:tbl>
          </a:graphicData>
        </a:graphic>
      </p:graphicFrame>
      <p:sp>
        <p:nvSpPr>
          <p:cNvPr id="7" name="Titel 1"/>
          <p:cNvSpPr>
            <a:spLocks noGrp="1"/>
          </p:cNvSpPr>
          <p:nvPr>
            <p:ph type="title"/>
          </p:nvPr>
        </p:nvSpPr>
        <p:spPr>
          <a:xfrm>
            <a:off x="519843" y="368527"/>
            <a:ext cx="10316770" cy="1143000"/>
          </a:xfrm>
        </p:spPr>
        <p:txBody>
          <a:bodyPr/>
          <a:lstStyle/>
          <a:p>
            <a:r>
              <a:rPr lang="nl-BE" dirty="0"/>
              <a:t>‘Determinanten’ van gedrag </a:t>
            </a:r>
            <a:r>
              <a:rPr lang="nl-BE" dirty="0">
                <a:solidFill>
                  <a:srgbClr val="666366"/>
                </a:solidFill>
              </a:rPr>
              <a:t>(ouderen-subdoelgroepen)</a:t>
            </a:r>
            <a:endParaRPr lang="nl-BE" dirty="0"/>
          </a:p>
        </p:txBody>
      </p:sp>
      <p:graphicFrame>
        <p:nvGraphicFramePr>
          <p:cNvPr id="9" name="Tabel 8"/>
          <p:cNvGraphicFramePr>
            <a:graphicFrameLocks noGrp="1"/>
          </p:cNvGraphicFramePr>
          <p:nvPr>
            <p:extLst/>
          </p:nvPr>
        </p:nvGraphicFramePr>
        <p:xfrm>
          <a:off x="4361938" y="928625"/>
          <a:ext cx="4103102" cy="5789923"/>
        </p:xfrm>
        <a:graphic>
          <a:graphicData uri="http://schemas.openxmlformats.org/drawingml/2006/table">
            <a:tbl>
              <a:tblPr firstRow="1" bandRow="1">
                <a:tableStyleId>{793D81CF-94F2-401A-BA57-92F5A7B2D0C5}</a:tableStyleId>
              </a:tblPr>
              <a:tblGrid>
                <a:gridCol w="4103102">
                  <a:extLst>
                    <a:ext uri="{9D8B030D-6E8A-4147-A177-3AD203B41FA5}">
                      <a16:colId xmlns:a16="http://schemas.microsoft.com/office/drawing/2014/main" xmlns="" val="20000"/>
                    </a:ext>
                  </a:extLst>
                </a:gridCol>
              </a:tblGrid>
              <a:tr h="441685">
                <a:tc>
                  <a:txBody>
                    <a:bodyPr/>
                    <a:lstStyle/>
                    <a:p>
                      <a:pPr>
                        <a:lnSpc>
                          <a:spcPct val="107000"/>
                        </a:lnSpc>
                        <a:spcAft>
                          <a:spcPts val="800"/>
                        </a:spcAft>
                      </a:pPr>
                      <a:r>
                        <a:rPr lang="nl-BE" sz="1350" dirty="0">
                          <a:effectLst/>
                        </a:rPr>
                        <a:t>ECM</a:t>
                      </a:r>
                    </a:p>
                  </a:txBody>
                  <a:tcPr marL="60872" marR="60872" marT="0" marB="0"/>
                </a:tc>
                <a:extLst>
                  <a:ext uri="{0D108BD9-81ED-4DB2-BD59-A6C34878D82A}">
                    <a16:rowId xmlns:a16="http://schemas.microsoft.com/office/drawing/2014/main" xmlns="" val="10000"/>
                  </a:ext>
                </a:extLst>
              </a:tr>
              <a:tr h="367878">
                <a:tc>
                  <a:txBody>
                    <a:bodyPr/>
                    <a:lstStyle/>
                    <a:p>
                      <a:pPr>
                        <a:lnSpc>
                          <a:spcPct val="107000"/>
                        </a:lnSpc>
                        <a:spcAft>
                          <a:spcPts val="0"/>
                        </a:spcAft>
                      </a:pPr>
                      <a:r>
                        <a:rPr lang="nl-BE" sz="1350" dirty="0">
                          <a:effectLst/>
                        </a:rPr>
                        <a:t>Gebrek aan tijd</a:t>
                      </a:r>
                      <a:endParaRPr lang="nl-BE"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1"/>
                  </a:ext>
                </a:extLst>
              </a:tr>
              <a:tr h="288773">
                <a:tc>
                  <a:txBody>
                    <a:bodyPr/>
                    <a:lstStyle/>
                    <a:p>
                      <a:pPr>
                        <a:lnSpc>
                          <a:spcPct val="107000"/>
                        </a:lnSpc>
                        <a:spcAft>
                          <a:spcPts val="800"/>
                        </a:spcAft>
                      </a:pPr>
                      <a:r>
                        <a:rPr lang="nl-BE" sz="1350">
                          <a:effectLst/>
                        </a:rPr>
                        <a:t>Schuld en schaamte</a:t>
                      </a:r>
                      <a:endParaRPr lang="nl-BE" sz="135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2"/>
                  </a:ext>
                </a:extLst>
              </a:tr>
              <a:tr h="360965">
                <a:tc>
                  <a:txBody>
                    <a:bodyPr/>
                    <a:lstStyle/>
                    <a:p>
                      <a:pPr>
                        <a:lnSpc>
                          <a:spcPct val="107000"/>
                        </a:lnSpc>
                        <a:spcAft>
                          <a:spcPts val="800"/>
                        </a:spcAft>
                      </a:pPr>
                      <a:r>
                        <a:rPr lang="nl-BE" sz="1350">
                          <a:effectLst/>
                        </a:rPr>
                        <a:t>Teveel andere zorgen (geen prioriteit)</a:t>
                      </a:r>
                      <a:endParaRPr lang="nl-BE" sz="135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3"/>
                  </a:ext>
                </a:extLst>
              </a:tr>
              <a:tr h="243767">
                <a:tc>
                  <a:txBody>
                    <a:bodyPr/>
                    <a:lstStyle/>
                    <a:p>
                      <a:pPr>
                        <a:lnSpc>
                          <a:spcPct val="107000"/>
                        </a:lnSpc>
                        <a:spcAft>
                          <a:spcPts val="0"/>
                        </a:spcAft>
                      </a:pPr>
                      <a:r>
                        <a:rPr lang="nl-BE" sz="1350">
                          <a:effectLst/>
                        </a:rPr>
                        <a:t>Taalbarrière</a:t>
                      </a:r>
                      <a:endParaRPr lang="nl-BE" sz="135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4"/>
                  </a:ext>
                </a:extLst>
              </a:tr>
              <a:tr h="975068">
                <a:tc>
                  <a:txBody>
                    <a:bodyPr/>
                    <a:lstStyle/>
                    <a:p>
                      <a:pPr>
                        <a:lnSpc>
                          <a:spcPct val="107000"/>
                        </a:lnSpc>
                        <a:spcAft>
                          <a:spcPts val="0"/>
                        </a:spcAft>
                      </a:pPr>
                      <a:r>
                        <a:rPr lang="nl-BE" sz="1350" dirty="0">
                          <a:effectLst/>
                        </a:rPr>
                        <a:t>Drempelvrees:</a:t>
                      </a:r>
                      <a:br>
                        <a:rPr lang="nl-BE" sz="1350" dirty="0">
                          <a:effectLst/>
                        </a:rPr>
                      </a:br>
                      <a:r>
                        <a:rPr lang="nl-BE" sz="1350" dirty="0">
                          <a:effectLst/>
                        </a:rPr>
                        <a:t>- argwaan t.o.v. de informatiebron / -organisatie:</a:t>
                      </a:r>
                      <a:r>
                        <a:rPr lang="nl-BE" sz="1350" baseline="0" dirty="0">
                          <a:effectLst/>
                        </a:rPr>
                        <a:t> nood aan vaste </a:t>
                      </a:r>
                      <a:r>
                        <a:rPr lang="nl-BE" sz="1350" b="1" baseline="0" dirty="0">
                          <a:effectLst/>
                        </a:rPr>
                        <a:t>vertrouwenspersoon </a:t>
                      </a:r>
                      <a:r>
                        <a:rPr lang="nl-BE" sz="1350" b="0" baseline="0" dirty="0">
                          <a:effectLst/>
                        </a:rPr>
                        <a:t>(</a:t>
                      </a:r>
                      <a:r>
                        <a:rPr lang="nl-BE" sz="1350" b="0" dirty="0">
                          <a:effectLst/>
                        </a:rPr>
                        <a:t>h</a:t>
                      </a:r>
                      <a:r>
                        <a:rPr lang="nl-BE" sz="1350" dirty="0">
                          <a:effectLst/>
                        </a:rPr>
                        <a:t>uisarts,…)</a:t>
                      </a:r>
                      <a:r>
                        <a:rPr lang="nl-BE" sz="1350" baseline="0" dirty="0">
                          <a:effectLst/>
                        </a:rPr>
                        <a:t> </a:t>
                      </a:r>
                      <a:r>
                        <a:rPr lang="nl-BE" sz="1350" b="1" dirty="0">
                          <a:effectLst/>
                        </a:rPr>
                        <a:t/>
                      </a:r>
                      <a:br>
                        <a:rPr lang="nl-BE" sz="1350" b="1" dirty="0">
                          <a:effectLst/>
                        </a:rPr>
                      </a:br>
                      <a:r>
                        <a:rPr lang="nl-BE" sz="1350" dirty="0">
                          <a:effectLst/>
                        </a:rPr>
                        <a:t>- schrik voor gezondheid (bv. blessures)</a:t>
                      </a:r>
                      <a:endParaRPr lang="nl-BE"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5"/>
                  </a:ext>
                </a:extLst>
              </a:tr>
              <a:tr h="421637">
                <a:tc>
                  <a:txBody>
                    <a:bodyPr/>
                    <a:lstStyle/>
                    <a:p>
                      <a:pPr>
                        <a:lnSpc>
                          <a:spcPct val="107000"/>
                        </a:lnSpc>
                        <a:spcAft>
                          <a:spcPts val="800"/>
                        </a:spcAft>
                      </a:pPr>
                      <a:r>
                        <a:rPr lang="nl-BE" sz="1350" dirty="0">
                          <a:effectLst/>
                        </a:rPr>
                        <a:t>Kostprijs</a:t>
                      </a:r>
                      <a:endParaRPr lang="nl-BE"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6"/>
                  </a:ext>
                </a:extLst>
              </a:tr>
              <a:tr h="1388811">
                <a:tc>
                  <a:txBody>
                    <a:bodyPr/>
                    <a:lstStyle/>
                    <a:p>
                      <a:pPr>
                        <a:lnSpc>
                          <a:spcPct val="107000"/>
                        </a:lnSpc>
                        <a:spcAft>
                          <a:spcPts val="0"/>
                        </a:spcAft>
                      </a:pPr>
                      <a:r>
                        <a:rPr lang="nl-BE" sz="1350" dirty="0">
                          <a:effectLst/>
                        </a:rPr>
                        <a:t>-</a:t>
                      </a:r>
                      <a:r>
                        <a:rPr lang="nl-BE" sz="1350" baseline="0" dirty="0">
                          <a:effectLst/>
                        </a:rPr>
                        <a:t> </a:t>
                      </a:r>
                      <a:r>
                        <a:rPr lang="nl-BE" sz="1350" dirty="0">
                          <a:effectLst/>
                        </a:rPr>
                        <a:t>Geen aangepaste kleding / </a:t>
                      </a:r>
                      <a:r>
                        <a:rPr lang="nl-BE" sz="1350" dirty="0" err="1">
                          <a:effectLst/>
                        </a:rPr>
                        <a:t>dress-code</a:t>
                      </a:r>
                      <a:endParaRPr lang="nl-BE" sz="1350" dirty="0">
                        <a:effectLst/>
                      </a:endParaRPr>
                    </a:p>
                    <a:p>
                      <a:pPr>
                        <a:lnSpc>
                          <a:spcPct val="107000"/>
                        </a:lnSpc>
                        <a:spcAft>
                          <a:spcPts val="0"/>
                        </a:spcAft>
                      </a:pPr>
                      <a:r>
                        <a:rPr lang="nl-BE" sz="1350" dirty="0">
                          <a:effectLst/>
                        </a:rPr>
                        <a:t>- Cultuur van sport vs. overtuigingen over sporten bij vrouwen </a:t>
                      </a:r>
                      <a:r>
                        <a:rPr lang="nl-BE" sz="1350" dirty="0">
                          <a:solidFill>
                            <a:srgbClr val="E31916"/>
                          </a:solidFill>
                          <a:effectLst/>
                        </a:rPr>
                        <a:t>(opgelet: niet veralgemenende</a:t>
                      </a:r>
                      <a:r>
                        <a:rPr lang="nl-BE" sz="1350" baseline="0" dirty="0">
                          <a:solidFill>
                            <a:srgbClr val="E31916"/>
                          </a:solidFill>
                          <a:effectLst/>
                        </a:rPr>
                        <a:t> houding</a:t>
                      </a:r>
                      <a:r>
                        <a:rPr lang="nl-BE" sz="1350" dirty="0">
                          <a:solidFill>
                            <a:srgbClr val="E31916"/>
                          </a:solidFill>
                          <a:effectLst/>
                        </a:rPr>
                        <a:t>)</a:t>
                      </a:r>
                    </a:p>
                    <a:p>
                      <a:pPr>
                        <a:lnSpc>
                          <a:spcPct val="107000"/>
                        </a:lnSpc>
                        <a:spcAft>
                          <a:spcPts val="0"/>
                        </a:spcAft>
                      </a:pPr>
                      <a:r>
                        <a:rPr lang="nl-BE" sz="1350" dirty="0">
                          <a:effectLst/>
                        </a:rPr>
                        <a:t>- Geen apart aanbod vrouwen/mannen </a:t>
                      </a:r>
                      <a:br>
                        <a:rPr lang="nl-BE" sz="1350" dirty="0">
                          <a:effectLst/>
                        </a:rPr>
                      </a:br>
                      <a:r>
                        <a:rPr lang="nl-BE" sz="1350" dirty="0">
                          <a:effectLst/>
                        </a:rPr>
                        <a:t>- Kinderopvang</a:t>
                      </a:r>
                      <a:endParaRPr lang="nl-BE"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7"/>
                  </a:ext>
                </a:extLst>
              </a:tr>
              <a:tr h="551105">
                <a:tc>
                  <a:txBody>
                    <a:bodyPr/>
                    <a:lstStyle/>
                    <a:p>
                      <a:pPr>
                        <a:lnSpc>
                          <a:spcPct val="107000"/>
                        </a:lnSpc>
                        <a:spcAft>
                          <a:spcPts val="800"/>
                        </a:spcAft>
                      </a:pPr>
                      <a:r>
                        <a:rPr lang="nl-BE" sz="1350">
                          <a:effectLst/>
                        </a:rPr>
                        <a:t>Geen beweegpartner/-groep. bv. niemand in de sociale woningen is bij een sportclub</a:t>
                      </a:r>
                      <a:endParaRPr lang="nl-BE"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8"/>
                  </a:ext>
                </a:extLst>
              </a:tr>
              <a:tr h="487535">
                <a:tc>
                  <a:txBody>
                    <a:bodyPr/>
                    <a:lstStyle/>
                    <a:p>
                      <a:pPr>
                        <a:lnSpc>
                          <a:spcPct val="107000"/>
                        </a:lnSpc>
                        <a:spcAft>
                          <a:spcPts val="0"/>
                        </a:spcAft>
                      </a:pPr>
                      <a:r>
                        <a:rPr lang="nl-BE" sz="1350">
                          <a:effectLst/>
                        </a:rPr>
                        <a:t>Toegankelijkheid van bewegingskansen en -aanbod (afstand, ongeschikt)</a:t>
                      </a:r>
                      <a:endParaRPr lang="nl-BE"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9"/>
                  </a:ext>
                </a:extLst>
              </a:tr>
              <a:tr h="262699">
                <a:tc>
                  <a:txBody>
                    <a:bodyPr/>
                    <a:lstStyle/>
                    <a:p>
                      <a:pPr>
                        <a:lnSpc>
                          <a:spcPct val="107000"/>
                        </a:lnSpc>
                        <a:spcAft>
                          <a:spcPts val="0"/>
                        </a:spcAft>
                      </a:pPr>
                      <a:r>
                        <a:rPr lang="nl-BE" sz="1350" dirty="0">
                          <a:effectLst/>
                        </a:rPr>
                        <a:t>Religie </a:t>
                      </a:r>
                      <a:endParaRPr lang="nl-BE"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10"/>
                  </a:ext>
                </a:extLst>
              </a:tr>
            </a:tbl>
          </a:graphicData>
        </a:graphic>
      </p:graphicFrame>
      <p:graphicFrame>
        <p:nvGraphicFramePr>
          <p:cNvPr id="6" name="Tabel 5"/>
          <p:cNvGraphicFramePr>
            <a:graphicFrameLocks noGrp="1"/>
          </p:cNvGraphicFramePr>
          <p:nvPr>
            <p:extLst/>
          </p:nvPr>
        </p:nvGraphicFramePr>
        <p:xfrm>
          <a:off x="8587946" y="923238"/>
          <a:ext cx="2828198" cy="3686582"/>
        </p:xfrm>
        <a:graphic>
          <a:graphicData uri="http://schemas.openxmlformats.org/drawingml/2006/table">
            <a:tbl>
              <a:tblPr firstRow="1" bandRow="1">
                <a:tableStyleId>{793D81CF-94F2-401A-BA57-92F5A7B2D0C5}</a:tableStyleId>
              </a:tblPr>
              <a:tblGrid>
                <a:gridCol w="2828198">
                  <a:extLst>
                    <a:ext uri="{9D8B030D-6E8A-4147-A177-3AD203B41FA5}">
                      <a16:colId xmlns:a16="http://schemas.microsoft.com/office/drawing/2014/main" xmlns="" val="20000"/>
                    </a:ext>
                  </a:extLst>
                </a:gridCol>
              </a:tblGrid>
              <a:tr h="436005">
                <a:tc>
                  <a:txBody>
                    <a:bodyPr/>
                    <a:lstStyle/>
                    <a:p>
                      <a:pPr>
                        <a:lnSpc>
                          <a:spcPct val="107000"/>
                        </a:lnSpc>
                        <a:spcAft>
                          <a:spcPts val="800"/>
                        </a:spcAft>
                      </a:pPr>
                      <a:r>
                        <a:rPr lang="nl-BE" sz="1350" dirty="0">
                          <a:effectLst/>
                          <a:latin typeface="+mj-lt"/>
                        </a:rPr>
                        <a:t>Ouderen in residentiële</a:t>
                      </a:r>
                      <a:r>
                        <a:rPr lang="nl-BE" sz="1350" baseline="0" dirty="0">
                          <a:effectLst/>
                          <a:latin typeface="+mj-lt"/>
                        </a:rPr>
                        <a:t> setting</a:t>
                      </a:r>
                      <a:endParaRPr lang="nl-BE" sz="1350" dirty="0">
                        <a:effectLst/>
                        <a:latin typeface="+mj-lt"/>
                      </a:endParaRPr>
                    </a:p>
                  </a:txBody>
                  <a:tcPr marL="60872" marR="60872" marT="0" marB="0"/>
                </a:tc>
                <a:extLst>
                  <a:ext uri="{0D108BD9-81ED-4DB2-BD59-A6C34878D82A}">
                    <a16:rowId xmlns:a16="http://schemas.microsoft.com/office/drawing/2014/main" xmlns="" val="10000"/>
                  </a:ext>
                </a:extLst>
              </a:tr>
              <a:tr h="548276">
                <a:tc>
                  <a:txBody>
                    <a:bodyPr/>
                    <a:lstStyle/>
                    <a:p>
                      <a:pPr>
                        <a:lnSpc>
                          <a:spcPct val="107000"/>
                        </a:lnSpc>
                        <a:spcAft>
                          <a:spcPts val="0"/>
                        </a:spcAft>
                      </a:pPr>
                      <a:r>
                        <a:rPr lang="nl-BE" sz="1350" kern="1200" dirty="0">
                          <a:solidFill>
                            <a:schemeClr val="tx1"/>
                          </a:solidFill>
                          <a:effectLst/>
                          <a:latin typeface="+mj-lt"/>
                          <a:ea typeface="+mn-ea"/>
                          <a:cs typeface="+mn-cs"/>
                        </a:rPr>
                        <a:t>Angst (om te</a:t>
                      </a:r>
                      <a:r>
                        <a:rPr lang="nl-BE" sz="1350" kern="1200" baseline="0" dirty="0">
                          <a:solidFill>
                            <a:schemeClr val="tx1"/>
                          </a:solidFill>
                          <a:effectLst/>
                          <a:latin typeface="+mj-lt"/>
                          <a:ea typeface="+mn-ea"/>
                          <a:cs typeface="+mn-cs"/>
                        </a:rPr>
                        <a:t> vallen, voor ongemakken en kwetsuren)</a:t>
                      </a:r>
                      <a:endParaRPr lang="nl-BE" sz="1350" kern="1200" dirty="0">
                        <a:solidFill>
                          <a:schemeClr val="tx1"/>
                        </a:solidFill>
                        <a:effectLst/>
                        <a:latin typeface="+mj-lt"/>
                        <a:ea typeface="+mn-ea"/>
                        <a:cs typeface="+mn-cs"/>
                      </a:endParaRPr>
                    </a:p>
                  </a:txBody>
                  <a:tcPr marL="60872" marR="60872" marT="0" marB="0"/>
                </a:tc>
                <a:extLst>
                  <a:ext uri="{0D108BD9-81ED-4DB2-BD59-A6C34878D82A}">
                    <a16:rowId xmlns:a16="http://schemas.microsoft.com/office/drawing/2014/main" xmlns="" val="10001"/>
                  </a:ext>
                </a:extLst>
              </a:tr>
              <a:tr h="593124">
                <a:tc>
                  <a:txBody>
                    <a:bodyPr/>
                    <a:lstStyle/>
                    <a:p>
                      <a:pPr>
                        <a:lnSpc>
                          <a:spcPct val="107000"/>
                        </a:lnSpc>
                        <a:spcAft>
                          <a:spcPts val="800"/>
                        </a:spcAft>
                      </a:pPr>
                      <a:r>
                        <a:rPr lang="nl-BE" sz="1350" dirty="0">
                          <a:solidFill>
                            <a:schemeClr val="tx1"/>
                          </a:solidFill>
                          <a:effectLst/>
                          <a:latin typeface="+mj-lt"/>
                          <a:ea typeface="Calibri" panose="020F0502020204030204" pitchFamily="34" charset="0"/>
                          <a:cs typeface="Times New Roman" panose="02020603050405020304" pitchFamily="18" charset="0"/>
                        </a:rPr>
                        <a:t>Geen geloof in de voordelen van meer beweging</a:t>
                      </a:r>
                    </a:p>
                  </a:txBody>
                  <a:tcPr marL="60872" marR="60872" marT="0" marB="0"/>
                </a:tc>
                <a:extLst>
                  <a:ext uri="{0D108BD9-81ED-4DB2-BD59-A6C34878D82A}">
                    <a16:rowId xmlns:a16="http://schemas.microsoft.com/office/drawing/2014/main" xmlns="" val="10002"/>
                  </a:ext>
                </a:extLst>
              </a:tr>
              <a:tr h="617838">
                <a:tc>
                  <a:txBody>
                    <a:bodyPr/>
                    <a:lstStyle/>
                    <a:p>
                      <a:pPr>
                        <a:lnSpc>
                          <a:spcPct val="107000"/>
                        </a:lnSpc>
                        <a:spcAft>
                          <a:spcPts val="800"/>
                        </a:spcAft>
                      </a:pPr>
                      <a:r>
                        <a:rPr lang="nl-BE" sz="1350" dirty="0">
                          <a:solidFill>
                            <a:schemeClr val="tx1"/>
                          </a:solidFill>
                          <a:effectLst/>
                          <a:latin typeface="+mj-lt"/>
                          <a:ea typeface="Calibri" panose="020F0502020204030204" pitchFamily="34" charset="0"/>
                          <a:cs typeface="Times New Roman" panose="02020603050405020304" pitchFamily="18" charset="0"/>
                        </a:rPr>
                        <a:t>Gebrek aan sociale steun (van zowel de verzorgenden</a:t>
                      </a:r>
                      <a:r>
                        <a:rPr lang="nl-BE" sz="1350" baseline="0" dirty="0">
                          <a:solidFill>
                            <a:schemeClr val="tx1"/>
                          </a:solidFill>
                          <a:effectLst/>
                          <a:latin typeface="+mj-lt"/>
                          <a:ea typeface="Calibri" panose="020F0502020204030204" pitchFamily="34" charset="0"/>
                          <a:cs typeface="Times New Roman" panose="02020603050405020304" pitchFamily="18" charset="0"/>
                        </a:rPr>
                        <a:t> als de familie)</a:t>
                      </a:r>
                      <a:endParaRPr lang="nl-BE" sz="1350" dirty="0">
                        <a:solidFill>
                          <a:schemeClr val="tx1"/>
                        </a:solidFill>
                        <a:effectLst/>
                        <a:latin typeface="+mj-lt"/>
                        <a:ea typeface="Calibri" panose="020F0502020204030204" pitchFamily="34" charset="0"/>
                        <a:cs typeface="Times New Roman" panose="02020603050405020304" pitchFamily="18" charset="0"/>
                      </a:endParaRPr>
                    </a:p>
                  </a:txBody>
                  <a:tcPr marL="60872" marR="60872" marT="0" marB="0"/>
                </a:tc>
                <a:extLst>
                  <a:ext uri="{0D108BD9-81ED-4DB2-BD59-A6C34878D82A}">
                    <a16:rowId xmlns:a16="http://schemas.microsoft.com/office/drawing/2014/main" xmlns="" val="10003"/>
                  </a:ext>
                </a:extLst>
              </a:tr>
              <a:tr h="568411">
                <a:tc>
                  <a:txBody>
                    <a:bodyPr/>
                    <a:lstStyle/>
                    <a:p>
                      <a:pPr>
                        <a:lnSpc>
                          <a:spcPct val="107000"/>
                        </a:lnSpc>
                        <a:spcAft>
                          <a:spcPts val="0"/>
                        </a:spcAft>
                      </a:pPr>
                      <a:r>
                        <a:rPr lang="nl-BE" sz="1350" dirty="0">
                          <a:solidFill>
                            <a:schemeClr val="tx1"/>
                          </a:solidFill>
                          <a:effectLst/>
                          <a:latin typeface="+mj-lt"/>
                          <a:ea typeface="Calibri" panose="020F0502020204030204" pitchFamily="34" charset="0"/>
                          <a:cs typeface="Times New Roman" panose="02020603050405020304" pitchFamily="18" charset="0"/>
                        </a:rPr>
                        <a:t>Niet geloven in eigen kunnen (gebrek aan eigen-effectiviteit)</a:t>
                      </a:r>
                    </a:p>
                  </a:txBody>
                  <a:tcPr marL="60872" marR="60872" marT="0" marB="0"/>
                </a:tc>
                <a:extLst>
                  <a:ext uri="{0D108BD9-81ED-4DB2-BD59-A6C34878D82A}">
                    <a16:rowId xmlns:a16="http://schemas.microsoft.com/office/drawing/2014/main" xmlns="" val="10004"/>
                  </a:ext>
                </a:extLst>
              </a:tr>
              <a:tr h="880302">
                <a:tc>
                  <a:txBody>
                    <a:bodyPr/>
                    <a:lstStyle/>
                    <a:p>
                      <a:pPr>
                        <a:lnSpc>
                          <a:spcPct val="107000"/>
                        </a:lnSpc>
                        <a:spcAft>
                          <a:spcPts val="0"/>
                        </a:spcAft>
                      </a:pPr>
                      <a:r>
                        <a:rPr lang="nl-BE" sz="1350" dirty="0">
                          <a:effectLst/>
                          <a:latin typeface="+mj-lt"/>
                          <a:ea typeface="Calibri" panose="020F0502020204030204" pitchFamily="34" charset="0"/>
                          <a:cs typeface="Times New Roman" panose="02020603050405020304" pitchFamily="18" charset="0"/>
                        </a:rPr>
                        <a:t>?...</a:t>
                      </a:r>
                    </a:p>
                  </a:txBody>
                  <a:tcPr marL="60872" marR="60872" marT="0" marB="0"/>
                </a:tc>
                <a:extLst>
                  <a:ext uri="{0D108BD9-81ED-4DB2-BD59-A6C34878D82A}">
                    <a16:rowId xmlns:a16="http://schemas.microsoft.com/office/drawing/2014/main" xmlns="" val="10005"/>
                  </a:ext>
                </a:extLst>
              </a:tr>
            </a:tbl>
          </a:graphicData>
        </a:graphic>
      </p:graphicFrame>
      <p:sp>
        <p:nvSpPr>
          <p:cNvPr id="10" name="Tekstvak 9"/>
          <p:cNvSpPr txBox="1"/>
          <p:nvPr/>
        </p:nvSpPr>
        <p:spPr>
          <a:xfrm rot="16200000">
            <a:off x="10733655" y="1714702"/>
            <a:ext cx="1838368" cy="276999"/>
          </a:xfrm>
          <a:prstGeom prst="rect">
            <a:avLst/>
          </a:prstGeom>
          <a:noFill/>
        </p:spPr>
        <p:txBody>
          <a:bodyPr wrap="square" rtlCol="0">
            <a:spAutoFit/>
          </a:bodyPr>
          <a:lstStyle/>
          <a:p>
            <a:r>
              <a:rPr lang="nl-BE" sz="1200" dirty="0">
                <a:latin typeface="+mn-lt"/>
              </a:rPr>
              <a:t>VIGeZ vzw, © 2015</a:t>
            </a:r>
          </a:p>
        </p:txBody>
      </p:sp>
    </p:spTree>
    <p:extLst>
      <p:ext uri="{BB962C8B-B14F-4D97-AF65-F5344CB8AC3E}">
        <p14:creationId xmlns:p14="http://schemas.microsoft.com/office/powerpoint/2010/main" val="1394907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Segmenteren van doelgroepen</a:t>
            </a:r>
          </a:p>
        </p:txBody>
      </p:sp>
      <p:sp>
        <p:nvSpPr>
          <p:cNvPr id="3" name="Tijdelijke aanduiding voor inhoud 2"/>
          <p:cNvSpPr>
            <a:spLocks noGrp="1"/>
          </p:cNvSpPr>
          <p:nvPr>
            <p:ph idx="1"/>
          </p:nvPr>
        </p:nvSpPr>
        <p:spPr/>
        <p:txBody>
          <a:bodyPr/>
          <a:lstStyle/>
          <a:p>
            <a:pPr marL="0" indent="0">
              <a:buNone/>
            </a:pPr>
            <a:r>
              <a:rPr lang="nl-BE" dirty="0"/>
              <a:t>Gezondheidsimpact van gedragsverandering mede bepaald door:</a:t>
            </a:r>
          </a:p>
          <a:p>
            <a:pPr marL="0" indent="0">
              <a:buNone/>
            </a:pPr>
            <a:endParaRPr lang="nl-BE" dirty="0"/>
          </a:p>
          <a:p>
            <a:pPr marL="0" indent="0" algn="ctr">
              <a:buNone/>
            </a:pPr>
            <a:r>
              <a:rPr lang="nl-BE" dirty="0">
                <a:solidFill>
                  <a:srgbClr val="E31916"/>
                </a:solidFill>
              </a:rPr>
              <a:t>EFFECT </a:t>
            </a:r>
          </a:p>
          <a:p>
            <a:pPr marL="0" indent="0" algn="ctr">
              <a:buNone/>
            </a:pPr>
            <a:r>
              <a:rPr lang="nl-BE" dirty="0"/>
              <a:t>x</a:t>
            </a:r>
          </a:p>
          <a:p>
            <a:pPr marL="0" indent="0" algn="ctr">
              <a:buNone/>
            </a:pPr>
            <a:r>
              <a:rPr lang="nl-BE" dirty="0">
                <a:solidFill>
                  <a:srgbClr val="E31916"/>
                </a:solidFill>
              </a:rPr>
              <a:t>BEREIK</a:t>
            </a:r>
          </a:p>
          <a:p>
            <a:pPr marL="0" indent="0" algn="ctr">
              <a:buNone/>
            </a:pPr>
            <a:r>
              <a:rPr lang="nl-BE" dirty="0"/>
              <a:t>=</a:t>
            </a:r>
          </a:p>
          <a:p>
            <a:pPr marL="0" indent="0" algn="ctr">
              <a:buNone/>
            </a:pPr>
            <a:r>
              <a:rPr lang="nl-BE" dirty="0">
                <a:solidFill>
                  <a:srgbClr val="E31916"/>
                </a:solidFill>
              </a:rPr>
              <a:t>IMPACT op bevolkingsniveau</a:t>
            </a:r>
          </a:p>
        </p:txBody>
      </p:sp>
    </p:spTree>
    <p:extLst>
      <p:ext uri="{BB962C8B-B14F-4D97-AF65-F5344CB8AC3E}">
        <p14:creationId xmlns:p14="http://schemas.microsoft.com/office/powerpoint/2010/main" val="33448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picture_market_segmentation.jpg"/>
          <p:cNvPicPr>
            <a:picLocks noChangeAspect="1"/>
          </p:cNvPicPr>
          <p:nvPr/>
        </p:nvPicPr>
        <p:blipFill rotWithShape="1">
          <a:blip r:embed="rId3">
            <a:extLst>
              <a:ext uri="{28A0092B-C50C-407E-A947-70E740481C1C}">
                <a14:useLocalDpi xmlns:a14="http://schemas.microsoft.com/office/drawing/2010/main" val="0"/>
              </a:ext>
            </a:extLst>
          </a:blip>
          <a:srcRect b="8112"/>
          <a:stretch/>
        </p:blipFill>
        <p:spPr bwMode="auto">
          <a:xfrm>
            <a:off x="7321286" y="3827079"/>
            <a:ext cx="4781550" cy="209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a:xfrm>
            <a:off x="656166" y="1143000"/>
            <a:ext cx="11059583" cy="4114800"/>
          </a:xfrm>
        </p:spPr>
        <p:txBody>
          <a:bodyPr/>
          <a:lstStyle/>
          <a:p>
            <a:endParaRPr lang="nl-BE" dirty="0"/>
          </a:p>
          <a:p>
            <a:r>
              <a:rPr lang="en-US" altLang="nl-BE" dirty="0"/>
              <a:t>= </a:t>
            </a:r>
            <a:r>
              <a:rPr lang="en-US" altLang="nl-BE" dirty="0" err="1"/>
              <a:t>binnen</a:t>
            </a:r>
            <a:r>
              <a:rPr lang="en-US" altLang="nl-BE" dirty="0"/>
              <a:t> </a:t>
            </a:r>
            <a:r>
              <a:rPr lang="en-US" altLang="nl-BE" dirty="0" err="1"/>
              <a:t>een</a:t>
            </a:r>
            <a:r>
              <a:rPr lang="en-US" altLang="nl-BE" dirty="0"/>
              <a:t> </a:t>
            </a:r>
            <a:r>
              <a:rPr lang="en-US" altLang="nl-BE" dirty="0" err="1"/>
              <a:t>populatie</a:t>
            </a:r>
            <a:r>
              <a:rPr lang="en-US" altLang="nl-BE" dirty="0"/>
              <a:t> (</a:t>
            </a:r>
            <a:r>
              <a:rPr lang="en-US" altLang="nl-BE" dirty="0" err="1"/>
              <a:t>bv</a:t>
            </a:r>
            <a:r>
              <a:rPr lang="en-US" altLang="nl-BE" dirty="0"/>
              <a:t>. </a:t>
            </a:r>
            <a:r>
              <a:rPr lang="en-US" altLang="nl-BE" dirty="0" err="1"/>
              <a:t>ouderen</a:t>
            </a:r>
            <a:r>
              <a:rPr lang="en-US" altLang="nl-BE" dirty="0"/>
              <a:t>, </a:t>
            </a:r>
            <a:r>
              <a:rPr lang="en-US" altLang="nl-BE" dirty="0" err="1"/>
              <a:t>kansarmen</a:t>
            </a:r>
            <a:r>
              <a:rPr lang="en-US" altLang="nl-BE" dirty="0"/>
              <a:t>) op </a:t>
            </a:r>
            <a:r>
              <a:rPr lang="en-US" altLang="nl-BE" dirty="0" err="1"/>
              <a:t>zoek</a:t>
            </a:r>
            <a:r>
              <a:rPr lang="en-US" altLang="nl-BE" dirty="0"/>
              <a:t> </a:t>
            </a:r>
            <a:r>
              <a:rPr lang="en-US" altLang="nl-BE" dirty="0" err="1"/>
              <a:t>gaan</a:t>
            </a:r>
            <a:r>
              <a:rPr lang="en-US" altLang="nl-BE" dirty="0"/>
              <a:t> </a:t>
            </a:r>
            <a:r>
              <a:rPr lang="en-US" altLang="nl-BE" dirty="0" err="1"/>
              <a:t>naar</a:t>
            </a:r>
            <a:r>
              <a:rPr lang="en-US" altLang="nl-BE" dirty="0"/>
              <a:t> de </a:t>
            </a:r>
            <a:r>
              <a:rPr lang="en-US" altLang="nl-BE" dirty="0" err="1"/>
              <a:t>aard</a:t>
            </a:r>
            <a:r>
              <a:rPr lang="en-US" altLang="nl-BE" dirty="0"/>
              <a:t> </a:t>
            </a:r>
            <a:r>
              <a:rPr lang="en-US" altLang="nl-BE" dirty="0" err="1"/>
              <a:t>en</a:t>
            </a:r>
            <a:r>
              <a:rPr lang="en-US" altLang="nl-BE" dirty="0"/>
              <a:t> </a:t>
            </a:r>
            <a:r>
              <a:rPr lang="en-US" altLang="nl-BE" dirty="0" err="1"/>
              <a:t>samenstelling</a:t>
            </a:r>
            <a:r>
              <a:rPr lang="en-US" altLang="nl-BE" dirty="0"/>
              <a:t> van </a:t>
            </a:r>
            <a:r>
              <a:rPr lang="en-US" altLang="nl-BE" dirty="0" err="1"/>
              <a:t>meer</a:t>
            </a:r>
            <a:r>
              <a:rPr lang="en-US" altLang="nl-BE" dirty="0"/>
              <a:t> </a:t>
            </a:r>
            <a:r>
              <a:rPr lang="en-US" altLang="nl-BE" dirty="0" err="1"/>
              <a:t>homogene</a:t>
            </a:r>
            <a:r>
              <a:rPr lang="en-US" altLang="nl-BE" dirty="0"/>
              <a:t> (sub)</a:t>
            </a:r>
            <a:r>
              <a:rPr lang="en-US" altLang="nl-BE" dirty="0" err="1"/>
              <a:t>groepen</a:t>
            </a:r>
            <a:r>
              <a:rPr lang="en-US" altLang="nl-BE" dirty="0"/>
              <a:t>/</a:t>
            </a:r>
            <a:r>
              <a:rPr lang="en-US" altLang="nl-BE" dirty="0" err="1"/>
              <a:t>segmenten</a:t>
            </a:r>
            <a:r>
              <a:rPr lang="en-US" altLang="nl-BE" dirty="0"/>
              <a:t>. </a:t>
            </a:r>
            <a:endParaRPr lang="nl-BE" dirty="0"/>
          </a:p>
          <a:p>
            <a:endParaRPr lang="nl-BE" dirty="0">
              <a:sym typeface="Wingdings" panose="05000000000000000000" pitchFamily="2" charset="2"/>
            </a:endParaRPr>
          </a:p>
          <a:p>
            <a:pPr lvl="1"/>
            <a:r>
              <a:rPr lang="nl-BE" dirty="0">
                <a:sym typeface="Wingdings" panose="05000000000000000000" pitchFamily="2" charset="2"/>
              </a:rPr>
              <a:t>om </a:t>
            </a:r>
            <a:r>
              <a:rPr lang="nl-BE" dirty="0"/>
              <a:t>inspanningen en middelen effectief en efficiënt in te zetten</a:t>
            </a:r>
          </a:p>
          <a:p>
            <a:endParaRPr lang="nl-BE" dirty="0">
              <a:sym typeface="Wingdings" panose="05000000000000000000" pitchFamily="2" charset="2"/>
            </a:endParaRPr>
          </a:p>
          <a:p>
            <a:pPr lvl="1"/>
            <a:r>
              <a:rPr lang="nl-BE" dirty="0">
                <a:sym typeface="Wingdings" panose="05000000000000000000" pitchFamily="2" charset="2"/>
              </a:rPr>
              <a:t>om </a:t>
            </a:r>
            <a:r>
              <a:rPr lang="nl-BE" dirty="0"/>
              <a:t>in te spelen op </a:t>
            </a:r>
            <a:r>
              <a:rPr lang="nl-BE" b="1" dirty="0"/>
              <a:t>motivatie</a:t>
            </a:r>
            <a:r>
              <a:rPr lang="nl-BE" dirty="0"/>
              <a:t>, behoeften, attitudes, gedragingen en leefsituatie </a:t>
            </a:r>
          </a:p>
          <a:p>
            <a:endParaRPr lang="nl-BE" dirty="0"/>
          </a:p>
          <a:p>
            <a:pPr lvl="1"/>
            <a:r>
              <a:rPr lang="nl-BE" dirty="0"/>
              <a:t>5 voorwaarden voor bruikbaar segment…</a:t>
            </a:r>
          </a:p>
        </p:txBody>
      </p:sp>
      <p:sp>
        <p:nvSpPr>
          <p:cNvPr id="5" name="Titel 1"/>
          <p:cNvSpPr>
            <a:spLocks noGrp="1"/>
          </p:cNvSpPr>
          <p:nvPr>
            <p:ph type="title"/>
          </p:nvPr>
        </p:nvSpPr>
        <p:spPr>
          <a:xfrm>
            <a:off x="751795" y="455613"/>
            <a:ext cx="7772400" cy="1143000"/>
          </a:xfrm>
        </p:spPr>
        <p:txBody>
          <a:bodyPr/>
          <a:lstStyle/>
          <a:p>
            <a:r>
              <a:rPr lang="nl-BE" dirty="0"/>
              <a:t>Segmenteren van doelgroepen</a:t>
            </a:r>
          </a:p>
        </p:txBody>
      </p:sp>
      <p:graphicFrame>
        <p:nvGraphicFramePr>
          <p:cNvPr id="10" name="Diagram 9"/>
          <p:cNvGraphicFramePr>
            <a:graphicFrameLocks noChangeAspect="1"/>
          </p:cNvGraphicFramePr>
          <p:nvPr>
            <p:extLst/>
          </p:nvPr>
        </p:nvGraphicFramePr>
        <p:xfrm>
          <a:off x="10285434" y="167437"/>
          <a:ext cx="1692000" cy="986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9346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a:spLocks noChangeAspect="1"/>
          </p:cNvSpPr>
          <p:nvPr/>
        </p:nvSpPr>
        <p:spPr bwMode="auto">
          <a:xfrm>
            <a:off x="573655" y="5015471"/>
            <a:ext cx="3336855" cy="15088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nl-BE" sz="1500" dirty="0">
                <a:solidFill>
                  <a:srgbClr val="666366"/>
                </a:solidFill>
                <a:latin typeface="Tahoma"/>
                <a:ea typeface="ＭＳ Ｐゴシック" pitchFamily="16" charset="-128"/>
              </a:rPr>
              <a:t>- Kost en voorbereiding deels beperkt door Vlaamse projectondersteuning, </a:t>
            </a:r>
            <a:br>
              <a:rPr lang="nl-BE" sz="1500" dirty="0">
                <a:solidFill>
                  <a:srgbClr val="666366"/>
                </a:solidFill>
                <a:latin typeface="Tahoma"/>
                <a:ea typeface="ＭＳ Ｐゴシック" pitchFamily="16" charset="-128"/>
              </a:rPr>
            </a:br>
            <a:r>
              <a:rPr lang="nl-BE" sz="1500" dirty="0">
                <a:solidFill>
                  <a:srgbClr val="666366"/>
                </a:solidFill>
                <a:latin typeface="Tahoma"/>
                <a:ea typeface="ＭＳ Ｐゴシック" pitchFamily="16" charset="-128"/>
              </a:rPr>
              <a:t>-Sterk merk</a:t>
            </a:r>
          </a:p>
          <a:p>
            <a:pPr eaLnBrk="0" fontAlgn="base" hangingPunct="0">
              <a:spcBef>
                <a:spcPct val="0"/>
              </a:spcBef>
              <a:spcAft>
                <a:spcPct val="0"/>
              </a:spcAft>
            </a:pPr>
            <a:r>
              <a:rPr lang="nl-BE" sz="1500" dirty="0">
                <a:solidFill>
                  <a:srgbClr val="666366"/>
                </a:solidFill>
                <a:ea typeface="ＭＳ Ｐゴシック" pitchFamily="16" charset="-128"/>
              </a:rPr>
              <a:t>- Langetermijn-aanpak &amp; herhaling</a:t>
            </a:r>
            <a:br>
              <a:rPr lang="nl-BE" sz="1500" dirty="0">
                <a:solidFill>
                  <a:srgbClr val="666366"/>
                </a:solidFill>
                <a:ea typeface="ＭＳ Ｐゴシック" pitchFamily="16" charset="-128"/>
              </a:rPr>
            </a:br>
            <a:r>
              <a:rPr lang="nl-BE" sz="1500" dirty="0">
                <a:solidFill>
                  <a:srgbClr val="666366"/>
                </a:solidFill>
                <a:ea typeface="ＭＳ Ｐゴシック" pitchFamily="16" charset="-128"/>
              </a:rPr>
              <a:t>nodig</a:t>
            </a:r>
            <a:br>
              <a:rPr lang="nl-BE" sz="1500" dirty="0">
                <a:solidFill>
                  <a:srgbClr val="666366"/>
                </a:solidFill>
                <a:ea typeface="ＭＳ Ｐゴシック" pitchFamily="16" charset="-128"/>
              </a:rPr>
            </a:br>
            <a:r>
              <a:rPr lang="nl-BE" sz="1500" dirty="0">
                <a:solidFill>
                  <a:srgbClr val="666366"/>
                </a:solidFill>
                <a:ea typeface="ＭＳ Ｐゴシック" pitchFamily="16" charset="-128"/>
              </a:rPr>
              <a:t>-Beïnvloedt sterk de keuze van strategieën</a:t>
            </a:r>
            <a:br>
              <a:rPr lang="nl-BE" sz="1500" dirty="0">
                <a:solidFill>
                  <a:srgbClr val="666366"/>
                </a:solidFill>
                <a:ea typeface="ＭＳ Ｐゴシック" pitchFamily="16" charset="-128"/>
              </a:rPr>
            </a:br>
            <a:endParaRPr lang="nl-BE" sz="1500" dirty="0">
              <a:solidFill>
                <a:srgbClr val="666366"/>
              </a:solidFill>
              <a:latin typeface="Tahoma"/>
              <a:ea typeface="ＭＳ Ｐゴシック" pitchFamily="16" charset="-128"/>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602" y="2182842"/>
            <a:ext cx="2850970" cy="3459915"/>
          </a:xfrm>
          <a:prstGeom prst="rect">
            <a:avLst/>
          </a:prstGeom>
        </p:spPr>
      </p:pic>
      <p:sp>
        <p:nvSpPr>
          <p:cNvPr id="5" name="Titel 1"/>
          <p:cNvSpPr>
            <a:spLocks noGrp="1"/>
          </p:cNvSpPr>
          <p:nvPr>
            <p:ph type="title"/>
          </p:nvPr>
        </p:nvSpPr>
        <p:spPr>
          <a:xfrm>
            <a:off x="566131" y="438330"/>
            <a:ext cx="9699097" cy="643006"/>
          </a:xfrm>
        </p:spPr>
        <p:txBody>
          <a:bodyPr/>
          <a:lstStyle/>
          <a:p>
            <a:r>
              <a:rPr lang="nl-BE" dirty="0"/>
              <a:t>Segmenteren van doelgroepen: </a:t>
            </a:r>
            <a:br>
              <a:rPr lang="nl-BE" dirty="0"/>
            </a:br>
            <a:r>
              <a:rPr lang="nl-BE" dirty="0"/>
              <a:t>5 voorwaarden</a:t>
            </a:r>
          </a:p>
        </p:txBody>
      </p:sp>
      <p:graphicFrame>
        <p:nvGraphicFramePr>
          <p:cNvPr id="6" name="Diagram 5"/>
          <p:cNvGraphicFramePr>
            <a:graphicFrameLocks noChangeAspect="1"/>
          </p:cNvGraphicFramePr>
          <p:nvPr>
            <p:extLst/>
          </p:nvPr>
        </p:nvGraphicFramePr>
        <p:xfrm>
          <a:off x="2302666" y="1103626"/>
          <a:ext cx="7780709" cy="554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hthoek 8"/>
          <p:cNvSpPr>
            <a:spLocks noChangeAspect="1"/>
          </p:cNvSpPr>
          <p:nvPr/>
        </p:nvSpPr>
        <p:spPr bwMode="auto">
          <a:xfrm>
            <a:off x="6910785" y="1113346"/>
            <a:ext cx="4521901" cy="151550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nl-BE" sz="1500" dirty="0">
                <a:solidFill>
                  <a:srgbClr val="666366"/>
                </a:solidFill>
                <a:latin typeface="Tahoma"/>
                <a:ea typeface="ＭＳ Ｐゴシック" pitchFamily="16" charset="-128"/>
              </a:rPr>
              <a:t>Zeer ruime doelgroep: vraagt veel voorafgaande inzichten wegens veel variatie</a:t>
            </a:r>
          </a:p>
        </p:txBody>
      </p:sp>
      <p:sp>
        <p:nvSpPr>
          <p:cNvPr id="11" name="Rechthoek 10"/>
          <p:cNvSpPr>
            <a:spLocks noChangeAspect="1"/>
          </p:cNvSpPr>
          <p:nvPr/>
        </p:nvSpPr>
        <p:spPr bwMode="auto">
          <a:xfrm>
            <a:off x="7727769" y="3735522"/>
            <a:ext cx="3168352" cy="10618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1500" dirty="0">
              <a:solidFill>
                <a:srgbClr val="666366"/>
              </a:solidFill>
              <a:latin typeface="Tahoma"/>
              <a:ea typeface="ＭＳ Ｐゴシック" pitchFamily="16" charset="-128"/>
            </a:endParaRPr>
          </a:p>
        </p:txBody>
      </p:sp>
      <p:sp>
        <p:nvSpPr>
          <p:cNvPr id="12" name="Rechthoek 11"/>
          <p:cNvSpPr>
            <a:spLocks noChangeAspect="1"/>
          </p:cNvSpPr>
          <p:nvPr/>
        </p:nvSpPr>
        <p:spPr bwMode="auto">
          <a:xfrm>
            <a:off x="1999730" y="2286000"/>
            <a:ext cx="3168352" cy="10618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1500" i="1" dirty="0">
              <a:solidFill>
                <a:srgbClr val="666366"/>
              </a:solidFill>
              <a:latin typeface="Tahoma"/>
              <a:ea typeface="ＭＳ Ｐゴシック" pitchFamily="16" charset="-128"/>
            </a:endParaRPr>
          </a:p>
        </p:txBody>
      </p:sp>
      <p:sp>
        <p:nvSpPr>
          <p:cNvPr id="13" name="Rechthoek 12"/>
          <p:cNvSpPr>
            <a:spLocks noChangeAspect="1"/>
          </p:cNvSpPr>
          <p:nvPr/>
        </p:nvSpPr>
        <p:spPr bwMode="auto">
          <a:xfrm>
            <a:off x="1631816" y="5319464"/>
            <a:ext cx="3168352" cy="10618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1500" i="1" dirty="0">
              <a:solidFill>
                <a:srgbClr val="666366"/>
              </a:solidFill>
              <a:latin typeface="Tahoma"/>
              <a:ea typeface="ＭＳ Ｐゴシック" pitchFamily="16" charset="-128"/>
            </a:endParaRPr>
          </a:p>
        </p:txBody>
      </p:sp>
      <p:sp>
        <p:nvSpPr>
          <p:cNvPr id="15" name="Rechthoek 14"/>
          <p:cNvSpPr>
            <a:spLocks noChangeAspect="1"/>
          </p:cNvSpPr>
          <p:nvPr/>
        </p:nvSpPr>
        <p:spPr bwMode="auto">
          <a:xfrm>
            <a:off x="8778891" y="2478791"/>
            <a:ext cx="3565799" cy="119506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nl-BE" sz="1500" dirty="0">
                <a:solidFill>
                  <a:srgbClr val="666366"/>
                </a:solidFill>
                <a:latin typeface="Tahoma"/>
                <a:ea typeface="ＭＳ Ｐゴシック" pitchFamily="16" charset="-128"/>
              </a:rPr>
              <a:t>Door de ruime doelgroep: kanalen en manieren van bereik moeten divers en structureel zijn </a:t>
            </a:r>
          </a:p>
        </p:txBody>
      </p:sp>
      <p:sp>
        <p:nvSpPr>
          <p:cNvPr id="16" name="Rechthoek 15"/>
          <p:cNvSpPr>
            <a:spLocks noChangeAspect="1"/>
          </p:cNvSpPr>
          <p:nvPr/>
        </p:nvSpPr>
        <p:spPr bwMode="auto">
          <a:xfrm>
            <a:off x="8449732" y="5084120"/>
            <a:ext cx="4521901" cy="151550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1500" dirty="0">
              <a:solidFill>
                <a:srgbClr val="666366"/>
              </a:solidFill>
              <a:latin typeface="Tahoma"/>
              <a:ea typeface="ＭＳ Ｐゴシック" pitchFamily="16" charset="-128"/>
            </a:endParaRPr>
          </a:p>
        </p:txBody>
      </p:sp>
      <p:sp>
        <p:nvSpPr>
          <p:cNvPr id="3" name="Ovaal 2"/>
          <p:cNvSpPr/>
          <p:nvPr/>
        </p:nvSpPr>
        <p:spPr bwMode="auto">
          <a:xfrm>
            <a:off x="262890" y="2057400"/>
            <a:ext cx="434340" cy="33147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nl-BE" sz="2000" dirty="0">
              <a:solidFill>
                <a:srgbClr val="666366"/>
              </a:solidFill>
              <a:latin typeface="+mj-lt"/>
            </a:endParaRPr>
          </a:p>
        </p:txBody>
      </p:sp>
      <p:sp>
        <p:nvSpPr>
          <p:cNvPr id="17" name="Rechthoek 16"/>
          <p:cNvSpPr>
            <a:spLocks noChangeAspect="1"/>
          </p:cNvSpPr>
          <p:nvPr/>
        </p:nvSpPr>
        <p:spPr bwMode="auto">
          <a:xfrm>
            <a:off x="8449732" y="5169407"/>
            <a:ext cx="3565799" cy="119506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nl-BE" sz="1500" dirty="0">
                <a:solidFill>
                  <a:srgbClr val="666366"/>
                </a:solidFill>
                <a:latin typeface="Tahoma"/>
                <a:ea typeface="ＭＳ Ｐゴシック" pitchFamily="16" charset="-128"/>
              </a:rPr>
              <a:t>Groep is groot in verhouding met de geïnvesteerde middelen </a:t>
            </a:r>
          </a:p>
        </p:txBody>
      </p:sp>
      <p:sp>
        <p:nvSpPr>
          <p:cNvPr id="20" name="Rechthoek 19"/>
          <p:cNvSpPr>
            <a:spLocks noChangeAspect="1"/>
          </p:cNvSpPr>
          <p:nvPr/>
        </p:nvSpPr>
        <p:spPr bwMode="auto">
          <a:xfrm>
            <a:off x="1208686" y="2628848"/>
            <a:ext cx="2709191" cy="11066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nl-BE" sz="1500" dirty="0">
                <a:solidFill>
                  <a:srgbClr val="666366"/>
                </a:solidFill>
                <a:latin typeface="Tahoma"/>
                <a:ea typeface="ＭＳ Ｐゴシック" pitchFamily="16" charset="-128"/>
              </a:rPr>
              <a:t>Ondanks ruime doelgroep:</a:t>
            </a:r>
          </a:p>
          <a:p>
            <a:pPr eaLnBrk="0" fontAlgn="base" hangingPunct="0">
              <a:spcBef>
                <a:spcPct val="0"/>
              </a:spcBef>
              <a:spcAft>
                <a:spcPct val="0"/>
              </a:spcAft>
            </a:pPr>
            <a:r>
              <a:rPr lang="nl-BE" sz="1500" dirty="0">
                <a:solidFill>
                  <a:srgbClr val="666366"/>
                </a:solidFill>
                <a:latin typeface="Tahoma"/>
                <a:ea typeface="ＭＳ Ｐゴシック" pitchFamily="16" charset="-128"/>
              </a:rPr>
              <a:t>-Iedereen stapt!</a:t>
            </a:r>
            <a:br>
              <a:rPr lang="nl-BE" sz="1500" dirty="0">
                <a:solidFill>
                  <a:srgbClr val="666366"/>
                </a:solidFill>
                <a:latin typeface="Tahoma"/>
                <a:ea typeface="ＭＳ Ｐゴシック" pitchFamily="16" charset="-128"/>
              </a:rPr>
            </a:br>
            <a:r>
              <a:rPr lang="nl-BE" sz="1500" dirty="0">
                <a:solidFill>
                  <a:srgbClr val="666366"/>
                </a:solidFill>
                <a:latin typeface="Tahoma"/>
                <a:ea typeface="ＭＳ Ｐゴシック" pitchFamily="16" charset="-128"/>
              </a:rPr>
              <a:t>-Dus universeel</a:t>
            </a:r>
            <a:br>
              <a:rPr lang="nl-BE" sz="1500" dirty="0">
                <a:solidFill>
                  <a:srgbClr val="666366"/>
                </a:solidFill>
                <a:latin typeface="Tahoma"/>
                <a:ea typeface="ＭＳ Ｐゴシック" pitchFamily="16" charset="-128"/>
              </a:rPr>
            </a:br>
            <a:r>
              <a:rPr lang="nl-BE" sz="1500" dirty="0">
                <a:solidFill>
                  <a:srgbClr val="666366"/>
                </a:solidFill>
                <a:latin typeface="Tahoma"/>
                <a:ea typeface="ＭＳ Ｐゴシック" pitchFamily="16" charset="-128"/>
              </a:rPr>
              <a:t>-Laagdrempelig</a:t>
            </a:r>
            <a:br>
              <a:rPr lang="nl-BE" sz="1500" dirty="0">
                <a:solidFill>
                  <a:srgbClr val="666366"/>
                </a:solidFill>
                <a:latin typeface="Tahoma"/>
                <a:ea typeface="ＭＳ Ｐゴシック" pitchFamily="16" charset="-128"/>
              </a:rPr>
            </a:br>
            <a:r>
              <a:rPr lang="nl-BE" sz="1500" dirty="0">
                <a:solidFill>
                  <a:srgbClr val="666366"/>
                </a:solidFill>
                <a:latin typeface="Tahoma"/>
                <a:ea typeface="ＭＳ Ｐゴシック" pitchFamily="16" charset="-128"/>
              </a:rPr>
              <a:t/>
            </a:r>
            <a:br>
              <a:rPr lang="nl-BE" sz="1500" dirty="0">
                <a:solidFill>
                  <a:srgbClr val="666366"/>
                </a:solidFill>
                <a:latin typeface="Tahoma"/>
                <a:ea typeface="ＭＳ Ｐゴシック" pitchFamily="16" charset="-128"/>
              </a:rPr>
            </a:br>
            <a:endParaRPr lang="nl-BE" sz="1500" dirty="0">
              <a:solidFill>
                <a:srgbClr val="666366"/>
              </a:solidFill>
              <a:latin typeface="Tahoma"/>
              <a:ea typeface="ＭＳ Ｐゴシック" pitchFamily="16" charset="-128"/>
            </a:endParaRPr>
          </a:p>
        </p:txBody>
      </p:sp>
      <p:sp>
        <p:nvSpPr>
          <p:cNvPr id="2" name="Ovaal 1"/>
          <p:cNvSpPr/>
          <p:nvPr/>
        </p:nvSpPr>
        <p:spPr bwMode="auto">
          <a:xfrm>
            <a:off x="4800168" y="2057400"/>
            <a:ext cx="367914" cy="33147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nl-BE" sz="2000" dirty="0">
              <a:solidFill>
                <a:srgbClr val="666366"/>
              </a:solidFill>
              <a:latin typeface="+mj-lt"/>
            </a:endParaRPr>
          </a:p>
        </p:txBody>
      </p:sp>
    </p:spTree>
    <p:extLst>
      <p:ext uri="{BB962C8B-B14F-4D97-AF65-F5344CB8AC3E}">
        <p14:creationId xmlns:p14="http://schemas.microsoft.com/office/powerpoint/2010/main" val="273208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P spid="11" grpId="0"/>
      <p:bldP spid="12" grpId="0"/>
      <p:bldP spid="13" grpId="0"/>
      <p:bldP spid="15" grpId="0"/>
      <p:bldP spid="16" grpId="0"/>
      <p:bldP spid="17"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Wat komt aan bod?</a:t>
            </a:r>
          </a:p>
        </p:txBody>
      </p:sp>
      <p:sp>
        <p:nvSpPr>
          <p:cNvPr id="3" name="Tijdelijke aanduiding voor inhoud 2"/>
          <p:cNvSpPr>
            <a:spLocks noGrp="1"/>
          </p:cNvSpPr>
          <p:nvPr>
            <p:ph idx="1"/>
          </p:nvPr>
        </p:nvSpPr>
        <p:spPr>
          <a:xfrm>
            <a:off x="656167" y="1102360"/>
            <a:ext cx="10363200" cy="4114800"/>
          </a:xfrm>
        </p:spPr>
        <p:txBody>
          <a:bodyPr/>
          <a:lstStyle/>
          <a:p>
            <a:r>
              <a:rPr lang="nl-BE" dirty="0"/>
              <a:t>Beweging en sedentair gedrag </a:t>
            </a:r>
          </a:p>
          <a:p>
            <a:pPr lvl="1">
              <a:buFont typeface="Wingdings" panose="05000000000000000000" pitchFamily="2" charset="2"/>
              <a:buChar char="Ø"/>
            </a:pPr>
            <a:r>
              <a:rPr lang="nl-BE" dirty="0"/>
              <a:t>Wat is het probleem?</a:t>
            </a:r>
          </a:p>
          <a:p>
            <a:pPr lvl="1">
              <a:buFont typeface="Wingdings" panose="05000000000000000000" pitchFamily="2" charset="2"/>
              <a:buChar char="Ø"/>
            </a:pPr>
            <a:endParaRPr lang="nl-BE" sz="1000" dirty="0"/>
          </a:p>
          <a:p>
            <a:r>
              <a:rPr lang="nl-BE" dirty="0"/>
              <a:t>Waarom doen we wat we doen?</a:t>
            </a:r>
          </a:p>
          <a:p>
            <a:pPr lvl="1">
              <a:buFont typeface="Wingdings" panose="05000000000000000000" pitchFamily="2" charset="2"/>
              <a:buChar char="Ø"/>
            </a:pPr>
            <a:r>
              <a:rPr lang="nl-BE" dirty="0"/>
              <a:t>Factoren die ons gedrag bepalen</a:t>
            </a:r>
          </a:p>
          <a:p>
            <a:pPr lvl="1">
              <a:buFont typeface="Wingdings" panose="05000000000000000000" pitchFamily="2" charset="2"/>
              <a:buChar char="Ø"/>
            </a:pPr>
            <a:endParaRPr lang="nl-BE" sz="1000" dirty="0"/>
          </a:p>
          <a:p>
            <a:r>
              <a:rPr lang="nl-BE" dirty="0"/>
              <a:t>Wie zetten we in beweging?</a:t>
            </a:r>
          </a:p>
          <a:p>
            <a:pPr lvl="1">
              <a:buFont typeface="Wingdings" panose="05000000000000000000" pitchFamily="2" charset="2"/>
              <a:buChar char="Ø"/>
            </a:pPr>
            <a:r>
              <a:rPr lang="nl-BE" dirty="0"/>
              <a:t>Doelgroepgericht werken </a:t>
            </a:r>
            <a:r>
              <a:rPr lang="nl-BE" sz="1800" i="1" dirty="0">
                <a:solidFill>
                  <a:schemeClr val="accent3">
                    <a:lumMod val="65000"/>
                  </a:schemeClr>
                </a:solidFill>
              </a:rPr>
              <a:t>(vergeet de professionals niet!)</a:t>
            </a:r>
            <a:endParaRPr lang="nl-BE" i="1" dirty="0">
              <a:solidFill>
                <a:schemeClr val="accent3">
                  <a:lumMod val="65000"/>
                </a:schemeClr>
              </a:solidFill>
            </a:endParaRPr>
          </a:p>
          <a:p>
            <a:pPr lvl="1">
              <a:buFont typeface="Wingdings" panose="05000000000000000000" pitchFamily="2" charset="2"/>
              <a:buChar char="Ø"/>
            </a:pPr>
            <a:endParaRPr lang="nl-BE" sz="1000" dirty="0">
              <a:solidFill>
                <a:schemeClr val="accent3">
                  <a:lumMod val="65000"/>
                </a:schemeClr>
              </a:solidFill>
            </a:endParaRPr>
          </a:p>
          <a:p>
            <a:r>
              <a:rPr lang="nl-BE" dirty="0"/>
              <a:t>Wat zet ons in beweging?</a:t>
            </a:r>
          </a:p>
          <a:p>
            <a:pPr lvl="1">
              <a:buFont typeface="Wingdings" panose="05000000000000000000" pitchFamily="2" charset="2"/>
              <a:buChar char="Ø"/>
            </a:pPr>
            <a:r>
              <a:rPr lang="nl-BE" dirty="0"/>
              <a:t>Hoe motiveren tot meer beweging/een gezonde leefstijl</a:t>
            </a:r>
          </a:p>
          <a:p>
            <a:pPr lvl="1">
              <a:buFont typeface="Wingdings" panose="05000000000000000000" pitchFamily="2" charset="2"/>
              <a:buChar char="Ø"/>
            </a:pPr>
            <a:endParaRPr lang="nl-BE" sz="1000" dirty="0"/>
          </a:p>
          <a:p>
            <a:r>
              <a:rPr lang="nl-BE" dirty="0"/>
              <a:t>Hoe pakken we het aan?</a:t>
            </a:r>
          </a:p>
          <a:p>
            <a:pPr lvl="1">
              <a:buFont typeface="Wingdings" panose="05000000000000000000" pitchFamily="2" charset="2"/>
              <a:buChar char="Ø"/>
            </a:pPr>
            <a:r>
              <a:rPr lang="nl-BE" dirty="0"/>
              <a:t>Strategieën voor een succesvolle interventie</a:t>
            </a:r>
          </a:p>
        </p:txBody>
      </p:sp>
    </p:spTree>
    <p:extLst>
      <p:ext uri="{BB962C8B-B14F-4D97-AF65-F5344CB8AC3E}">
        <p14:creationId xmlns:p14="http://schemas.microsoft.com/office/powerpoint/2010/main" val="2871156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a:spLocks noGrp="1"/>
          </p:cNvSpPr>
          <p:nvPr>
            <p:ph idx="1"/>
          </p:nvPr>
        </p:nvSpPr>
        <p:spPr>
          <a:xfrm>
            <a:off x="2016125" y="1143000"/>
            <a:ext cx="7772400" cy="4114800"/>
          </a:xfrm>
        </p:spPr>
        <p:txBody>
          <a:bodyPr/>
          <a:lstStyle/>
          <a:p>
            <a:pPr marL="0" indent="0">
              <a:buNone/>
            </a:pPr>
            <a:endParaRPr lang="nl-BE" dirty="0"/>
          </a:p>
        </p:txBody>
      </p:sp>
      <p:sp>
        <p:nvSpPr>
          <p:cNvPr id="5" name="Titel 1"/>
          <p:cNvSpPr>
            <a:spLocks noGrp="1"/>
          </p:cNvSpPr>
          <p:nvPr>
            <p:ph type="title"/>
          </p:nvPr>
        </p:nvSpPr>
        <p:spPr>
          <a:xfrm>
            <a:off x="566132" y="438330"/>
            <a:ext cx="7772400" cy="1143000"/>
          </a:xfrm>
        </p:spPr>
        <p:txBody>
          <a:bodyPr/>
          <a:lstStyle/>
          <a:p>
            <a:r>
              <a:rPr lang="nl-BE" dirty="0"/>
              <a:t>Segmenteren van doelgroepen: </a:t>
            </a:r>
            <a:br>
              <a:rPr lang="nl-BE" dirty="0"/>
            </a:br>
            <a:r>
              <a:rPr lang="nl-BE" dirty="0"/>
              <a:t>5 voorwaarden</a:t>
            </a:r>
          </a:p>
        </p:txBody>
      </p:sp>
      <p:sp>
        <p:nvSpPr>
          <p:cNvPr id="8" name="Vrije vorm 7"/>
          <p:cNvSpPr/>
          <p:nvPr/>
        </p:nvSpPr>
        <p:spPr>
          <a:xfrm>
            <a:off x="4762337" y="2840855"/>
            <a:ext cx="2792803" cy="2490191"/>
          </a:xfrm>
          <a:custGeom>
            <a:avLst/>
            <a:gdLst>
              <a:gd name="connsiteX0" fmla="*/ 0 w 2792803"/>
              <a:gd name="connsiteY0" fmla="*/ 1245096 h 2490191"/>
              <a:gd name="connsiteX1" fmla="*/ 1396402 w 2792803"/>
              <a:gd name="connsiteY1" fmla="*/ 0 h 2490191"/>
              <a:gd name="connsiteX2" fmla="*/ 2792804 w 2792803"/>
              <a:gd name="connsiteY2" fmla="*/ 1245096 h 2490191"/>
              <a:gd name="connsiteX3" fmla="*/ 1396402 w 2792803"/>
              <a:gd name="connsiteY3" fmla="*/ 2490192 h 2490191"/>
              <a:gd name="connsiteX4" fmla="*/ 0 w 2792803"/>
              <a:gd name="connsiteY4" fmla="*/ 1245096 h 249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803" h="2490191">
                <a:moveTo>
                  <a:pt x="0" y="1245096"/>
                </a:moveTo>
                <a:cubicBezTo>
                  <a:pt x="0" y="557448"/>
                  <a:pt x="625190" y="0"/>
                  <a:pt x="1396402" y="0"/>
                </a:cubicBezTo>
                <a:cubicBezTo>
                  <a:pt x="2167614" y="0"/>
                  <a:pt x="2792804" y="557448"/>
                  <a:pt x="2792804" y="1245096"/>
                </a:cubicBezTo>
                <a:cubicBezTo>
                  <a:pt x="2792804" y="1932744"/>
                  <a:pt x="2167614" y="2490192"/>
                  <a:pt x="1396402" y="2490192"/>
                </a:cubicBezTo>
                <a:cubicBezTo>
                  <a:pt x="625190" y="2490192"/>
                  <a:pt x="0" y="1932744"/>
                  <a:pt x="0" y="1245096"/>
                </a:cubicBezTo>
                <a:close/>
              </a:path>
            </a:pathLst>
          </a:custGeom>
          <a:blipFill rotWithShape="0">
            <a:blip r:embed="rId3"/>
            <a:srcRect/>
            <a:stretch>
              <a:fillRect t="50000" b="50000"/>
            </a:stretch>
          </a:blipFill>
        </p:spPr>
        <p:style>
          <a:lnRef idx="2">
            <a:schemeClr val="accent3">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4000" tIns="82800" rIns="54000" bIns="82800" numCol="1" spcCol="1270" anchor="ctr" anchorCtr="0">
            <a:noAutofit/>
          </a:bodyPr>
          <a:lstStyle/>
          <a:p>
            <a:pPr marL="0" lvl="0" indent="0" algn="ctr" defTabSz="355600">
              <a:lnSpc>
                <a:spcPct val="90000"/>
              </a:lnSpc>
              <a:spcBef>
                <a:spcPct val="0"/>
              </a:spcBef>
              <a:spcAft>
                <a:spcPct val="35000"/>
              </a:spcAft>
              <a:buNone/>
            </a:pPr>
            <a:r>
              <a:rPr lang="nl-BE" sz="800" kern="1200" dirty="0">
                <a:solidFill>
                  <a:schemeClr val="bg1"/>
                </a:solidFill>
              </a:rPr>
              <a:t>MM</a:t>
            </a:r>
          </a:p>
          <a:p>
            <a:pPr marL="0" lvl="0" indent="0" algn="ctr" defTabSz="355600">
              <a:lnSpc>
                <a:spcPct val="90000"/>
              </a:lnSpc>
              <a:spcBef>
                <a:spcPct val="0"/>
              </a:spcBef>
              <a:spcAft>
                <a:spcPct val="35000"/>
              </a:spcAft>
              <a:buNone/>
            </a:pPr>
            <a:r>
              <a:rPr lang="nl-BE" sz="800" kern="1200" dirty="0">
                <a:solidFill>
                  <a:schemeClr val="bg1"/>
                </a:solidFill>
              </a:rPr>
              <a:t> </a:t>
            </a:r>
          </a:p>
        </p:txBody>
      </p:sp>
      <p:sp>
        <p:nvSpPr>
          <p:cNvPr id="10" name="Vrije vorm 9"/>
          <p:cNvSpPr/>
          <p:nvPr/>
        </p:nvSpPr>
        <p:spPr>
          <a:xfrm rot="16200000">
            <a:off x="6135980" y="2780216"/>
            <a:ext cx="70538" cy="37933"/>
          </a:xfrm>
          <a:custGeom>
            <a:avLst/>
            <a:gdLst>
              <a:gd name="connsiteX0" fmla="*/ 0 w 70538"/>
              <a:gd name="connsiteY0" fmla="*/ 18966 h 37933"/>
              <a:gd name="connsiteX1" fmla="*/ 70538 w 70538"/>
              <a:gd name="connsiteY1" fmla="*/ 18966 h 37933"/>
            </a:gdLst>
            <a:ahLst/>
            <a:cxnLst>
              <a:cxn ang="0">
                <a:pos x="connsiteX0" y="connsiteY0"/>
              </a:cxn>
              <a:cxn ang="0">
                <a:pos x="connsiteX1" y="connsiteY1"/>
              </a:cxn>
            </a:cxnLst>
            <a:rect l="l" t="t" r="r" b="b"/>
            <a:pathLst>
              <a:path w="70538" h="37933">
                <a:moveTo>
                  <a:pt x="0" y="18966"/>
                </a:moveTo>
                <a:lnTo>
                  <a:pt x="70538" y="18966"/>
                </a:lnTo>
              </a:path>
            </a:pathLst>
          </a:custGeom>
          <a:noFill/>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46206" tIns="17203" rIns="46205" bIns="17204" numCol="1" spcCol="1270" anchor="ctr" anchorCtr="0">
            <a:noAutofit/>
          </a:bodyPr>
          <a:lstStyle/>
          <a:p>
            <a:pPr marL="0" lvl="0" indent="0" algn="ctr" defTabSz="222250">
              <a:lnSpc>
                <a:spcPct val="90000"/>
              </a:lnSpc>
              <a:spcBef>
                <a:spcPct val="0"/>
              </a:spcBef>
              <a:spcAft>
                <a:spcPct val="35000"/>
              </a:spcAft>
              <a:buNone/>
            </a:pPr>
            <a:endParaRPr lang="nl-BE" sz="500" kern="1200" dirty="0"/>
          </a:p>
        </p:txBody>
      </p:sp>
      <p:sp>
        <p:nvSpPr>
          <p:cNvPr id="21" name="Vrije vorm 20"/>
          <p:cNvSpPr/>
          <p:nvPr/>
        </p:nvSpPr>
        <p:spPr>
          <a:xfrm>
            <a:off x="5351384" y="1124184"/>
            <a:ext cx="1639729" cy="1639729"/>
          </a:xfrm>
          <a:custGeom>
            <a:avLst/>
            <a:gdLst>
              <a:gd name="connsiteX0" fmla="*/ 0 w 1639729"/>
              <a:gd name="connsiteY0" fmla="*/ 819865 h 1639729"/>
              <a:gd name="connsiteX1" fmla="*/ 819865 w 1639729"/>
              <a:gd name="connsiteY1" fmla="*/ 0 h 1639729"/>
              <a:gd name="connsiteX2" fmla="*/ 1639730 w 1639729"/>
              <a:gd name="connsiteY2" fmla="*/ 819865 h 1639729"/>
              <a:gd name="connsiteX3" fmla="*/ 819865 w 1639729"/>
              <a:gd name="connsiteY3" fmla="*/ 1639730 h 1639729"/>
              <a:gd name="connsiteX4" fmla="*/ 0 w 1639729"/>
              <a:gd name="connsiteY4" fmla="*/ 819865 h 163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729" h="1639729">
                <a:moveTo>
                  <a:pt x="0" y="819865"/>
                </a:moveTo>
                <a:cubicBezTo>
                  <a:pt x="0" y="367066"/>
                  <a:pt x="367066" y="0"/>
                  <a:pt x="819865" y="0"/>
                </a:cubicBezTo>
                <a:cubicBezTo>
                  <a:pt x="1272664" y="0"/>
                  <a:pt x="1639730" y="367066"/>
                  <a:pt x="1639730" y="819865"/>
                </a:cubicBezTo>
                <a:cubicBezTo>
                  <a:pt x="1639730" y="1272664"/>
                  <a:pt x="1272664" y="1639730"/>
                  <a:pt x="819865" y="1639730"/>
                </a:cubicBezTo>
                <a:cubicBezTo>
                  <a:pt x="367066" y="1639730"/>
                  <a:pt x="0" y="1272664"/>
                  <a:pt x="0" y="819865"/>
                </a:cubicBez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9658" tIns="249658" rIns="249658" bIns="249658" numCol="1" spcCol="1270" anchor="ctr" anchorCtr="0">
            <a:noAutofit/>
          </a:bodyPr>
          <a:lstStyle/>
          <a:p>
            <a:pPr marL="0" lvl="0" indent="0" algn="ctr" defTabSz="666750">
              <a:lnSpc>
                <a:spcPct val="90000"/>
              </a:lnSpc>
              <a:spcBef>
                <a:spcPct val="0"/>
              </a:spcBef>
              <a:spcAft>
                <a:spcPct val="35000"/>
              </a:spcAft>
              <a:buNone/>
            </a:pPr>
            <a:r>
              <a:rPr lang="nl-BE" b="1" kern="1200" dirty="0">
                <a:solidFill>
                  <a:schemeClr val="tx1"/>
                </a:solidFill>
              </a:rPr>
              <a:t>Meetbaar en </a:t>
            </a:r>
            <a:r>
              <a:rPr lang="nl-BE" b="1" kern="1200" dirty="0" err="1">
                <a:solidFill>
                  <a:schemeClr val="tx1"/>
                </a:solidFill>
              </a:rPr>
              <a:t>aflijnbaar</a:t>
            </a:r>
            <a:r>
              <a:rPr lang="nl-BE" b="1" kern="1200" dirty="0">
                <a:solidFill>
                  <a:schemeClr val="tx1"/>
                </a:solidFill>
              </a:rPr>
              <a:t>?</a:t>
            </a:r>
          </a:p>
        </p:txBody>
      </p:sp>
      <p:sp>
        <p:nvSpPr>
          <p:cNvPr id="22" name="Vrije vorm 21"/>
          <p:cNvSpPr/>
          <p:nvPr/>
        </p:nvSpPr>
        <p:spPr>
          <a:xfrm rot="20681762">
            <a:off x="7503766" y="3677170"/>
            <a:ext cx="137233" cy="37933"/>
          </a:xfrm>
          <a:custGeom>
            <a:avLst/>
            <a:gdLst>
              <a:gd name="connsiteX0" fmla="*/ 0 w 137233"/>
              <a:gd name="connsiteY0" fmla="*/ 18966 h 37933"/>
              <a:gd name="connsiteX1" fmla="*/ 137233 w 137233"/>
              <a:gd name="connsiteY1" fmla="*/ 18966 h 37933"/>
            </a:gdLst>
            <a:ahLst/>
            <a:cxnLst>
              <a:cxn ang="0">
                <a:pos x="connsiteX0" y="connsiteY0"/>
              </a:cxn>
              <a:cxn ang="0">
                <a:pos x="connsiteX1" y="connsiteY1"/>
              </a:cxn>
            </a:cxnLst>
            <a:rect l="l" t="t" r="r" b="b"/>
            <a:pathLst>
              <a:path w="137233" h="37933">
                <a:moveTo>
                  <a:pt x="0" y="18966"/>
                </a:moveTo>
                <a:lnTo>
                  <a:pt x="137233" y="18966"/>
                </a:lnTo>
              </a:path>
            </a:pathLst>
          </a:custGeom>
          <a:noFill/>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77884" tIns="15535" rIns="77887" bIns="15536" numCol="1" spcCol="1270" anchor="ctr" anchorCtr="0">
            <a:noAutofit/>
          </a:bodyPr>
          <a:lstStyle/>
          <a:p>
            <a:pPr marL="0" lvl="0" indent="0" algn="ctr" defTabSz="222250">
              <a:lnSpc>
                <a:spcPct val="90000"/>
              </a:lnSpc>
              <a:spcBef>
                <a:spcPct val="0"/>
              </a:spcBef>
              <a:spcAft>
                <a:spcPct val="35000"/>
              </a:spcAft>
              <a:buNone/>
            </a:pPr>
            <a:endParaRPr lang="nl-BE" sz="500" kern="1200"/>
          </a:p>
        </p:txBody>
      </p:sp>
      <p:sp>
        <p:nvSpPr>
          <p:cNvPr id="23" name="Vrije vorm 22"/>
          <p:cNvSpPr/>
          <p:nvPr/>
        </p:nvSpPr>
        <p:spPr>
          <a:xfrm>
            <a:off x="7609492" y="2641767"/>
            <a:ext cx="1639729" cy="1639729"/>
          </a:xfrm>
          <a:custGeom>
            <a:avLst/>
            <a:gdLst>
              <a:gd name="connsiteX0" fmla="*/ 0 w 1639729"/>
              <a:gd name="connsiteY0" fmla="*/ 819865 h 1639729"/>
              <a:gd name="connsiteX1" fmla="*/ 819865 w 1639729"/>
              <a:gd name="connsiteY1" fmla="*/ 0 h 1639729"/>
              <a:gd name="connsiteX2" fmla="*/ 1639730 w 1639729"/>
              <a:gd name="connsiteY2" fmla="*/ 819865 h 1639729"/>
              <a:gd name="connsiteX3" fmla="*/ 819865 w 1639729"/>
              <a:gd name="connsiteY3" fmla="*/ 1639730 h 1639729"/>
              <a:gd name="connsiteX4" fmla="*/ 0 w 1639729"/>
              <a:gd name="connsiteY4" fmla="*/ 819865 h 163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729" h="1639729">
                <a:moveTo>
                  <a:pt x="0" y="819865"/>
                </a:moveTo>
                <a:cubicBezTo>
                  <a:pt x="0" y="367066"/>
                  <a:pt x="367066" y="0"/>
                  <a:pt x="819865" y="0"/>
                </a:cubicBezTo>
                <a:cubicBezTo>
                  <a:pt x="1272664" y="0"/>
                  <a:pt x="1639730" y="367066"/>
                  <a:pt x="1639730" y="819865"/>
                </a:cubicBezTo>
                <a:cubicBezTo>
                  <a:pt x="1639730" y="1272664"/>
                  <a:pt x="1272664" y="1639730"/>
                  <a:pt x="819865" y="1639730"/>
                </a:cubicBezTo>
                <a:cubicBezTo>
                  <a:pt x="367066" y="1639730"/>
                  <a:pt x="0" y="1272664"/>
                  <a:pt x="0" y="819865"/>
                </a:cubicBez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9658" tIns="249658" rIns="249658" bIns="249658" numCol="1" spcCol="1270" anchor="ctr" anchorCtr="0">
            <a:noAutofit/>
          </a:bodyPr>
          <a:lstStyle/>
          <a:p>
            <a:pPr marL="0" lvl="0" indent="0" algn="ctr" defTabSz="666750">
              <a:lnSpc>
                <a:spcPct val="90000"/>
              </a:lnSpc>
              <a:spcBef>
                <a:spcPct val="0"/>
              </a:spcBef>
              <a:spcAft>
                <a:spcPct val="35000"/>
              </a:spcAft>
              <a:buNone/>
            </a:pPr>
            <a:r>
              <a:rPr lang="nl-BE" b="1" kern="1200" dirty="0" err="1">
                <a:solidFill>
                  <a:schemeClr val="tx1"/>
                </a:solidFill>
              </a:rPr>
              <a:t>Bereik-baar</a:t>
            </a:r>
            <a:endParaRPr lang="nl-BE" b="1" kern="1200" dirty="0">
              <a:solidFill>
                <a:schemeClr val="tx1"/>
              </a:solidFill>
            </a:endParaRPr>
          </a:p>
          <a:p>
            <a:pPr marL="0" lvl="0" indent="0" algn="ctr" defTabSz="666750">
              <a:lnSpc>
                <a:spcPct val="90000"/>
              </a:lnSpc>
              <a:spcBef>
                <a:spcPct val="0"/>
              </a:spcBef>
              <a:spcAft>
                <a:spcPct val="35000"/>
              </a:spcAft>
              <a:buNone/>
            </a:pPr>
            <a:r>
              <a:rPr lang="nl-BE" b="1" dirty="0">
                <a:solidFill>
                  <a:schemeClr val="tx1"/>
                </a:solidFill>
              </a:rPr>
              <a:t>?</a:t>
            </a:r>
            <a:endParaRPr lang="nl-BE" b="1" kern="1200" dirty="0">
              <a:solidFill>
                <a:schemeClr val="tx1"/>
              </a:solidFill>
            </a:endParaRPr>
          </a:p>
        </p:txBody>
      </p:sp>
      <p:sp>
        <p:nvSpPr>
          <p:cNvPr id="24" name="Vrije vorm 23"/>
          <p:cNvSpPr/>
          <p:nvPr/>
        </p:nvSpPr>
        <p:spPr>
          <a:xfrm rot="2899182">
            <a:off x="7003438" y="5116103"/>
            <a:ext cx="215194" cy="37933"/>
          </a:xfrm>
          <a:custGeom>
            <a:avLst/>
            <a:gdLst>
              <a:gd name="connsiteX0" fmla="*/ 0 w 215194"/>
              <a:gd name="connsiteY0" fmla="*/ 18966 h 37933"/>
              <a:gd name="connsiteX1" fmla="*/ 215194 w 215194"/>
              <a:gd name="connsiteY1" fmla="*/ 18966 h 37933"/>
            </a:gdLst>
            <a:ahLst/>
            <a:cxnLst>
              <a:cxn ang="0">
                <a:pos x="connsiteX0" y="connsiteY0"/>
              </a:cxn>
              <a:cxn ang="0">
                <a:pos x="connsiteX1" y="connsiteY1"/>
              </a:cxn>
            </a:cxnLst>
            <a:rect l="l" t="t" r="r" b="b"/>
            <a:pathLst>
              <a:path w="215194" h="37933">
                <a:moveTo>
                  <a:pt x="0" y="18966"/>
                </a:moveTo>
                <a:lnTo>
                  <a:pt x="215194" y="18966"/>
                </a:lnTo>
              </a:path>
            </a:pathLst>
          </a:custGeom>
          <a:noFill/>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14917" tIns="13587" rIns="114917" bIns="13586" numCol="1" spcCol="1270" anchor="ctr" anchorCtr="0">
            <a:noAutofit/>
          </a:bodyPr>
          <a:lstStyle/>
          <a:p>
            <a:pPr marL="0" lvl="0" indent="0" algn="ctr" defTabSz="222250">
              <a:lnSpc>
                <a:spcPct val="90000"/>
              </a:lnSpc>
              <a:spcBef>
                <a:spcPct val="0"/>
              </a:spcBef>
              <a:spcAft>
                <a:spcPct val="35000"/>
              </a:spcAft>
              <a:buNone/>
            </a:pPr>
            <a:endParaRPr lang="nl-BE" sz="500" kern="1200"/>
          </a:p>
        </p:txBody>
      </p:sp>
      <p:sp>
        <p:nvSpPr>
          <p:cNvPr id="25" name="Vrije vorm 24"/>
          <p:cNvSpPr/>
          <p:nvPr/>
        </p:nvSpPr>
        <p:spPr>
          <a:xfrm>
            <a:off x="6907908" y="5007896"/>
            <a:ext cx="1777101" cy="1639729"/>
          </a:xfrm>
          <a:custGeom>
            <a:avLst/>
            <a:gdLst>
              <a:gd name="connsiteX0" fmla="*/ 0 w 1639729"/>
              <a:gd name="connsiteY0" fmla="*/ 819865 h 1639729"/>
              <a:gd name="connsiteX1" fmla="*/ 819865 w 1639729"/>
              <a:gd name="connsiteY1" fmla="*/ 0 h 1639729"/>
              <a:gd name="connsiteX2" fmla="*/ 1639730 w 1639729"/>
              <a:gd name="connsiteY2" fmla="*/ 819865 h 1639729"/>
              <a:gd name="connsiteX3" fmla="*/ 819865 w 1639729"/>
              <a:gd name="connsiteY3" fmla="*/ 1639730 h 1639729"/>
              <a:gd name="connsiteX4" fmla="*/ 0 w 1639729"/>
              <a:gd name="connsiteY4" fmla="*/ 819865 h 163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729" h="1639729">
                <a:moveTo>
                  <a:pt x="0" y="819865"/>
                </a:moveTo>
                <a:cubicBezTo>
                  <a:pt x="0" y="367066"/>
                  <a:pt x="367066" y="0"/>
                  <a:pt x="819865" y="0"/>
                </a:cubicBezTo>
                <a:cubicBezTo>
                  <a:pt x="1272664" y="0"/>
                  <a:pt x="1639730" y="367066"/>
                  <a:pt x="1639730" y="819865"/>
                </a:cubicBezTo>
                <a:cubicBezTo>
                  <a:pt x="1639730" y="1272664"/>
                  <a:pt x="1272664" y="1639730"/>
                  <a:pt x="819865" y="1639730"/>
                </a:cubicBezTo>
                <a:cubicBezTo>
                  <a:pt x="367066" y="1639730"/>
                  <a:pt x="0" y="1272664"/>
                  <a:pt x="0" y="819865"/>
                </a:cubicBez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9658" tIns="249658" rIns="249658" bIns="249658" numCol="1" spcCol="1270" anchor="ctr" anchorCtr="0">
            <a:noAutofit/>
          </a:bodyPr>
          <a:lstStyle/>
          <a:p>
            <a:pPr marL="0" lvl="0" indent="0" algn="ctr" defTabSz="666750">
              <a:lnSpc>
                <a:spcPct val="90000"/>
              </a:lnSpc>
              <a:spcBef>
                <a:spcPct val="0"/>
              </a:spcBef>
              <a:spcAft>
                <a:spcPct val="35000"/>
              </a:spcAft>
              <a:buNone/>
            </a:pPr>
            <a:r>
              <a:rPr lang="nl-BE" b="1" kern="1200" dirty="0"/>
              <a:t>Voldoende </a:t>
            </a:r>
            <a:r>
              <a:rPr lang="nl-BE" b="1" kern="1200" dirty="0" err="1"/>
              <a:t>substan-tieel</a:t>
            </a:r>
            <a:endParaRPr lang="nl-BE" b="1" kern="1200" dirty="0"/>
          </a:p>
          <a:p>
            <a:pPr marL="0" lvl="0" indent="0" algn="ctr" defTabSz="666750">
              <a:lnSpc>
                <a:spcPct val="90000"/>
              </a:lnSpc>
              <a:spcBef>
                <a:spcPct val="0"/>
              </a:spcBef>
              <a:spcAft>
                <a:spcPct val="35000"/>
              </a:spcAft>
              <a:buNone/>
            </a:pPr>
            <a:r>
              <a:rPr lang="nl-BE" b="1" dirty="0"/>
              <a:t>?</a:t>
            </a:r>
            <a:endParaRPr lang="nl-BE" b="1" kern="1200" dirty="0"/>
          </a:p>
        </p:txBody>
      </p:sp>
      <p:sp>
        <p:nvSpPr>
          <p:cNvPr id="26" name="Vrije vorm 25"/>
          <p:cNvSpPr/>
          <p:nvPr/>
        </p:nvSpPr>
        <p:spPr>
          <a:xfrm rot="18870952">
            <a:off x="4979493" y="5110501"/>
            <a:ext cx="318859" cy="37934"/>
          </a:xfrm>
          <a:custGeom>
            <a:avLst/>
            <a:gdLst>
              <a:gd name="connsiteX0" fmla="*/ 0 w 318858"/>
              <a:gd name="connsiteY0" fmla="*/ 18966 h 37933"/>
              <a:gd name="connsiteX1" fmla="*/ 318858 w 318858"/>
              <a:gd name="connsiteY1" fmla="*/ 18966 h 37933"/>
            </a:gdLst>
            <a:ahLst/>
            <a:cxnLst>
              <a:cxn ang="0">
                <a:pos x="connsiteX0" y="connsiteY0"/>
              </a:cxn>
              <a:cxn ang="0">
                <a:pos x="connsiteX1" y="connsiteY1"/>
              </a:cxn>
            </a:cxnLst>
            <a:rect l="l" t="t" r="r" b="b"/>
            <a:pathLst>
              <a:path w="318858" h="37933">
                <a:moveTo>
                  <a:pt x="318858" y="18967"/>
                </a:moveTo>
                <a:lnTo>
                  <a:pt x="0" y="18967"/>
                </a:lnTo>
              </a:path>
            </a:pathLst>
          </a:custGeom>
          <a:noFill/>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64157" tIns="10996" rIns="164158" bIns="10996" numCol="1" spcCol="1270" anchor="ctr" anchorCtr="0">
            <a:noAutofit/>
          </a:bodyPr>
          <a:lstStyle/>
          <a:p>
            <a:pPr marL="0" lvl="0" indent="0" algn="ctr" defTabSz="222250">
              <a:lnSpc>
                <a:spcPct val="90000"/>
              </a:lnSpc>
              <a:spcBef>
                <a:spcPct val="0"/>
              </a:spcBef>
              <a:spcAft>
                <a:spcPct val="35000"/>
              </a:spcAft>
              <a:buNone/>
            </a:pPr>
            <a:endParaRPr lang="nl-BE" sz="500" kern="1200"/>
          </a:p>
        </p:txBody>
      </p:sp>
      <p:sp>
        <p:nvSpPr>
          <p:cNvPr id="27" name="Vrije vorm 26"/>
          <p:cNvSpPr/>
          <p:nvPr/>
        </p:nvSpPr>
        <p:spPr>
          <a:xfrm>
            <a:off x="3632468" y="5007896"/>
            <a:ext cx="1639729" cy="1639729"/>
          </a:xfrm>
          <a:custGeom>
            <a:avLst/>
            <a:gdLst>
              <a:gd name="connsiteX0" fmla="*/ 0 w 1639729"/>
              <a:gd name="connsiteY0" fmla="*/ 819865 h 1639729"/>
              <a:gd name="connsiteX1" fmla="*/ 819865 w 1639729"/>
              <a:gd name="connsiteY1" fmla="*/ 0 h 1639729"/>
              <a:gd name="connsiteX2" fmla="*/ 1639730 w 1639729"/>
              <a:gd name="connsiteY2" fmla="*/ 819865 h 1639729"/>
              <a:gd name="connsiteX3" fmla="*/ 819865 w 1639729"/>
              <a:gd name="connsiteY3" fmla="*/ 1639730 h 1639729"/>
              <a:gd name="connsiteX4" fmla="*/ 0 w 1639729"/>
              <a:gd name="connsiteY4" fmla="*/ 819865 h 163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729" h="1639729">
                <a:moveTo>
                  <a:pt x="0" y="819865"/>
                </a:moveTo>
                <a:cubicBezTo>
                  <a:pt x="0" y="367066"/>
                  <a:pt x="367066" y="0"/>
                  <a:pt x="819865" y="0"/>
                </a:cubicBezTo>
                <a:cubicBezTo>
                  <a:pt x="1272664" y="0"/>
                  <a:pt x="1639730" y="367066"/>
                  <a:pt x="1639730" y="819865"/>
                </a:cubicBezTo>
                <a:cubicBezTo>
                  <a:pt x="1639730" y="1272664"/>
                  <a:pt x="1272664" y="1639730"/>
                  <a:pt x="819865" y="1639730"/>
                </a:cubicBezTo>
                <a:cubicBezTo>
                  <a:pt x="367066" y="1639730"/>
                  <a:pt x="0" y="1272664"/>
                  <a:pt x="0" y="819865"/>
                </a:cubicBez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9658" tIns="249658" rIns="249658" bIns="249658" numCol="1" spcCol="1270" anchor="ctr" anchorCtr="0">
            <a:noAutofit/>
          </a:bodyPr>
          <a:lstStyle/>
          <a:p>
            <a:pPr marL="0" lvl="0" indent="0" algn="ctr" defTabSz="666750">
              <a:lnSpc>
                <a:spcPct val="90000"/>
              </a:lnSpc>
              <a:spcBef>
                <a:spcPct val="0"/>
              </a:spcBef>
              <a:spcAft>
                <a:spcPct val="35000"/>
              </a:spcAft>
              <a:buNone/>
            </a:pPr>
            <a:r>
              <a:rPr lang="nl-BE" b="1" kern="1200" dirty="0"/>
              <a:t>Kostprijs en tijd</a:t>
            </a:r>
          </a:p>
          <a:p>
            <a:pPr marL="0" lvl="0" indent="0" algn="ctr" defTabSz="666750">
              <a:lnSpc>
                <a:spcPct val="90000"/>
              </a:lnSpc>
              <a:spcBef>
                <a:spcPct val="0"/>
              </a:spcBef>
              <a:spcAft>
                <a:spcPct val="35000"/>
              </a:spcAft>
              <a:buNone/>
            </a:pPr>
            <a:r>
              <a:rPr lang="nl-BE" b="1" dirty="0"/>
              <a:t>?</a:t>
            </a:r>
            <a:r>
              <a:rPr lang="nl-BE" b="1" kern="1200" dirty="0"/>
              <a:t/>
            </a:r>
            <a:br>
              <a:rPr lang="nl-BE" b="1" kern="1200" dirty="0"/>
            </a:br>
            <a:endParaRPr lang="nl-BE" b="1" kern="1200" dirty="0"/>
          </a:p>
        </p:txBody>
      </p:sp>
      <p:sp>
        <p:nvSpPr>
          <p:cNvPr id="28" name="Vrije vorm 27"/>
          <p:cNvSpPr/>
          <p:nvPr/>
        </p:nvSpPr>
        <p:spPr>
          <a:xfrm rot="834797">
            <a:off x="4467302" y="3683542"/>
            <a:ext cx="363843" cy="37934"/>
          </a:xfrm>
          <a:custGeom>
            <a:avLst/>
            <a:gdLst>
              <a:gd name="connsiteX0" fmla="*/ 0 w 363842"/>
              <a:gd name="connsiteY0" fmla="*/ 18966 h 37933"/>
              <a:gd name="connsiteX1" fmla="*/ 363842 w 363842"/>
              <a:gd name="connsiteY1" fmla="*/ 18966 h 37933"/>
            </a:gdLst>
            <a:ahLst/>
            <a:cxnLst>
              <a:cxn ang="0">
                <a:pos x="connsiteX0" y="connsiteY0"/>
              </a:cxn>
              <a:cxn ang="0">
                <a:pos x="connsiteX1" y="connsiteY1"/>
              </a:cxn>
            </a:cxnLst>
            <a:rect l="l" t="t" r="r" b="b"/>
            <a:pathLst>
              <a:path w="363842" h="37933">
                <a:moveTo>
                  <a:pt x="363842" y="18967"/>
                </a:moveTo>
                <a:lnTo>
                  <a:pt x="0" y="18967"/>
                </a:lnTo>
              </a:path>
            </a:pathLst>
          </a:custGeom>
          <a:noFill/>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85525" tIns="9871" rIns="185525" bIns="9870" numCol="1" spcCol="1270" anchor="ctr" anchorCtr="0">
            <a:noAutofit/>
          </a:bodyPr>
          <a:lstStyle/>
          <a:p>
            <a:pPr marL="0" lvl="0" indent="0" algn="ctr" defTabSz="222250">
              <a:lnSpc>
                <a:spcPct val="90000"/>
              </a:lnSpc>
              <a:spcBef>
                <a:spcPct val="0"/>
              </a:spcBef>
              <a:spcAft>
                <a:spcPct val="35000"/>
              </a:spcAft>
              <a:buNone/>
            </a:pPr>
            <a:endParaRPr lang="nl-BE" sz="500" kern="1200"/>
          </a:p>
        </p:txBody>
      </p:sp>
      <p:sp>
        <p:nvSpPr>
          <p:cNvPr id="29" name="Vrije vorm 28"/>
          <p:cNvSpPr/>
          <p:nvPr/>
        </p:nvSpPr>
        <p:spPr>
          <a:xfrm>
            <a:off x="2856964" y="2641762"/>
            <a:ext cx="1639729" cy="1639729"/>
          </a:xfrm>
          <a:custGeom>
            <a:avLst/>
            <a:gdLst>
              <a:gd name="connsiteX0" fmla="*/ 0 w 1639729"/>
              <a:gd name="connsiteY0" fmla="*/ 819865 h 1639729"/>
              <a:gd name="connsiteX1" fmla="*/ 819865 w 1639729"/>
              <a:gd name="connsiteY1" fmla="*/ 0 h 1639729"/>
              <a:gd name="connsiteX2" fmla="*/ 1639730 w 1639729"/>
              <a:gd name="connsiteY2" fmla="*/ 819865 h 1639729"/>
              <a:gd name="connsiteX3" fmla="*/ 819865 w 1639729"/>
              <a:gd name="connsiteY3" fmla="*/ 1639730 h 1639729"/>
              <a:gd name="connsiteX4" fmla="*/ 0 w 1639729"/>
              <a:gd name="connsiteY4" fmla="*/ 819865 h 163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729" h="1639729">
                <a:moveTo>
                  <a:pt x="0" y="819865"/>
                </a:moveTo>
                <a:cubicBezTo>
                  <a:pt x="0" y="367066"/>
                  <a:pt x="367066" y="0"/>
                  <a:pt x="819865" y="0"/>
                </a:cubicBezTo>
                <a:cubicBezTo>
                  <a:pt x="1272664" y="0"/>
                  <a:pt x="1639730" y="367066"/>
                  <a:pt x="1639730" y="819865"/>
                </a:cubicBezTo>
                <a:cubicBezTo>
                  <a:pt x="1639730" y="1272664"/>
                  <a:pt x="1272664" y="1639730"/>
                  <a:pt x="819865" y="1639730"/>
                </a:cubicBezTo>
                <a:cubicBezTo>
                  <a:pt x="367066" y="1639730"/>
                  <a:pt x="0" y="1272664"/>
                  <a:pt x="0" y="819865"/>
                </a:cubicBez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9658" tIns="249658" rIns="249658" bIns="249658" numCol="1" spcCol="1270" anchor="ctr" anchorCtr="0">
            <a:noAutofit/>
          </a:bodyPr>
          <a:lstStyle/>
          <a:p>
            <a:pPr marL="0" lvl="0" indent="0" algn="ctr" defTabSz="666750">
              <a:lnSpc>
                <a:spcPct val="90000"/>
              </a:lnSpc>
              <a:spcBef>
                <a:spcPct val="0"/>
              </a:spcBef>
              <a:spcAft>
                <a:spcPct val="35000"/>
              </a:spcAft>
              <a:buNone/>
            </a:pPr>
            <a:r>
              <a:rPr lang="nl-BE" b="1" kern="1200" dirty="0" err="1"/>
              <a:t>Homo-gene</a:t>
            </a:r>
            <a:r>
              <a:rPr lang="nl-BE" b="1" kern="1200" dirty="0"/>
              <a:t> respons</a:t>
            </a:r>
          </a:p>
          <a:p>
            <a:pPr marL="0" lvl="0" indent="0" algn="ctr" defTabSz="666750">
              <a:lnSpc>
                <a:spcPct val="90000"/>
              </a:lnSpc>
              <a:spcBef>
                <a:spcPct val="0"/>
              </a:spcBef>
              <a:spcAft>
                <a:spcPct val="35000"/>
              </a:spcAft>
              <a:buNone/>
            </a:pPr>
            <a:r>
              <a:rPr lang="nl-BE" b="1" dirty="0"/>
              <a:t>?</a:t>
            </a:r>
            <a:endParaRPr lang="nl-BE" b="1" kern="1200" dirty="0"/>
          </a:p>
        </p:txBody>
      </p:sp>
      <p:sp>
        <p:nvSpPr>
          <p:cNvPr id="11" name="Rechthoek 10"/>
          <p:cNvSpPr>
            <a:spLocks noChangeAspect="1"/>
          </p:cNvSpPr>
          <p:nvPr/>
        </p:nvSpPr>
        <p:spPr bwMode="auto">
          <a:xfrm>
            <a:off x="7727769" y="3735522"/>
            <a:ext cx="3168352" cy="10618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1500" dirty="0">
              <a:solidFill>
                <a:srgbClr val="666366"/>
              </a:solidFill>
              <a:latin typeface="Tahoma"/>
              <a:ea typeface="ＭＳ Ｐゴシック" pitchFamily="16" charset="-128"/>
            </a:endParaRPr>
          </a:p>
        </p:txBody>
      </p:sp>
      <p:sp>
        <p:nvSpPr>
          <p:cNvPr id="12" name="Rechthoek 11"/>
          <p:cNvSpPr>
            <a:spLocks noChangeAspect="1"/>
          </p:cNvSpPr>
          <p:nvPr/>
        </p:nvSpPr>
        <p:spPr bwMode="auto">
          <a:xfrm>
            <a:off x="1999730" y="2286000"/>
            <a:ext cx="3168352" cy="10618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1500" i="1" dirty="0">
              <a:solidFill>
                <a:srgbClr val="666366"/>
              </a:solidFill>
              <a:latin typeface="Tahoma"/>
              <a:ea typeface="ＭＳ Ｐゴシック" pitchFamily="16" charset="-128"/>
            </a:endParaRPr>
          </a:p>
        </p:txBody>
      </p:sp>
      <p:sp>
        <p:nvSpPr>
          <p:cNvPr id="13" name="Rechthoek 12"/>
          <p:cNvSpPr>
            <a:spLocks noChangeAspect="1"/>
          </p:cNvSpPr>
          <p:nvPr/>
        </p:nvSpPr>
        <p:spPr bwMode="auto">
          <a:xfrm>
            <a:off x="1631816" y="5319464"/>
            <a:ext cx="3168352" cy="10618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1500" i="1" dirty="0">
              <a:solidFill>
                <a:srgbClr val="666366"/>
              </a:solidFill>
              <a:latin typeface="Tahoma"/>
              <a:ea typeface="ＭＳ Ｐゴシック" pitchFamily="16" charset="-128"/>
            </a:endParaRPr>
          </a:p>
        </p:txBody>
      </p:sp>
      <p:sp>
        <p:nvSpPr>
          <p:cNvPr id="16" name="Rechthoek 15"/>
          <p:cNvSpPr>
            <a:spLocks noChangeAspect="1"/>
          </p:cNvSpPr>
          <p:nvPr/>
        </p:nvSpPr>
        <p:spPr bwMode="auto">
          <a:xfrm>
            <a:off x="8449732" y="5084120"/>
            <a:ext cx="4521901" cy="151550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1500" dirty="0">
              <a:solidFill>
                <a:srgbClr val="666366"/>
              </a:solidFill>
              <a:latin typeface="Tahoma"/>
              <a:ea typeface="ＭＳ Ｐゴシック" pitchFamily="16" charset="-128"/>
            </a:endParaRPr>
          </a:p>
        </p:txBody>
      </p:sp>
      <p:sp>
        <p:nvSpPr>
          <p:cNvPr id="3" name="Ovaal 2"/>
          <p:cNvSpPr/>
          <p:nvPr/>
        </p:nvSpPr>
        <p:spPr bwMode="auto">
          <a:xfrm>
            <a:off x="262890" y="2057400"/>
            <a:ext cx="434340" cy="33147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nl-BE" sz="2000" dirty="0">
              <a:solidFill>
                <a:srgbClr val="666366"/>
              </a:solidFill>
              <a:latin typeface="+mj-lt"/>
            </a:endParaRPr>
          </a:p>
        </p:txBody>
      </p:sp>
      <p:sp>
        <p:nvSpPr>
          <p:cNvPr id="2" name="Ovaal 1"/>
          <p:cNvSpPr/>
          <p:nvPr/>
        </p:nvSpPr>
        <p:spPr bwMode="auto">
          <a:xfrm>
            <a:off x="4800168" y="2057400"/>
            <a:ext cx="367914" cy="33147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nl-BE" sz="2000" dirty="0">
              <a:solidFill>
                <a:srgbClr val="666366"/>
              </a:solidFill>
              <a:latin typeface="+mj-lt"/>
            </a:endParaRPr>
          </a:p>
        </p:txBody>
      </p:sp>
      <p:sp>
        <p:nvSpPr>
          <p:cNvPr id="30" name="Tekstvak 29"/>
          <p:cNvSpPr txBox="1"/>
          <p:nvPr/>
        </p:nvSpPr>
        <p:spPr>
          <a:xfrm>
            <a:off x="4972508" y="3537859"/>
            <a:ext cx="2377574" cy="1384995"/>
          </a:xfrm>
          <a:prstGeom prst="rect">
            <a:avLst/>
          </a:prstGeom>
          <a:noFill/>
        </p:spPr>
        <p:txBody>
          <a:bodyPr wrap="none" rtlCol="0">
            <a:spAutoFit/>
          </a:bodyPr>
          <a:lstStyle/>
          <a:p>
            <a:pPr algn="ctr"/>
            <a:r>
              <a:rPr lang="nl-BE" sz="2800" dirty="0">
                <a:solidFill>
                  <a:srgbClr val="E31619"/>
                </a:solidFill>
              </a:rPr>
              <a:t>Mensen </a:t>
            </a:r>
          </a:p>
          <a:p>
            <a:pPr algn="ctr"/>
            <a:r>
              <a:rPr lang="nl-BE" sz="2800" dirty="0">
                <a:solidFill>
                  <a:srgbClr val="E31619"/>
                </a:solidFill>
              </a:rPr>
              <a:t>met dementie</a:t>
            </a:r>
          </a:p>
          <a:p>
            <a:pPr algn="ctr"/>
            <a:r>
              <a:rPr lang="nl-BE" sz="2800" dirty="0">
                <a:solidFill>
                  <a:srgbClr val="E31619"/>
                </a:solidFill>
              </a:rPr>
              <a:t>?</a:t>
            </a:r>
          </a:p>
        </p:txBody>
      </p:sp>
    </p:spTree>
    <p:extLst>
      <p:ext uri="{BB962C8B-B14F-4D97-AF65-F5344CB8AC3E}">
        <p14:creationId xmlns:p14="http://schemas.microsoft.com/office/powerpoint/2010/main" val="115554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3084" y="2938021"/>
            <a:ext cx="10363200" cy="1362075"/>
          </a:xfrm>
        </p:spPr>
        <p:txBody>
          <a:bodyPr/>
          <a:lstStyle/>
          <a:p>
            <a:pPr algn="ctr"/>
            <a:r>
              <a:rPr lang="nl-BE" dirty="0"/>
              <a:t>Wat zet ons in Beweging?</a:t>
            </a:r>
            <a:br>
              <a:rPr lang="nl-BE" dirty="0"/>
            </a:br>
            <a:r>
              <a:rPr lang="nl-BE" cap="none" dirty="0"/>
              <a:t>Motiveren tot een gezonde leefstijl/meer bewegen</a:t>
            </a:r>
            <a:endParaRPr lang="nl-BE" dirty="0"/>
          </a:p>
        </p:txBody>
      </p:sp>
    </p:spTree>
    <p:extLst>
      <p:ext uri="{BB962C8B-B14F-4D97-AF65-F5344CB8AC3E}">
        <p14:creationId xmlns:p14="http://schemas.microsoft.com/office/powerpoint/2010/main" val="2166550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Hoe gedragsdeterminanten veranderen?</a:t>
            </a:r>
          </a:p>
        </p:txBody>
      </p:sp>
      <p:sp>
        <p:nvSpPr>
          <p:cNvPr id="4" name="Tijdelijke aanduiding voor inhoud 3"/>
          <p:cNvSpPr>
            <a:spLocks noGrp="1"/>
          </p:cNvSpPr>
          <p:nvPr>
            <p:ph idx="1"/>
          </p:nvPr>
        </p:nvSpPr>
        <p:spPr/>
        <p:txBody>
          <a:bodyPr/>
          <a:lstStyle/>
          <a:p>
            <a:endParaRPr lang="nl-BE" dirty="0"/>
          </a:p>
        </p:txBody>
      </p:sp>
      <p:grpSp>
        <p:nvGrpSpPr>
          <p:cNvPr id="5" name="Groep 4"/>
          <p:cNvGrpSpPr/>
          <p:nvPr/>
        </p:nvGrpSpPr>
        <p:grpSpPr>
          <a:xfrm>
            <a:off x="2883873" y="1141535"/>
            <a:ext cx="5591911" cy="5552342"/>
            <a:chOff x="3448050" y="1200150"/>
            <a:chExt cx="4352925" cy="4333875"/>
          </a:xfrm>
        </p:grpSpPr>
        <p:pic>
          <p:nvPicPr>
            <p:cNvPr id="6" name="Picture 2" descr="Afbeeldingsresultaat voor behaviour change wheel"/>
            <p:cNvPicPr>
              <a:picLocks noChangeAspect="1" noChangeArrowheads="1"/>
            </p:cNvPicPr>
            <p:nvPr/>
          </p:nvPicPr>
          <p:blipFill rotWithShape="1">
            <a:blip r:embed="rId3">
              <a:extLst>
                <a:ext uri="{28A0092B-C50C-407E-A947-70E740481C1C}">
                  <a14:useLocalDpi xmlns:a14="http://schemas.microsoft.com/office/drawing/2010/main" val="0"/>
                </a:ext>
              </a:extLst>
            </a:blip>
            <a:srcRect l="42052" t="16745" r="12679" b="19482"/>
            <a:stretch/>
          </p:blipFill>
          <p:spPr bwMode="auto">
            <a:xfrm>
              <a:off x="3448050" y="1200150"/>
              <a:ext cx="4352925" cy="4333875"/>
            </a:xfrm>
            <a:prstGeom prst="ellipse">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4200524" y="1909762"/>
              <a:ext cx="2924175" cy="2928938"/>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2492200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6166" y="184677"/>
            <a:ext cx="11310055" cy="1143000"/>
          </a:xfrm>
        </p:spPr>
        <p:txBody>
          <a:bodyPr/>
          <a:lstStyle/>
          <a:p>
            <a:r>
              <a:rPr lang="nl-BE" dirty="0"/>
              <a:t>Hoe gedragsdeterminanten veranderen: interventie-functies</a:t>
            </a:r>
          </a:p>
        </p:txBody>
      </p:sp>
      <p:sp>
        <p:nvSpPr>
          <p:cNvPr id="3" name="Tijdelijke aanduiding voor inhoud 2"/>
          <p:cNvSpPr>
            <a:spLocks noGrp="1"/>
          </p:cNvSpPr>
          <p:nvPr>
            <p:ph idx="1"/>
          </p:nvPr>
        </p:nvSpPr>
        <p:spPr>
          <a:xfrm>
            <a:off x="656167" y="894642"/>
            <a:ext cx="10363200" cy="4114800"/>
          </a:xfrm>
        </p:spPr>
        <p:txBody>
          <a:bodyPr/>
          <a:lstStyle/>
          <a:p>
            <a:pPr marL="0" indent="0">
              <a:buNone/>
            </a:pPr>
            <a:r>
              <a:rPr lang="nl-BE" b="1" dirty="0"/>
              <a:t>= “brede categorieën van methodes waarmee een interventie gedrag kan veranderen”</a:t>
            </a:r>
            <a:endParaRPr lang="nl-BE" sz="1800" dirty="0"/>
          </a:p>
          <a:p>
            <a:pPr lvl="1">
              <a:lnSpc>
                <a:spcPct val="150000"/>
              </a:lnSpc>
            </a:pPr>
            <a:r>
              <a:rPr lang="nl-BE" sz="2000" dirty="0"/>
              <a:t>Informeren (via kennisoverdracht)</a:t>
            </a:r>
          </a:p>
          <a:p>
            <a:pPr lvl="1">
              <a:lnSpc>
                <a:spcPct val="150000"/>
              </a:lnSpc>
            </a:pPr>
            <a:r>
              <a:rPr lang="nl-BE" sz="2000" dirty="0"/>
              <a:t>Sensibiliseren (bewustwording via argumenteren en ervaren)</a:t>
            </a:r>
          </a:p>
          <a:p>
            <a:pPr lvl="1">
              <a:lnSpc>
                <a:spcPct val="150000"/>
              </a:lnSpc>
            </a:pPr>
            <a:r>
              <a:rPr lang="nl-BE" sz="2000" dirty="0"/>
              <a:t>Trainen (van vaardigheden)</a:t>
            </a:r>
          </a:p>
          <a:p>
            <a:pPr lvl="1">
              <a:lnSpc>
                <a:spcPct val="150000"/>
              </a:lnSpc>
            </a:pPr>
            <a:r>
              <a:rPr lang="nl-BE" sz="2000" dirty="0"/>
              <a:t>Voorbeeld geven (gedrag tonen)</a:t>
            </a:r>
          </a:p>
          <a:p>
            <a:pPr lvl="1">
              <a:lnSpc>
                <a:spcPct val="150000"/>
              </a:lnSpc>
            </a:pPr>
            <a:r>
              <a:rPr lang="nl-BE" sz="2000" dirty="0"/>
              <a:t>Omgeving (her)organiseren (fysiek &amp; sociaal)</a:t>
            </a:r>
          </a:p>
          <a:p>
            <a:pPr lvl="1">
              <a:lnSpc>
                <a:spcPct val="150000"/>
              </a:lnSpc>
            </a:pPr>
            <a:r>
              <a:rPr lang="nl-BE" sz="2000" dirty="0"/>
              <a:t>Positief bekrachtigen (~belonen)</a:t>
            </a:r>
          </a:p>
          <a:p>
            <a:pPr lvl="1">
              <a:lnSpc>
                <a:spcPct val="150000"/>
              </a:lnSpc>
            </a:pPr>
            <a:r>
              <a:rPr lang="nl-BE" sz="2000" dirty="0"/>
              <a:t>Negatief bekrachtigen (~straffen)</a:t>
            </a:r>
          </a:p>
          <a:p>
            <a:pPr lvl="1">
              <a:lnSpc>
                <a:spcPct val="150000"/>
              </a:lnSpc>
            </a:pPr>
            <a:r>
              <a:rPr lang="nl-BE" sz="2000" dirty="0"/>
              <a:t>Regels stellen (beperken van mogelijkheden tot stellen van gedrag)</a:t>
            </a:r>
          </a:p>
          <a:p>
            <a:pPr lvl="1">
              <a:lnSpc>
                <a:spcPct val="150000"/>
              </a:lnSpc>
            </a:pPr>
            <a:r>
              <a:rPr lang="nl-BE" sz="2000" dirty="0"/>
              <a:t>Faciliteren (ondersteunen van uitbouw competenties en mogelijkheden) </a:t>
            </a:r>
            <a:endParaRPr lang="nl-BE" sz="1800" dirty="0"/>
          </a:p>
          <a:p>
            <a:pPr lvl="1">
              <a:lnSpc>
                <a:spcPct val="150000"/>
              </a:lnSpc>
            </a:pPr>
            <a:endParaRPr lang="nl-BE" sz="2000" dirty="0"/>
          </a:p>
        </p:txBody>
      </p:sp>
    </p:spTree>
    <p:extLst>
      <p:ext uri="{BB962C8B-B14F-4D97-AF65-F5344CB8AC3E}">
        <p14:creationId xmlns:p14="http://schemas.microsoft.com/office/powerpoint/2010/main" val="83592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339824" y="187617"/>
            <a:ext cx="11333290" cy="1143000"/>
          </a:xfrm>
        </p:spPr>
        <p:txBody>
          <a:bodyPr/>
          <a:lstStyle/>
          <a:p>
            <a:r>
              <a:rPr lang="nl-BE" dirty="0"/>
              <a:t>Motivatie voor gedragsverandering: zelfdeterminatie</a:t>
            </a:r>
          </a:p>
        </p:txBody>
      </p:sp>
      <p:sp>
        <p:nvSpPr>
          <p:cNvPr id="7" name="Rectangle 3"/>
          <p:cNvSpPr txBox="1">
            <a:spLocks noChangeArrowheads="1"/>
          </p:cNvSpPr>
          <p:nvPr/>
        </p:nvSpPr>
        <p:spPr bwMode="auto">
          <a:xfrm>
            <a:off x="337592" y="80967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E31916"/>
              </a:buClr>
              <a:buSzPct val="80000"/>
              <a:buFont typeface="Wingdings" panose="05000000000000000000" pitchFamily="2" charset="2"/>
              <a:buChar char="q"/>
              <a:defRPr sz="2200">
                <a:solidFill>
                  <a:srgbClr val="666366"/>
                </a:solidFill>
                <a:latin typeface="+mn-lt"/>
                <a:ea typeface="+mn-ea"/>
                <a:cs typeface="+mn-cs"/>
              </a:defRPr>
            </a:lvl1pPr>
            <a:lvl2pPr marL="742950" indent="-285750" algn="l" rtl="0" eaLnBrk="1" fontAlgn="base" hangingPunct="1">
              <a:spcBef>
                <a:spcPct val="20000"/>
              </a:spcBef>
              <a:spcAft>
                <a:spcPct val="0"/>
              </a:spcAft>
              <a:buClr>
                <a:srgbClr val="E31916"/>
              </a:buClr>
              <a:buSzPct val="80000"/>
              <a:buFont typeface="Wingdings" panose="05000000000000000000" pitchFamily="2" charset="2"/>
              <a:buChar char="§"/>
              <a:defRPr sz="2400">
                <a:solidFill>
                  <a:srgbClr val="666366"/>
                </a:solidFill>
                <a:latin typeface="+mn-lt"/>
                <a:ea typeface="+mn-ea"/>
              </a:defRPr>
            </a:lvl2pPr>
            <a:lvl3pPr marL="1143000" indent="-228600" algn="l" rtl="0" eaLnBrk="1" fontAlgn="base" hangingPunct="1">
              <a:spcBef>
                <a:spcPct val="20000"/>
              </a:spcBef>
              <a:spcAft>
                <a:spcPct val="0"/>
              </a:spcAft>
              <a:buClr>
                <a:srgbClr val="E31916"/>
              </a:buClr>
              <a:buSzPct val="80000"/>
              <a:buFont typeface="Wingdings" panose="05000000000000000000" pitchFamily="2" charset="2"/>
              <a:buChar char="Ø"/>
              <a:defRPr sz="2000">
                <a:solidFill>
                  <a:srgbClr val="666366"/>
                </a:solidFill>
                <a:latin typeface="+mn-lt"/>
                <a:ea typeface="+mn-ea"/>
              </a:defRPr>
            </a:lvl3pPr>
            <a:lvl4pPr marL="1600200" indent="-228600" algn="l" rtl="0" eaLnBrk="1" fontAlgn="base" hangingPunct="1">
              <a:spcBef>
                <a:spcPct val="20000"/>
              </a:spcBef>
              <a:spcAft>
                <a:spcPct val="0"/>
              </a:spcAft>
              <a:buClr>
                <a:srgbClr val="E31916"/>
              </a:buClr>
              <a:buSzPct val="80000"/>
              <a:buFont typeface="Wingdings" panose="05000000000000000000" pitchFamily="2" charset="2"/>
              <a:buChar char="ü"/>
              <a:defRPr>
                <a:solidFill>
                  <a:srgbClr val="666366"/>
                </a:solidFill>
                <a:latin typeface="+mn-lt"/>
                <a:ea typeface="+mn-ea"/>
              </a:defRPr>
            </a:lvl4pPr>
            <a:lvl5pPr marL="2057400" indent="-228600" algn="l" rtl="0" eaLnBrk="1" fontAlgn="base" hangingPunct="1">
              <a:spcBef>
                <a:spcPct val="20000"/>
              </a:spcBef>
              <a:spcAft>
                <a:spcPct val="0"/>
              </a:spcAft>
              <a:buClr>
                <a:srgbClr val="E31916"/>
              </a:buClr>
              <a:buSzPct val="80000"/>
              <a:buFont typeface="Times" panose="02020603050405020304" pitchFamily="18" charset="0"/>
              <a:buChar char="•"/>
              <a:defRPr sz="1600">
                <a:solidFill>
                  <a:srgbClr val="666366"/>
                </a:solidFill>
                <a:latin typeface="+mn-lt"/>
                <a:ea typeface="+mn-ea"/>
              </a:defRPr>
            </a:lvl5pPr>
            <a:lvl6pPr marL="25146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6pPr>
            <a:lvl7pPr marL="29718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7pPr>
            <a:lvl8pPr marL="34290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8pPr>
            <a:lvl9pPr marL="3886200" indent="-228600" algn="l" rtl="0" eaLnBrk="1" fontAlgn="base" hangingPunct="1">
              <a:spcBef>
                <a:spcPct val="20000"/>
              </a:spcBef>
              <a:spcAft>
                <a:spcPct val="0"/>
              </a:spcAft>
              <a:buClr>
                <a:srgbClr val="E31916"/>
              </a:buClr>
              <a:buSzPct val="80000"/>
              <a:buFont typeface="Times" pitchFamily="16" charset="0"/>
              <a:buChar char="•"/>
              <a:defRPr sz="1600">
                <a:solidFill>
                  <a:srgbClr val="666366"/>
                </a:solidFill>
                <a:latin typeface="+mn-lt"/>
                <a:ea typeface="+mn-ea"/>
              </a:defRPr>
            </a:lvl9pPr>
          </a:lstStyle>
          <a:p>
            <a:pPr marL="0" indent="0">
              <a:buNone/>
            </a:pPr>
            <a:endParaRPr lang="nl-BE" b="1" kern="0" dirty="0"/>
          </a:p>
          <a:p>
            <a:pPr marL="0" indent="0">
              <a:buNone/>
            </a:pPr>
            <a:endParaRPr lang="nl-NL" kern="0" dirty="0"/>
          </a:p>
        </p:txBody>
      </p:sp>
      <p:sp>
        <p:nvSpPr>
          <p:cNvPr id="8" name="Rectangle 4"/>
          <p:cNvSpPr>
            <a:spLocks noChangeArrowheads="1"/>
          </p:cNvSpPr>
          <p:nvPr/>
        </p:nvSpPr>
        <p:spPr bwMode="auto">
          <a:xfrm>
            <a:off x="2063751" y="1484314"/>
            <a:ext cx="7561263" cy="1074737"/>
          </a:xfrm>
          <a:prstGeom prst="rect">
            <a:avLst/>
          </a:prstGeom>
          <a:noFill/>
          <a:ln w="9525">
            <a:noFill/>
            <a:miter lim="800000"/>
            <a:headEnd/>
            <a:tailEnd/>
          </a:ln>
        </p:spPr>
        <p:txBody>
          <a:bodyPr anchor="ctr"/>
          <a:lstStyle/>
          <a:p>
            <a:pPr eaLnBrk="1" hangingPunct="1"/>
            <a:endParaRPr lang="nl-NL" sz="1200">
              <a:solidFill>
                <a:schemeClr val="bg2"/>
              </a:solidFill>
            </a:endParaRPr>
          </a:p>
        </p:txBody>
      </p:sp>
      <p:pic>
        <p:nvPicPr>
          <p:cNvPr id="37" name="Picture 6" descr="http://perco.be/nl/files/2012/10/ZDT.jpg"/>
          <p:cNvPicPr>
            <a:picLocks noChangeAspect="1" noChangeArrowheads="1"/>
          </p:cNvPicPr>
          <p:nvPr/>
        </p:nvPicPr>
        <p:blipFill rotWithShape="1">
          <a:blip r:embed="rId3">
            <a:extLst>
              <a:ext uri="{28A0092B-C50C-407E-A947-70E740481C1C}">
                <a14:useLocalDpi xmlns:a14="http://schemas.microsoft.com/office/drawing/2010/main" val="0"/>
              </a:ext>
            </a:extLst>
          </a:blip>
          <a:srcRect r="3681" b="43751"/>
          <a:stretch/>
        </p:blipFill>
        <p:spPr bwMode="auto">
          <a:xfrm>
            <a:off x="576141" y="712559"/>
            <a:ext cx="8568000" cy="256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Rechte verbindingslijn 41"/>
          <p:cNvCxnSpPr/>
          <p:nvPr/>
        </p:nvCxnSpPr>
        <p:spPr bwMode="auto">
          <a:xfrm>
            <a:off x="8472264" y="4812182"/>
            <a:ext cx="1728192" cy="0"/>
          </a:xfrm>
          <a:prstGeom prst="line">
            <a:avLst/>
          </a:prstGeom>
          <a:solidFill>
            <a:schemeClr val="accent1"/>
          </a:solidFill>
          <a:ln w="25400" cap="flat" cmpd="sng" algn="ctr">
            <a:solidFill>
              <a:srgbClr val="00B050"/>
            </a:solidFill>
            <a:prstDash val="solid"/>
            <a:round/>
            <a:headEnd type="none" w="med" len="med"/>
            <a:tailEnd type="none" w="med" len="med"/>
          </a:ln>
          <a:effectLst/>
        </p:spPr>
      </p:cxnSp>
      <p:cxnSp>
        <p:nvCxnSpPr>
          <p:cNvPr id="43" name="Rechte verbindingslijn 42"/>
          <p:cNvCxnSpPr/>
          <p:nvPr/>
        </p:nvCxnSpPr>
        <p:spPr bwMode="auto">
          <a:xfrm>
            <a:off x="2063750" y="4800459"/>
            <a:ext cx="1728192" cy="0"/>
          </a:xfrm>
          <a:prstGeom prst="line">
            <a:avLst/>
          </a:prstGeom>
          <a:solidFill>
            <a:schemeClr val="accent1"/>
          </a:solidFill>
          <a:ln w="25400" cap="flat" cmpd="sng" algn="ctr">
            <a:solidFill>
              <a:srgbClr val="E31916"/>
            </a:solidFill>
            <a:prstDash val="solid"/>
            <a:round/>
            <a:headEnd type="none" w="med" len="med"/>
            <a:tailEnd type="none" w="med" len="med"/>
          </a:ln>
          <a:effectLst/>
        </p:spPr>
      </p:cxnSp>
      <p:pic>
        <p:nvPicPr>
          <p:cNvPr id="13" name="Picture 6" descr="http://perco.be/nl/files/2012/10/ZDT.jpg"/>
          <p:cNvPicPr>
            <a:picLocks noChangeAspect="1" noChangeArrowheads="1"/>
          </p:cNvPicPr>
          <p:nvPr/>
        </p:nvPicPr>
        <p:blipFill rotWithShape="1">
          <a:blip r:embed="rId3">
            <a:extLst>
              <a:ext uri="{28A0092B-C50C-407E-A947-70E740481C1C}">
                <a14:useLocalDpi xmlns:a14="http://schemas.microsoft.com/office/drawing/2010/main" val="0"/>
              </a:ext>
            </a:extLst>
          </a:blip>
          <a:srcRect t="72065" r="3681"/>
          <a:stretch/>
        </p:blipFill>
        <p:spPr bwMode="auto">
          <a:xfrm>
            <a:off x="504949" y="3274246"/>
            <a:ext cx="8568000" cy="12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bwMode="auto">
          <a:xfrm>
            <a:off x="504949" y="1095565"/>
            <a:ext cx="4951038" cy="3508153"/>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nl-BE" sz="2000" dirty="0">
              <a:solidFill>
                <a:srgbClr val="666366"/>
              </a:solidFill>
              <a:latin typeface="+mj-lt"/>
            </a:endParaRPr>
          </a:p>
        </p:txBody>
      </p:sp>
      <p:sp>
        <p:nvSpPr>
          <p:cNvPr id="15" name="Rechthoek 14"/>
          <p:cNvSpPr/>
          <p:nvPr/>
        </p:nvSpPr>
        <p:spPr bwMode="auto">
          <a:xfrm>
            <a:off x="5455987" y="1026251"/>
            <a:ext cx="4951038" cy="3508153"/>
          </a:xfrm>
          <a:prstGeom prst="rect">
            <a:avLst/>
          </a:prstGeom>
          <a:noFill/>
          <a:ln w="158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nl-BE" sz="2000" dirty="0">
              <a:solidFill>
                <a:srgbClr val="666366"/>
              </a:solidFill>
              <a:latin typeface="+mj-lt"/>
            </a:endParaRPr>
          </a:p>
        </p:txBody>
      </p:sp>
      <p:sp>
        <p:nvSpPr>
          <p:cNvPr id="11" name="Text Box 6"/>
          <p:cNvSpPr txBox="1">
            <a:spLocks noChangeArrowheads="1"/>
          </p:cNvSpPr>
          <p:nvPr/>
        </p:nvSpPr>
        <p:spPr bwMode="auto">
          <a:xfrm>
            <a:off x="1535723" y="4874158"/>
            <a:ext cx="10137391"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9pPr>
          </a:lstStyle>
          <a:p>
            <a:pPr>
              <a:spcBef>
                <a:spcPct val="50000"/>
              </a:spcBef>
              <a:buNone/>
            </a:pPr>
            <a:r>
              <a:rPr lang="nl-BE" altLang="nl-BE" sz="1400" i="1" dirty="0">
                <a:solidFill>
                  <a:srgbClr val="3333FF"/>
                </a:solidFill>
                <a:latin typeface="Arial" panose="020B0604020202020204" pitchFamily="34" charset="0"/>
                <a:ea typeface="MS PGothic" panose="020B0600070205080204" pitchFamily="34" charset="-128"/>
                <a:cs typeface="Arial" panose="020B0604020202020204" pitchFamily="34" charset="0"/>
              </a:rPr>
              <a:t>“Ik doe sport omdat papa dan speciaal tijd voor me vrijmaakt” </a:t>
            </a:r>
          </a:p>
          <a:p>
            <a:pPr>
              <a:spcBef>
                <a:spcPct val="50000"/>
              </a:spcBef>
              <a:buNone/>
            </a:pPr>
            <a:r>
              <a:rPr lang="nl-BE" altLang="nl-BE" sz="1400" i="1" dirty="0">
                <a:solidFill>
                  <a:srgbClr val="3333FF"/>
                </a:solidFill>
                <a:latin typeface="Arial" panose="020B0604020202020204" pitchFamily="34" charset="0"/>
                <a:ea typeface="MS PGothic" panose="020B0600070205080204" pitchFamily="34" charset="-128"/>
                <a:cs typeface="Arial" panose="020B0604020202020204" pitchFamily="34" charset="0"/>
              </a:rPr>
              <a:t>		“Als ik sport voel ik me minder schuldig” </a:t>
            </a:r>
          </a:p>
          <a:p>
            <a:pPr>
              <a:spcBef>
                <a:spcPct val="50000"/>
              </a:spcBef>
              <a:buNone/>
            </a:pPr>
            <a:r>
              <a:rPr lang="nl-BE" altLang="nl-BE" sz="1400" i="1" dirty="0">
                <a:solidFill>
                  <a:srgbClr val="3333FF"/>
                </a:solidFill>
                <a:latin typeface="Arial" panose="020B0604020202020204" pitchFamily="34" charset="0"/>
                <a:ea typeface="MS PGothic" panose="020B0600070205080204" pitchFamily="34" charset="-128"/>
                <a:cs typeface="Arial" panose="020B0604020202020204" pitchFamily="34" charset="0"/>
              </a:rPr>
              <a:t>			“Ik beweeg omdat het belangrijk is om gezond te blijven” !” </a:t>
            </a:r>
          </a:p>
          <a:p>
            <a:pPr>
              <a:spcBef>
                <a:spcPct val="50000"/>
              </a:spcBef>
              <a:buNone/>
            </a:pPr>
            <a:r>
              <a:rPr lang="nl-BE" altLang="nl-BE" sz="1400" i="1" dirty="0">
                <a:solidFill>
                  <a:srgbClr val="3333FF"/>
                </a:solidFill>
                <a:latin typeface="Arial" panose="020B0604020202020204" pitchFamily="34" charset="0"/>
                <a:ea typeface="MS PGothic" panose="020B0600070205080204" pitchFamily="34" charset="-128"/>
                <a:cs typeface="Arial" panose="020B0604020202020204" pitchFamily="34" charset="0"/>
              </a:rPr>
              <a:t>					“Ik beweeg omdat ik een goede sportmens ben” </a:t>
            </a:r>
          </a:p>
          <a:p>
            <a:pPr>
              <a:spcBef>
                <a:spcPct val="50000"/>
              </a:spcBef>
              <a:buNone/>
            </a:pPr>
            <a:r>
              <a:rPr lang="nl-BE" altLang="nl-BE" sz="1400" i="1" dirty="0">
                <a:solidFill>
                  <a:srgbClr val="3333FF"/>
                </a:solidFill>
                <a:latin typeface="Arial" panose="020B0604020202020204" pitchFamily="34" charset="0"/>
                <a:ea typeface="MS PGothic" panose="020B0600070205080204" pitchFamily="34" charset="-128"/>
                <a:cs typeface="Arial" panose="020B0604020202020204" pitchFamily="34" charset="0"/>
              </a:rPr>
              <a:t>							“Bewegen is leuk “</a:t>
            </a:r>
          </a:p>
          <a:p>
            <a:pPr eaLnBrk="1" hangingPunct="1">
              <a:spcBef>
                <a:spcPct val="50000"/>
              </a:spcBef>
              <a:buFontTx/>
              <a:buNone/>
            </a:pPr>
            <a:endParaRPr lang="en-ZA" altLang="nl-BE" sz="1000" i="1" dirty="0">
              <a:solidFill>
                <a:srgbClr val="3333FF"/>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90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upload.wikimedia.org/wikipedia/commons/a/a4/Zelfdeterminatietheor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860" y="2228388"/>
            <a:ext cx="5057775" cy="3343275"/>
          </a:xfrm>
          <a:prstGeom prst="rect">
            <a:avLst/>
          </a:prstGeom>
          <a:solidFill>
            <a:schemeClr val="bg1"/>
          </a:solidFill>
          <a:ln>
            <a:noFill/>
          </a:ln>
          <a:extLst/>
        </p:spPr>
      </p:pic>
      <p:sp>
        <p:nvSpPr>
          <p:cNvPr id="14" name="Ovaal 13"/>
          <p:cNvSpPr/>
          <p:nvPr/>
        </p:nvSpPr>
        <p:spPr bwMode="auto">
          <a:xfrm>
            <a:off x="5047416" y="3991225"/>
            <a:ext cx="1909437" cy="1519881"/>
          </a:xfrm>
          <a:prstGeom prst="ellipse">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l-BE" sz="2000" dirty="0">
              <a:solidFill>
                <a:srgbClr val="666366"/>
              </a:solidFill>
              <a:latin typeface="+mj-lt"/>
            </a:endParaRPr>
          </a:p>
        </p:txBody>
      </p:sp>
      <p:sp>
        <p:nvSpPr>
          <p:cNvPr id="11" name="Rechthoek 10"/>
          <p:cNvSpPr>
            <a:spLocks/>
          </p:cNvSpPr>
          <p:nvPr/>
        </p:nvSpPr>
        <p:spPr bwMode="auto">
          <a:xfrm>
            <a:off x="7545149" y="4821131"/>
            <a:ext cx="2664000" cy="36004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BE" sz="1800" b="0" i="0" u="none" strike="noStrike" cap="none" normalizeH="0" baseline="0" dirty="0">
                <a:ln>
                  <a:noFill/>
                </a:ln>
                <a:solidFill>
                  <a:schemeClr val="bg1"/>
                </a:solidFill>
                <a:effectLst/>
                <a:latin typeface="Arial" charset="0"/>
                <a:ea typeface="ＭＳ Ｐゴシック" pitchFamily="16" charset="-128"/>
              </a:rPr>
              <a:t>Sterke zelfdeterminatie</a:t>
            </a:r>
          </a:p>
        </p:txBody>
      </p:sp>
      <p:cxnSp>
        <p:nvCxnSpPr>
          <p:cNvPr id="10" name="Rechte verbindingslijn met pijl 9"/>
          <p:cNvCxnSpPr/>
          <p:nvPr/>
        </p:nvCxnSpPr>
        <p:spPr bwMode="auto">
          <a:xfrm>
            <a:off x="2032308" y="4749123"/>
            <a:ext cx="7920880" cy="0"/>
          </a:xfrm>
          <a:prstGeom prst="straightConnector1">
            <a:avLst/>
          </a:prstGeom>
          <a:solidFill>
            <a:schemeClr val="accent1"/>
          </a:solidFill>
          <a:ln w="9525" cap="flat" cmpd="sng" algn="ctr">
            <a:solidFill>
              <a:srgbClr val="0070C0"/>
            </a:solidFill>
            <a:prstDash val="solid"/>
            <a:round/>
            <a:headEnd type="triangle" w="lg" len="lg"/>
            <a:tailEnd type="triangle" w="lg" len="lg"/>
          </a:ln>
          <a:effectLst/>
        </p:spPr>
      </p:cxnSp>
      <p:sp>
        <p:nvSpPr>
          <p:cNvPr id="12" name="Rechthoek 11"/>
          <p:cNvSpPr>
            <a:spLocks/>
          </p:cNvSpPr>
          <p:nvPr/>
        </p:nvSpPr>
        <p:spPr bwMode="auto">
          <a:xfrm>
            <a:off x="1960300" y="4821131"/>
            <a:ext cx="2664000" cy="36004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BE" sz="1800" b="0" i="0" u="none" strike="noStrike" cap="none" normalizeH="0" baseline="0" dirty="0">
                <a:ln>
                  <a:noFill/>
                </a:ln>
                <a:solidFill>
                  <a:schemeClr val="bg1"/>
                </a:solidFill>
                <a:effectLst/>
                <a:latin typeface="Arial" charset="0"/>
                <a:ea typeface="ＭＳ Ｐゴシック" pitchFamily="16" charset="-128"/>
              </a:rPr>
              <a:t>Zwakke zelfdeterminatie</a:t>
            </a:r>
          </a:p>
        </p:txBody>
      </p:sp>
      <p:sp>
        <p:nvSpPr>
          <p:cNvPr id="16" name="Titel 1"/>
          <p:cNvSpPr>
            <a:spLocks noGrp="1"/>
          </p:cNvSpPr>
          <p:nvPr>
            <p:ph type="title"/>
          </p:nvPr>
        </p:nvSpPr>
        <p:spPr>
          <a:xfrm>
            <a:off x="339823" y="187617"/>
            <a:ext cx="9869325" cy="1143000"/>
          </a:xfrm>
        </p:spPr>
        <p:txBody>
          <a:bodyPr/>
          <a:lstStyle/>
          <a:p>
            <a:r>
              <a:rPr lang="nl-BE" dirty="0"/>
              <a:t>Motivatie voor gedragsverandering: zelfdeterminatie</a:t>
            </a:r>
          </a:p>
        </p:txBody>
      </p:sp>
      <p:sp>
        <p:nvSpPr>
          <p:cNvPr id="21" name="Rechthoek 20"/>
          <p:cNvSpPr/>
          <p:nvPr/>
        </p:nvSpPr>
        <p:spPr bwMode="auto">
          <a:xfrm>
            <a:off x="-693181" y="2951349"/>
            <a:ext cx="2482672" cy="4572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BE" sz="2800" b="1" dirty="0">
                <a:solidFill>
                  <a:srgbClr val="CC3300"/>
                </a:solidFill>
                <a:latin typeface="+mj-lt"/>
              </a:rPr>
              <a:t>A</a:t>
            </a:r>
          </a:p>
        </p:txBody>
      </p:sp>
      <p:sp>
        <p:nvSpPr>
          <p:cNvPr id="23" name="Rechthoek 22"/>
          <p:cNvSpPr/>
          <p:nvPr/>
        </p:nvSpPr>
        <p:spPr bwMode="auto">
          <a:xfrm>
            <a:off x="7592764" y="3394152"/>
            <a:ext cx="2482672" cy="4572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l-BE" sz="2000" b="1" dirty="0">
              <a:solidFill>
                <a:srgbClr val="7030A0"/>
              </a:solidFill>
              <a:latin typeface="+mj-lt"/>
            </a:endParaRPr>
          </a:p>
        </p:txBody>
      </p:sp>
      <p:sp>
        <p:nvSpPr>
          <p:cNvPr id="24" name="Rechthoek 23"/>
          <p:cNvSpPr/>
          <p:nvPr/>
        </p:nvSpPr>
        <p:spPr bwMode="auto">
          <a:xfrm>
            <a:off x="-295602" y="2954238"/>
            <a:ext cx="2482672" cy="4572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BE" sz="2800" b="1" dirty="0">
                <a:solidFill>
                  <a:srgbClr val="7030A0"/>
                </a:solidFill>
                <a:latin typeface="+mj-lt"/>
              </a:rPr>
              <a:t>B</a:t>
            </a:r>
          </a:p>
        </p:txBody>
      </p:sp>
      <p:sp>
        <p:nvSpPr>
          <p:cNvPr id="26" name="Rechthoek 25"/>
          <p:cNvSpPr/>
          <p:nvPr/>
        </p:nvSpPr>
        <p:spPr bwMode="auto">
          <a:xfrm>
            <a:off x="53692" y="2961474"/>
            <a:ext cx="2482672" cy="4572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BE" sz="2800" b="1" dirty="0">
                <a:solidFill>
                  <a:srgbClr val="00B050"/>
                </a:solidFill>
                <a:latin typeface="+mj-lt"/>
              </a:rPr>
              <a:t>C</a:t>
            </a:r>
          </a:p>
        </p:txBody>
      </p:sp>
      <p:sp>
        <p:nvSpPr>
          <p:cNvPr id="19" name="Rechthoek 18"/>
          <p:cNvSpPr/>
          <p:nvPr/>
        </p:nvSpPr>
        <p:spPr bwMode="auto">
          <a:xfrm>
            <a:off x="2168825" y="1364630"/>
            <a:ext cx="7587952"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nl-BE" altLang="nl-BE" sz="2200" b="1" dirty="0">
                <a:solidFill>
                  <a:srgbClr val="666366"/>
                </a:solidFill>
                <a:latin typeface="+mj-lt"/>
              </a:rPr>
              <a:t>3 Psychologische noden</a:t>
            </a:r>
            <a:r>
              <a:rPr lang="nl-BE" altLang="nl-BE" sz="2200" dirty="0">
                <a:solidFill>
                  <a:srgbClr val="666366"/>
                </a:solidFill>
                <a:latin typeface="+mj-lt"/>
              </a:rPr>
              <a:t> voor meer zelfdeterminatie:</a:t>
            </a:r>
            <a:endParaRPr lang="nl-BE" sz="2200" dirty="0">
              <a:solidFill>
                <a:srgbClr val="666366"/>
              </a:solidFill>
              <a:latin typeface="+mj-lt"/>
              <a:ea typeface="ＭＳ Ｐゴシック" pitchFamily="16" charset="-128"/>
            </a:endParaRPr>
          </a:p>
        </p:txBody>
      </p:sp>
    </p:spTree>
    <p:extLst>
      <p:ext uri="{BB962C8B-B14F-4D97-AF65-F5344CB8AC3E}">
        <p14:creationId xmlns:p14="http://schemas.microsoft.com/office/powerpoint/2010/main" val="1807414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578" y="103278"/>
            <a:ext cx="8401942" cy="1143000"/>
          </a:xfrm>
        </p:spPr>
        <p:txBody>
          <a:bodyPr/>
          <a:lstStyle/>
          <a:p>
            <a:r>
              <a:rPr lang="nl-BE" sz="2400" dirty="0" err="1"/>
              <a:t>Ifv</a:t>
            </a:r>
            <a:r>
              <a:rPr lang="nl-BE" sz="2400" dirty="0"/>
              <a:t> zelfdeterminatie: strategieën om de doelgroep te benaderen </a:t>
            </a:r>
          </a:p>
        </p:txBody>
      </p:sp>
      <p:sp>
        <p:nvSpPr>
          <p:cNvPr id="6" name="Rectangle 1"/>
          <p:cNvSpPr>
            <a:spLocks noChangeArrowheads="1"/>
          </p:cNvSpPr>
          <p:nvPr/>
        </p:nvSpPr>
        <p:spPr bwMode="auto">
          <a:xfrm>
            <a:off x="2211389" y="7388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BE" altLang="nl-BE">
                <a:solidFill>
                  <a:srgbClr val="000000"/>
                </a:solidFill>
                <a:latin typeface="Arial" panose="020B0604020202020204" pitchFamily="34" charset="0"/>
                <a:ea typeface="ＭＳ Ｐゴシック" panose="020B0600070205080204" pitchFamily="34" charset="-128"/>
              </a:rPr>
              <a:t/>
            </a:r>
            <a:br>
              <a:rPr lang="nl-BE" altLang="nl-BE">
                <a:solidFill>
                  <a:srgbClr val="000000"/>
                </a:solidFill>
                <a:latin typeface="Arial" panose="020B0604020202020204" pitchFamily="34" charset="0"/>
                <a:ea typeface="ＭＳ Ｐゴシック" panose="020B0600070205080204" pitchFamily="34" charset="-128"/>
              </a:rPr>
            </a:br>
            <a:endParaRPr lang="nl-BE" altLang="nl-BE">
              <a:solidFill>
                <a:srgbClr val="000000"/>
              </a:solidFill>
              <a:latin typeface="Arial" panose="020B0604020202020204" pitchFamily="34" charset="0"/>
              <a:ea typeface="ＭＳ Ｐゴシック" panose="020B0600070205080204" pitchFamily="34" charset="-128"/>
            </a:endParaRPr>
          </a:p>
        </p:txBody>
      </p:sp>
      <p:graphicFrame>
        <p:nvGraphicFramePr>
          <p:cNvPr id="7" name="Tijdelijke aanduiding voor inhoud 4"/>
          <p:cNvGraphicFramePr>
            <a:graphicFrameLocks/>
          </p:cNvGraphicFramePr>
          <p:nvPr>
            <p:extLst>
              <p:ext uri="{D42A27DB-BD31-4B8C-83A1-F6EECF244321}">
                <p14:modId xmlns:p14="http://schemas.microsoft.com/office/powerpoint/2010/main" val="1539512337"/>
              </p:ext>
            </p:extLst>
          </p:nvPr>
        </p:nvGraphicFramePr>
        <p:xfrm>
          <a:off x="371216" y="1062039"/>
          <a:ext cx="11088115" cy="5521630"/>
        </p:xfrm>
        <a:graphic>
          <a:graphicData uri="http://schemas.openxmlformats.org/drawingml/2006/table">
            <a:tbl>
              <a:tblPr firstRow="1" firstCol="1" bandRow="1">
                <a:tableStyleId>{7E9639D4-E3E2-4D34-9284-5A2195B3D0D7}</a:tableStyleId>
              </a:tblPr>
              <a:tblGrid>
                <a:gridCol w="4828696">
                  <a:extLst>
                    <a:ext uri="{9D8B030D-6E8A-4147-A177-3AD203B41FA5}">
                      <a16:colId xmlns:a16="http://schemas.microsoft.com/office/drawing/2014/main" xmlns="" val="20000"/>
                    </a:ext>
                  </a:extLst>
                </a:gridCol>
                <a:gridCol w="3091472">
                  <a:extLst>
                    <a:ext uri="{9D8B030D-6E8A-4147-A177-3AD203B41FA5}">
                      <a16:colId xmlns:a16="http://schemas.microsoft.com/office/drawing/2014/main" xmlns="" val="20001"/>
                    </a:ext>
                  </a:extLst>
                </a:gridCol>
                <a:gridCol w="3167947">
                  <a:extLst>
                    <a:ext uri="{9D8B030D-6E8A-4147-A177-3AD203B41FA5}">
                      <a16:colId xmlns:a16="http://schemas.microsoft.com/office/drawing/2014/main" xmlns="" val="20002"/>
                    </a:ext>
                  </a:extLst>
                </a:gridCol>
              </a:tblGrid>
              <a:tr h="245907">
                <a:tc>
                  <a:txBody>
                    <a:bodyPr/>
                    <a:lstStyle/>
                    <a:p>
                      <a:pPr algn="ctr">
                        <a:spcAft>
                          <a:spcPts val="0"/>
                        </a:spcAft>
                      </a:pPr>
                      <a:r>
                        <a:rPr lang="nl-BE" sz="1800" dirty="0">
                          <a:solidFill>
                            <a:srgbClr val="FF7C80"/>
                          </a:solidFill>
                          <a:effectLst/>
                          <a:latin typeface="+mj-lt"/>
                        </a:rPr>
                        <a:t>A</a:t>
                      </a:r>
                      <a:r>
                        <a:rPr lang="nl-BE" sz="1600" dirty="0">
                          <a:effectLst/>
                          <a:latin typeface="+mj-lt"/>
                        </a:rPr>
                        <a:t>utonomie</a:t>
                      </a:r>
                      <a:endParaRPr lang="nl-BE" sz="1600" dirty="0">
                        <a:effectLst/>
                        <a:latin typeface="+mj-lt"/>
                        <a:ea typeface="Verdana" panose="020B0604030504040204" pitchFamily="34" charset="0"/>
                        <a:cs typeface="Times New Roman" panose="02020603050405020304" pitchFamily="18" charset="0"/>
                      </a:endParaRPr>
                    </a:p>
                  </a:txBody>
                  <a:tcPr marL="62171" marR="62171" marT="0" marB="0" anchor="ctr"/>
                </a:tc>
                <a:tc>
                  <a:txBody>
                    <a:bodyPr/>
                    <a:lstStyle/>
                    <a:p>
                      <a:pPr algn="ctr">
                        <a:spcAft>
                          <a:spcPts val="0"/>
                        </a:spcAft>
                      </a:pPr>
                      <a:r>
                        <a:rPr lang="nl-BE" sz="1600" dirty="0" err="1">
                          <a:effectLst/>
                          <a:latin typeface="+mj-lt"/>
                        </a:rPr>
                        <a:t>Ver</a:t>
                      </a:r>
                      <a:r>
                        <a:rPr lang="nl-BE" sz="1800" dirty="0" err="1">
                          <a:solidFill>
                            <a:srgbClr val="CC99FF"/>
                          </a:solidFill>
                          <a:effectLst/>
                          <a:latin typeface="+mj-lt"/>
                        </a:rPr>
                        <a:t>B</a:t>
                      </a:r>
                      <a:r>
                        <a:rPr lang="nl-BE" sz="1600" dirty="0" err="1">
                          <a:effectLst/>
                          <a:latin typeface="+mj-lt"/>
                        </a:rPr>
                        <a:t>ondenheid</a:t>
                      </a:r>
                      <a:endParaRPr lang="nl-BE" sz="1600" dirty="0">
                        <a:effectLst/>
                        <a:latin typeface="+mj-lt"/>
                        <a:ea typeface="Verdana" panose="020B0604030504040204" pitchFamily="34" charset="0"/>
                        <a:cs typeface="Times New Roman" panose="02020603050405020304" pitchFamily="18" charset="0"/>
                      </a:endParaRPr>
                    </a:p>
                  </a:txBody>
                  <a:tcPr marL="62171" marR="62171" marT="0" marB="0" anchor="ctr"/>
                </a:tc>
                <a:tc>
                  <a:txBody>
                    <a:bodyPr/>
                    <a:lstStyle/>
                    <a:p>
                      <a:pPr algn="ctr">
                        <a:spcAft>
                          <a:spcPts val="0"/>
                        </a:spcAft>
                      </a:pPr>
                      <a:r>
                        <a:rPr lang="nl-BE" sz="1800" dirty="0">
                          <a:solidFill>
                            <a:srgbClr val="92D050"/>
                          </a:solidFill>
                          <a:effectLst/>
                          <a:latin typeface="+mj-lt"/>
                        </a:rPr>
                        <a:t>C</a:t>
                      </a:r>
                      <a:r>
                        <a:rPr lang="nl-BE" sz="1600" dirty="0">
                          <a:effectLst/>
                          <a:latin typeface="+mj-lt"/>
                        </a:rPr>
                        <a:t>ompetentie</a:t>
                      </a:r>
                      <a:endParaRPr lang="nl-BE" sz="1600" dirty="0">
                        <a:effectLst/>
                        <a:latin typeface="+mj-lt"/>
                        <a:ea typeface="Verdana" panose="020B0604030504040204" pitchFamily="34" charset="0"/>
                        <a:cs typeface="Times New Roman" panose="02020603050405020304" pitchFamily="18" charset="0"/>
                      </a:endParaRPr>
                    </a:p>
                  </a:txBody>
                  <a:tcPr marL="62171" marR="62171" marT="0" marB="0" anchor="ctr"/>
                </a:tc>
                <a:extLst>
                  <a:ext uri="{0D108BD9-81ED-4DB2-BD59-A6C34878D82A}">
                    <a16:rowId xmlns:a16="http://schemas.microsoft.com/office/drawing/2014/main" xmlns="" val="10000"/>
                  </a:ext>
                </a:extLst>
              </a:tr>
              <a:tr h="5247310">
                <a:tc>
                  <a:txBody>
                    <a:bodyPr/>
                    <a:lstStyle/>
                    <a:p>
                      <a:pPr>
                        <a:spcAft>
                          <a:spcPts val="0"/>
                        </a:spcAft>
                      </a:pPr>
                      <a:endParaRPr lang="nl-BE" sz="900" b="0" dirty="0">
                        <a:solidFill>
                          <a:srgbClr val="666366"/>
                        </a:solidFill>
                        <a:effectLst/>
                        <a:latin typeface="+mj-lt"/>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b="0" dirty="0">
                          <a:solidFill>
                            <a:srgbClr val="666366"/>
                          </a:solidFill>
                          <a:effectLst/>
                          <a:latin typeface="+mj-lt"/>
                          <a:ea typeface="Verdana" panose="020B0604030504040204" pitchFamily="34" charset="0"/>
                          <a:cs typeface="Times New Roman" panose="02020603050405020304" pitchFamily="18" charset="0"/>
                        </a:rPr>
                        <a:t>Communicatie incl. lichaamstaal: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nl-BE" sz="1600" b="0" dirty="0">
                          <a:solidFill>
                            <a:srgbClr val="666366"/>
                          </a:solidFill>
                          <a:effectLst/>
                          <a:latin typeface="+mj-lt"/>
                          <a:ea typeface="Verdana" panose="020B0604030504040204" pitchFamily="34" charset="0"/>
                          <a:cs typeface="Times New Roman" panose="02020603050405020304" pitchFamily="18" charset="0"/>
                        </a:rPr>
                        <a:t>Niet ‘moeten’, wel ‘kunnen’ &amp; ‘waarom’ </a:t>
                      </a:r>
                    </a:p>
                    <a:p>
                      <a:pPr marL="800100" lvl="1" indent="-342900">
                        <a:spcAft>
                          <a:spcPts val="0"/>
                        </a:spcAft>
                        <a:buFont typeface="Courier New" panose="02070309020205020404" pitchFamily="49" charset="0"/>
                        <a:buChar char="o"/>
                      </a:pPr>
                      <a:r>
                        <a:rPr lang="nl-BE" sz="1600" b="0" dirty="0">
                          <a:solidFill>
                            <a:srgbClr val="666366"/>
                          </a:solidFill>
                          <a:effectLst/>
                          <a:latin typeface="+mj-lt"/>
                        </a:rPr>
                        <a:t>Empathie (=inleven)</a:t>
                      </a:r>
                    </a:p>
                    <a:p>
                      <a:pPr marL="342900" lvl="0" indent="-342900">
                        <a:spcAft>
                          <a:spcPts val="0"/>
                        </a:spcAft>
                        <a:buFont typeface="Wingdings" panose="05000000000000000000" pitchFamily="2" charset="2"/>
                        <a:buChar char=""/>
                      </a:pPr>
                      <a:r>
                        <a:rPr lang="nl-BE" sz="1600" b="0" dirty="0">
                          <a:solidFill>
                            <a:srgbClr val="666366"/>
                          </a:solidFill>
                          <a:effectLst/>
                          <a:latin typeface="+mj-lt"/>
                        </a:rPr>
                        <a:t>Vertrek vanuit noden van de doelgroep</a:t>
                      </a:r>
                    </a:p>
                    <a:p>
                      <a:pPr marL="342900" lvl="0" indent="-342900">
                        <a:spcAft>
                          <a:spcPts val="0"/>
                        </a:spcAft>
                        <a:buFont typeface="Wingdings" panose="05000000000000000000" pitchFamily="2" charset="2"/>
                        <a:buChar char=""/>
                      </a:pPr>
                      <a:r>
                        <a:rPr lang="nl-BE" sz="1600" b="0" dirty="0">
                          <a:solidFill>
                            <a:srgbClr val="666366"/>
                          </a:solidFill>
                          <a:effectLst/>
                          <a:latin typeface="+mj-lt"/>
                        </a:rPr>
                        <a:t>Werk vanuit de sterktes van de doelgroep</a:t>
                      </a:r>
                    </a:p>
                    <a:p>
                      <a:pPr marL="342900" lvl="0" indent="-342900">
                        <a:spcAft>
                          <a:spcPts val="0"/>
                        </a:spcAft>
                        <a:buFont typeface="Wingdings" panose="05000000000000000000" pitchFamily="2" charset="2"/>
                        <a:buChar char=""/>
                      </a:pPr>
                      <a:r>
                        <a:rPr lang="nl-BE" sz="1600" b="0" dirty="0">
                          <a:solidFill>
                            <a:srgbClr val="666366"/>
                          </a:solidFill>
                          <a:effectLst/>
                          <a:latin typeface="+mj-lt"/>
                        </a:rPr>
                        <a:t>Maatwerk:</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b="0" kern="1200" dirty="0">
                          <a:solidFill>
                            <a:srgbClr val="666366"/>
                          </a:solidFill>
                          <a:effectLst/>
                          <a:latin typeface="+mn-lt"/>
                          <a:ea typeface="+mn-ea"/>
                          <a:cs typeface="+mn-cs"/>
                        </a:rPr>
                        <a:t>Hou rekening met ieders situatie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b="0" kern="1200" dirty="0">
                          <a:solidFill>
                            <a:srgbClr val="666366"/>
                          </a:solidFill>
                          <a:effectLst/>
                          <a:latin typeface="+mn-lt"/>
                          <a:ea typeface="+mn-ea"/>
                          <a:cs typeface="+mn-cs"/>
                        </a:rPr>
                        <a:t>Ook binnen groepswerk aandacht hebben voor individuen</a:t>
                      </a:r>
                      <a:endParaRPr lang="nl-BE" sz="1600" b="0" dirty="0">
                        <a:solidFill>
                          <a:srgbClr val="666366"/>
                        </a:solidFill>
                        <a:effectLst/>
                        <a:latin typeface="+mj-lt"/>
                      </a:endParaRPr>
                    </a:p>
                    <a:p>
                      <a:pPr marL="342900" lvl="0" indent="-342900">
                        <a:spcAft>
                          <a:spcPts val="0"/>
                        </a:spcAft>
                        <a:buFont typeface="Wingdings" panose="05000000000000000000" pitchFamily="2" charset="2"/>
                        <a:buChar char=""/>
                      </a:pPr>
                      <a:r>
                        <a:rPr lang="nl-BE" sz="1600" b="0" dirty="0">
                          <a:solidFill>
                            <a:srgbClr val="666366"/>
                          </a:solidFill>
                          <a:effectLst/>
                          <a:latin typeface="+mj-lt"/>
                        </a:rPr>
                        <a:t>Keuzes geven: zowel individueel als groepsaanbod</a:t>
                      </a:r>
                    </a:p>
                    <a:p>
                      <a:pPr marL="342900" lvl="0" indent="-342900">
                        <a:spcAft>
                          <a:spcPts val="0"/>
                        </a:spcAft>
                        <a:buFont typeface="Wingdings" panose="05000000000000000000" pitchFamily="2" charset="2"/>
                        <a:buChar char=""/>
                      </a:pPr>
                      <a:r>
                        <a:rPr lang="nl-BE" sz="1600" b="0" dirty="0">
                          <a:solidFill>
                            <a:srgbClr val="666366"/>
                          </a:solidFill>
                          <a:effectLst/>
                          <a:latin typeface="+mj-lt"/>
                        </a:rPr>
                        <a:t>Geen verplichtingen, hou het vrijblijvend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dirty="0"/>
                        <a:t>Plezier</a:t>
                      </a:r>
                      <a:r>
                        <a:rPr lang="nl-BE" sz="1600" b="0" kern="1200" baseline="0" dirty="0">
                          <a:solidFill>
                            <a:srgbClr val="666366"/>
                          </a:solidFill>
                          <a:effectLst/>
                          <a:latin typeface="+mj-lt"/>
                          <a:ea typeface="Verdana" panose="020B0604030504040204" pitchFamily="34" charset="0"/>
                          <a:cs typeface="Times New Roman" panose="02020603050405020304" pitchFamily="18" charset="0"/>
                        </a:rPr>
                        <a:t> laten ervaren</a:t>
                      </a:r>
                      <a:endParaRPr lang="nl-BE" sz="1600" b="0" dirty="0">
                        <a:solidFill>
                          <a:srgbClr val="666366"/>
                        </a:solidFill>
                        <a:effectLst/>
                        <a:latin typeface="+mj-lt"/>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b="0" kern="1200" dirty="0">
                          <a:solidFill>
                            <a:srgbClr val="666366"/>
                          </a:solidFill>
                          <a:effectLst/>
                          <a:latin typeface="+mj-lt"/>
                          <a:ea typeface="+mn-ea"/>
                          <a:cs typeface="+mn-cs"/>
                        </a:rPr>
                        <a:t>Verhoog de betrokkenheid van je doelgroep (participatieve</a:t>
                      </a:r>
                      <a:r>
                        <a:rPr lang="nl-BE" sz="1600" b="0" kern="1200" baseline="0" dirty="0">
                          <a:solidFill>
                            <a:srgbClr val="666366"/>
                          </a:solidFill>
                          <a:effectLst/>
                          <a:latin typeface="+mj-lt"/>
                          <a:ea typeface="+mn-ea"/>
                          <a:cs typeface="+mn-cs"/>
                        </a:rPr>
                        <a:t> vormen)</a:t>
                      </a:r>
                      <a:endParaRPr lang="nl-BE" sz="1600" b="0" dirty="0">
                        <a:solidFill>
                          <a:srgbClr val="666366"/>
                        </a:solidFill>
                        <a:effectLst/>
                        <a:latin typeface="+mj-lt"/>
                      </a:endParaRPr>
                    </a:p>
                    <a:p>
                      <a:pPr marL="342900" lvl="0" indent="-342900">
                        <a:spcAft>
                          <a:spcPts val="0"/>
                        </a:spcAft>
                        <a:buFont typeface="Wingdings" panose="05000000000000000000" pitchFamily="2" charset="2"/>
                        <a:buChar char=""/>
                      </a:pPr>
                      <a:r>
                        <a:rPr lang="nl-BE" sz="1600" b="0" dirty="0">
                          <a:solidFill>
                            <a:srgbClr val="666366"/>
                          </a:solidFill>
                          <a:effectLst/>
                          <a:latin typeface="+mj-lt"/>
                        </a:rPr>
                        <a:t>Vertrek vanuit buurtinitiatieven (ideeën van de mensen zelf) en laat lokale organisaties samenwerken. De gemeente als </a:t>
                      </a:r>
                      <a:r>
                        <a:rPr lang="nl-BE" sz="1600" b="0" dirty="0" err="1">
                          <a:solidFill>
                            <a:srgbClr val="666366"/>
                          </a:solidFill>
                          <a:effectLst/>
                          <a:latin typeface="+mj-lt"/>
                        </a:rPr>
                        <a:t>facilitator</a:t>
                      </a:r>
                      <a:r>
                        <a:rPr lang="nl-BE" sz="1600" b="0" dirty="0">
                          <a:solidFill>
                            <a:srgbClr val="666366"/>
                          </a:solidFill>
                          <a:effectLst/>
                          <a:latin typeface="+mj-lt"/>
                        </a:rPr>
                        <a:t>.</a:t>
                      </a:r>
                      <a:r>
                        <a:rPr lang="nl-BE" sz="1600" b="0" baseline="0" dirty="0">
                          <a:solidFill>
                            <a:srgbClr val="666366"/>
                          </a:solidFill>
                          <a:effectLst/>
                          <a:latin typeface="+mj-lt"/>
                        </a:rPr>
                        <a:t> </a:t>
                      </a:r>
                      <a:endParaRPr lang="nl-BE" sz="1600" b="0" dirty="0">
                        <a:solidFill>
                          <a:srgbClr val="666366"/>
                        </a:solidFill>
                        <a:effectLst/>
                        <a:latin typeface="+mj-lt"/>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b="0" kern="1200" dirty="0">
                          <a:solidFill>
                            <a:srgbClr val="666366"/>
                          </a:solidFill>
                          <a:effectLst/>
                          <a:latin typeface="+mj-lt"/>
                          <a:ea typeface="+mn-ea"/>
                          <a:cs typeface="+mn-cs"/>
                        </a:rPr>
                        <a:t>Aandacht voor kleine vooruitgang</a:t>
                      </a:r>
                      <a:r>
                        <a:rPr lang="nl-BE" sz="1600" b="0" kern="1200" baseline="0" dirty="0">
                          <a:solidFill>
                            <a:srgbClr val="666366"/>
                          </a:solidFill>
                          <a:effectLst/>
                          <a:latin typeface="+mj-lt"/>
                          <a:ea typeface="+mn-ea"/>
                          <a:cs typeface="+mn-cs"/>
                        </a:rPr>
                        <a:t> en herval</a:t>
                      </a:r>
                      <a:r>
                        <a:rPr lang="nl-BE" sz="1600" b="0" kern="1200" dirty="0">
                          <a:solidFill>
                            <a:srgbClr val="666366"/>
                          </a:solidFill>
                          <a:effectLst/>
                          <a:latin typeface="+mj-lt"/>
                          <a:ea typeface="+mn-ea"/>
                          <a:cs typeface="+mn-cs"/>
                        </a:rPr>
                        <a:t> </a:t>
                      </a:r>
                    </a:p>
                  </a:txBody>
                  <a:tcPr marL="62171" marR="62171" marT="0" marB="0">
                    <a:solidFill>
                      <a:schemeClr val="bg1"/>
                    </a:solidFill>
                  </a:tcPr>
                </a:tc>
                <a:tc>
                  <a:txBody>
                    <a:bodyPr/>
                    <a:lstStyle/>
                    <a:p>
                      <a:pPr>
                        <a:spcAft>
                          <a:spcPts val="0"/>
                        </a:spcAft>
                      </a:pPr>
                      <a:r>
                        <a:rPr lang="nl-BE" sz="1600" b="0" dirty="0">
                          <a:solidFill>
                            <a:srgbClr val="666366"/>
                          </a:solidFill>
                          <a:effectLst/>
                          <a:latin typeface="+mj-lt"/>
                        </a:rPr>
                        <a:t> </a:t>
                      </a:r>
                      <a:endParaRPr lang="nl-BE" sz="900" b="0" dirty="0">
                        <a:solidFill>
                          <a:srgbClr val="666366"/>
                        </a:solidFill>
                        <a:effectLst/>
                        <a:latin typeface="+mj-lt"/>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b="1" dirty="0"/>
                        <a:t>Sociaal contact </a:t>
                      </a:r>
                      <a:r>
                        <a:rPr lang="nl-BE" sz="1600" b="0" kern="1200" dirty="0">
                          <a:solidFill>
                            <a:srgbClr val="666366"/>
                          </a:solidFill>
                          <a:effectLst/>
                          <a:latin typeface="+mn-lt"/>
                          <a:ea typeface="+mn-ea"/>
                          <a:cs typeface="+mn-cs"/>
                        </a:rPr>
                        <a:t>bevorderen</a:t>
                      </a:r>
                      <a:endParaRPr lang="nl-BE" sz="1600" b="0" dirty="0">
                        <a:solidFill>
                          <a:srgbClr val="666366"/>
                        </a:solidFill>
                        <a:effectLst/>
                        <a:latin typeface="+mj-lt"/>
                      </a:endParaRPr>
                    </a:p>
                    <a:p>
                      <a:pPr marL="342900" lvl="0" indent="-342900">
                        <a:spcAft>
                          <a:spcPts val="0"/>
                        </a:spcAft>
                        <a:buFont typeface="Wingdings" panose="05000000000000000000" pitchFamily="2" charset="2"/>
                        <a:buChar char=""/>
                      </a:pPr>
                      <a:r>
                        <a:rPr lang="nl-BE" sz="1600" b="0" dirty="0">
                          <a:solidFill>
                            <a:srgbClr val="666366"/>
                          </a:solidFill>
                          <a:effectLst/>
                          <a:latin typeface="+mj-lt"/>
                          <a:sym typeface="Wingdings" panose="05000000000000000000" pitchFamily="2" charset="2"/>
                        </a:rPr>
                        <a:t> </a:t>
                      </a:r>
                      <a:r>
                        <a:rPr lang="nl-BE" sz="1600" b="0" dirty="0">
                          <a:solidFill>
                            <a:srgbClr val="666366"/>
                          </a:solidFill>
                          <a:effectLst/>
                          <a:latin typeface="+mj-lt"/>
                        </a:rPr>
                        <a:t>Vaste vertrouwensfiguren, sleutelfiguren uit doelgroep</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b="0" dirty="0">
                          <a:solidFill>
                            <a:srgbClr val="666366"/>
                          </a:solidFill>
                          <a:effectLst/>
                          <a:latin typeface="+mj-lt"/>
                          <a:sym typeface="Wingdings" panose="05000000000000000000" pitchFamily="2" charset="2"/>
                        </a:rPr>
                        <a:t> </a:t>
                      </a:r>
                      <a:r>
                        <a:rPr lang="nl-BE" sz="1600" b="0" dirty="0">
                          <a:solidFill>
                            <a:srgbClr val="666366"/>
                          </a:solidFill>
                          <a:effectLst/>
                          <a:latin typeface="+mj-lt"/>
                        </a:rPr>
                        <a:t>Mogelijkheid om </a:t>
                      </a:r>
                      <a:r>
                        <a:rPr lang="nl-BE" sz="1600" b="0" kern="1200" dirty="0">
                          <a:solidFill>
                            <a:srgbClr val="666366"/>
                          </a:solidFill>
                          <a:effectLst/>
                          <a:latin typeface="+mj-lt"/>
                          <a:ea typeface="+mn-ea"/>
                          <a:cs typeface="+mn-cs"/>
                        </a:rPr>
                        <a:t>elkaar te ontmoeten,</a:t>
                      </a:r>
                      <a:r>
                        <a:rPr lang="nl-BE" sz="1600" b="0" kern="1200" baseline="0" dirty="0">
                          <a:solidFill>
                            <a:srgbClr val="666366"/>
                          </a:solidFill>
                          <a:effectLst/>
                          <a:latin typeface="+mj-lt"/>
                          <a:ea typeface="+mn-ea"/>
                          <a:cs typeface="+mn-cs"/>
                        </a:rPr>
                        <a:t> </a:t>
                      </a:r>
                      <a:r>
                        <a:rPr lang="nl-BE" sz="1600" b="0" dirty="0">
                          <a:solidFill>
                            <a:srgbClr val="666366"/>
                          </a:solidFill>
                          <a:effectLst/>
                          <a:latin typeface="+mj-lt"/>
                        </a:rPr>
                        <a:t>elkaar te leren kennen (bv. kennismakingsspel in groep),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b="0" dirty="0">
                          <a:solidFill>
                            <a:srgbClr val="666366"/>
                          </a:solidFill>
                          <a:effectLst/>
                          <a:latin typeface="+mj-lt"/>
                          <a:sym typeface="Wingdings" panose="05000000000000000000" pitchFamily="2" charset="2"/>
                        </a:rPr>
                        <a:t> </a:t>
                      </a:r>
                      <a:r>
                        <a:rPr lang="nl-BE" sz="1600" b="0" dirty="0">
                          <a:solidFill>
                            <a:srgbClr val="666366"/>
                          </a:solidFill>
                          <a:effectLst/>
                          <a:latin typeface="+mj-lt"/>
                        </a:rPr>
                        <a:t>Persoonlijke begeleiding</a:t>
                      </a:r>
                    </a:p>
                    <a:p>
                      <a:pPr marL="342900" lvl="0" indent="-342900">
                        <a:spcAft>
                          <a:spcPts val="0"/>
                        </a:spcAft>
                        <a:buFont typeface="Wingdings" panose="05000000000000000000" pitchFamily="2" charset="2"/>
                        <a:buChar char=""/>
                      </a:pPr>
                      <a:r>
                        <a:rPr lang="nl-BE" sz="1600" b="0" dirty="0">
                          <a:solidFill>
                            <a:srgbClr val="666366"/>
                          </a:solidFill>
                          <a:effectLst/>
                          <a:latin typeface="+mj-lt"/>
                        </a:rPr>
                        <a:t>Gezamenlijke doelen bv. groepsuitdaging in online stappenregistratietool van </a:t>
                      </a:r>
                      <a:r>
                        <a:rPr lang="nl-BE" sz="1600" b="0" i="1" dirty="0">
                          <a:solidFill>
                            <a:srgbClr val="666366"/>
                          </a:solidFill>
                          <a:effectLst/>
                          <a:latin typeface="+mj-lt"/>
                        </a:rPr>
                        <a:t>www.10000 stappen.be </a:t>
                      </a:r>
                    </a:p>
                    <a:p>
                      <a:pPr marL="342900" lvl="0" indent="-342900">
                        <a:spcAft>
                          <a:spcPts val="0"/>
                        </a:spcAft>
                        <a:buFont typeface="Wingdings" panose="05000000000000000000" pitchFamily="2" charset="2"/>
                        <a:buChar char=""/>
                      </a:pPr>
                      <a:r>
                        <a:rPr lang="nl-BE" sz="1600" b="0" kern="1200" dirty="0">
                          <a:solidFill>
                            <a:srgbClr val="666366"/>
                          </a:solidFill>
                          <a:effectLst/>
                          <a:latin typeface="+mj-lt"/>
                          <a:ea typeface="+mn-ea"/>
                          <a:cs typeface="+mn-cs"/>
                        </a:rPr>
                        <a:t>Succesverhalen van personen waarmee men zich identificeert</a:t>
                      </a:r>
                      <a:endParaRPr lang="nl-BE" sz="1600" b="0" dirty="0">
                        <a:solidFill>
                          <a:srgbClr val="666366"/>
                        </a:solidFill>
                        <a:effectLst/>
                        <a:latin typeface="+mj-lt"/>
                      </a:endParaRPr>
                    </a:p>
                    <a:p>
                      <a:pPr marL="342900" lvl="0" indent="-342900">
                        <a:spcAft>
                          <a:spcPts val="0"/>
                        </a:spcAft>
                        <a:buFont typeface="Wingdings" panose="05000000000000000000" pitchFamily="2" charset="2"/>
                        <a:buChar char=""/>
                      </a:pPr>
                      <a:r>
                        <a:rPr lang="nl-BE" sz="1600" b="0" dirty="0">
                          <a:solidFill>
                            <a:srgbClr val="666366"/>
                          </a:solidFill>
                          <a:effectLst/>
                          <a:latin typeface="+mj-lt"/>
                        </a:rPr>
                        <a:t>Rolmodellen gebruiken</a:t>
                      </a:r>
                    </a:p>
                    <a:p>
                      <a:pPr marL="342900" lvl="0" indent="-342900">
                        <a:spcAft>
                          <a:spcPts val="0"/>
                        </a:spcAft>
                        <a:buFont typeface="Wingdings" panose="05000000000000000000" pitchFamily="2" charset="2"/>
                        <a:buChar char=""/>
                      </a:pPr>
                      <a:r>
                        <a:rPr lang="nl-BE" sz="1600" b="0" dirty="0">
                          <a:solidFill>
                            <a:srgbClr val="666366"/>
                          </a:solidFill>
                          <a:effectLst/>
                          <a:latin typeface="+mj-lt"/>
                        </a:rPr>
                        <a:t>Samen grenzen verleggen</a:t>
                      </a:r>
                      <a:endParaRPr lang="nl-BE" sz="1600" b="0" dirty="0">
                        <a:solidFill>
                          <a:srgbClr val="666366"/>
                        </a:solidFill>
                        <a:effectLst/>
                        <a:latin typeface="+mj-lt"/>
                        <a:ea typeface="Verdana" panose="020B0604030504040204" pitchFamily="34" charset="0"/>
                        <a:cs typeface="Times New Roman" panose="02020603050405020304" pitchFamily="18" charset="0"/>
                      </a:endParaRPr>
                    </a:p>
                  </a:txBody>
                  <a:tcPr marL="62171" marR="62171" marT="0" marB="0">
                    <a:solidFill>
                      <a:schemeClr val="bg1"/>
                    </a:solidFill>
                  </a:tcPr>
                </a:tc>
                <a:tc>
                  <a:txBody>
                    <a:bodyPr/>
                    <a:lstStyle/>
                    <a:p>
                      <a:pPr>
                        <a:spcAft>
                          <a:spcPts val="0"/>
                        </a:spcAft>
                      </a:pPr>
                      <a:r>
                        <a:rPr lang="nl-BE" sz="1600" dirty="0">
                          <a:solidFill>
                            <a:srgbClr val="666366"/>
                          </a:solidFill>
                          <a:effectLst/>
                          <a:latin typeface="+mj-lt"/>
                        </a:rPr>
                        <a:t> </a:t>
                      </a:r>
                      <a:endParaRPr lang="nl-BE" sz="900" dirty="0">
                        <a:solidFill>
                          <a:srgbClr val="666366"/>
                        </a:solidFill>
                        <a:effectLst/>
                        <a:latin typeface="+mj-lt"/>
                      </a:endParaRPr>
                    </a:p>
                    <a:p>
                      <a:pPr marL="342900" lvl="0" indent="-342900">
                        <a:spcAft>
                          <a:spcPts val="0"/>
                        </a:spcAft>
                        <a:buFont typeface="Wingdings" panose="05000000000000000000" pitchFamily="2" charset="2"/>
                        <a:buChar char=""/>
                      </a:pPr>
                      <a:r>
                        <a:rPr lang="nl-BE" sz="1600" dirty="0">
                          <a:solidFill>
                            <a:srgbClr val="666366"/>
                          </a:solidFill>
                          <a:effectLst/>
                          <a:latin typeface="+mj-lt"/>
                        </a:rPr>
                        <a:t>Kennis verhogen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kern="1200" dirty="0">
                          <a:solidFill>
                            <a:srgbClr val="666366"/>
                          </a:solidFill>
                          <a:effectLst/>
                          <a:latin typeface="+mj-lt"/>
                          <a:ea typeface="+mn-ea"/>
                          <a:cs typeface="+mn-cs"/>
                        </a:rPr>
                        <a:t>Vaardigheden herontdekken (peil naar beweegvormen die men vroeger deed)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b="1" dirty="0"/>
                        <a:t>Zelfvertrouwen</a:t>
                      </a:r>
                      <a:r>
                        <a:rPr lang="nl-BE" sz="1600" kern="1200" dirty="0">
                          <a:solidFill>
                            <a:srgbClr val="666366"/>
                          </a:solidFill>
                          <a:effectLst/>
                          <a:latin typeface="+mj-lt"/>
                          <a:ea typeface="+mn-ea"/>
                          <a:cs typeface="+mn-cs"/>
                        </a:rPr>
                        <a:t> bijscherpen </a:t>
                      </a:r>
                      <a:endParaRPr lang="nl-BE" sz="1600" dirty="0">
                        <a:solidFill>
                          <a:srgbClr val="666366"/>
                        </a:solidFill>
                        <a:effectLst/>
                        <a:latin typeface="+mj-lt"/>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kern="1200" dirty="0">
                          <a:solidFill>
                            <a:srgbClr val="666366"/>
                          </a:solidFill>
                          <a:effectLst/>
                          <a:latin typeface="+mn-lt"/>
                          <a:ea typeface="+mn-ea"/>
                          <a:cs typeface="+mn-cs"/>
                          <a:sym typeface="Wingdings" panose="05000000000000000000" pitchFamily="2" charset="2"/>
                        </a:rPr>
                        <a:t> </a:t>
                      </a:r>
                      <a:r>
                        <a:rPr lang="nl-BE" sz="1600" kern="1200" dirty="0">
                          <a:solidFill>
                            <a:srgbClr val="666366"/>
                          </a:solidFill>
                          <a:effectLst/>
                          <a:latin typeface="+mn-lt"/>
                          <a:ea typeface="+mn-ea"/>
                          <a:cs typeface="+mn-cs"/>
                        </a:rPr>
                        <a:t>Realistische doelen</a:t>
                      </a:r>
                      <a:r>
                        <a:rPr lang="nl-BE" sz="1600" kern="1200" baseline="0" dirty="0">
                          <a:solidFill>
                            <a:srgbClr val="666366"/>
                          </a:solidFill>
                          <a:effectLst/>
                          <a:latin typeface="+mn-lt"/>
                          <a:ea typeface="+mn-ea"/>
                          <a:cs typeface="+mn-cs"/>
                        </a:rPr>
                        <a:t> stellen: </a:t>
                      </a:r>
                      <a:r>
                        <a:rPr lang="nl-BE" sz="1600" b="0" kern="1200" baseline="0" dirty="0">
                          <a:solidFill>
                            <a:srgbClr val="666366"/>
                          </a:solidFill>
                          <a:effectLst/>
                          <a:latin typeface="+mn-lt"/>
                          <a:ea typeface="+mn-ea"/>
                          <a:cs typeface="+mn-cs"/>
                        </a:rPr>
                        <a:t>h</a:t>
                      </a:r>
                      <a:r>
                        <a:rPr lang="nl-BE" sz="1600" b="0" kern="1200" dirty="0">
                          <a:solidFill>
                            <a:srgbClr val="666366"/>
                          </a:solidFill>
                          <a:effectLst/>
                          <a:latin typeface="+mn-lt"/>
                          <a:ea typeface="+mn-ea"/>
                          <a:cs typeface="+mn-cs"/>
                        </a:rPr>
                        <a:t>ou rekening met ieders</a:t>
                      </a:r>
                      <a:r>
                        <a:rPr lang="nl-BE" sz="1600" b="0" kern="1200" baseline="0" dirty="0">
                          <a:solidFill>
                            <a:srgbClr val="666366"/>
                          </a:solidFill>
                          <a:effectLst/>
                          <a:latin typeface="+mn-lt"/>
                          <a:ea typeface="+mn-ea"/>
                          <a:cs typeface="+mn-cs"/>
                        </a:rPr>
                        <a:t> </a:t>
                      </a:r>
                      <a:r>
                        <a:rPr lang="nl-BE" sz="1600" b="0" kern="1200" dirty="0">
                          <a:solidFill>
                            <a:srgbClr val="666366"/>
                          </a:solidFill>
                          <a:effectLst/>
                          <a:latin typeface="+mn-lt"/>
                          <a:ea typeface="+mn-ea"/>
                          <a:cs typeface="+mn-cs"/>
                        </a:rPr>
                        <a:t>niveau (bv. via een instaptest)</a:t>
                      </a:r>
                      <a:endParaRPr lang="nl-BE" sz="1600" dirty="0">
                        <a:solidFill>
                          <a:srgbClr val="666366"/>
                        </a:solidFill>
                        <a:effectLst/>
                        <a:latin typeface="+mj-lt"/>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kern="1200" dirty="0">
                          <a:solidFill>
                            <a:srgbClr val="666366"/>
                          </a:solidFill>
                          <a:effectLst/>
                          <a:latin typeface="+mn-lt"/>
                          <a:ea typeface="+mn-ea"/>
                          <a:cs typeface="+mn-cs"/>
                          <a:sym typeface="Wingdings" panose="05000000000000000000" pitchFamily="2" charset="2"/>
                        </a:rPr>
                        <a:t> Succes</a:t>
                      </a:r>
                      <a:r>
                        <a:rPr lang="nl-BE" sz="1600" kern="1200" baseline="0" dirty="0">
                          <a:solidFill>
                            <a:srgbClr val="666366"/>
                          </a:solidFill>
                          <a:effectLst/>
                          <a:latin typeface="+mn-lt"/>
                          <a:ea typeface="+mn-ea"/>
                          <a:cs typeface="+mn-cs"/>
                          <a:sym typeface="Wingdings" panose="05000000000000000000" pitchFamily="2" charset="2"/>
                        </a:rPr>
                        <a:t> ervaren</a:t>
                      </a:r>
                      <a:endParaRPr lang="nl-BE" sz="1600" kern="1200" dirty="0">
                        <a:solidFill>
                          <a:srgbClr val="666366"/>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600" kern="1200" dirty="0">
                          <a:solidFill>
                            <a:srgbClr val="666366"/>
                          </a:solidFill>
                          <a:effectLst/>
                          <a:latin typeface="+mn-lt"/>
                          <a:ea typeface="+mn-ea"/>
                          <a:cs typeface="+mn-cs"/>
                          <a:sym typeface="Wingdings" panose="05000000000000000000" pitchFamily="2" charset="2"/>
                        </a:rPr>
                        <a:t> </a:t>
                      </a:r>
                      <a:r>
                        <a:rPr lang="nl-BE" sz="1600" kern="1200" dirty="0">
                          <a:solidFill>
                            <a:srgbClr val="666366"/>
                          </a:solidFill>
                          <a:effectLst/>
                          <a:latin typeface="+mn-lt"/>
                          <a:ea typeface="+mn-ea"/>
                          <a:cs typeface="+mn-cs"/>
                        </a:rPr>
                        <a:t>Resultaten zichtbaar maken (bv. via online stappentool)</a:t>
                      </a:r>
                      <a:endParaRPr lang="nl-BE" sz="1600" dirty="0">
                        <a:solidFill>
                          <a:srgbClr val="666366"/>
                        </a:solidFill>
                        <a:effectLst/>
                        <a:latin typeface="+mj-lt"/>
                      </a:endParaRPr>
                    </a:p>
                    <a:p>
                      <a:pPr marL="342900" lvl="0" indent="-342900">
                        <a:spcAft>
                          <a:spcPts val="0"/>
                        </a:spcAft>
                        <a:buFont typeface="Wingdings" panose="05000000000000000000" pitchFamily="2" charset="2"/>
                        <a:buChar char=""/>
                      </a:pPr>
                      <a:r>
                        <a:rPr lang="nl-BE" sz="1600" dirty="0">
                          <a:solidFill>
                            <a:srgbClr val="666366"/>
                          </a:solidFill>
                          <a:effectLst/>
                          <a:latin typeface="+mj-lt"/>
                        </a:rPr>
                        <a:t>Zet de competentie van mensen uit de omgeving in: bv. verzorgenden, familie,… </a:t>
                      </a:r>
                    </a:p>
                    <a:p>
                      <a:pPr marL="342900" lvl="0" indent="-342900">
                        <a:spcAft>
                          <a:spcPts val="0"/>
                        </a:spcAft>
                        <a:buFont typeface="Wingdings" panose="05000000000000000000" pitchFamily="2" charset="2"/>
                        <a:buChar char=""/>
                      </a:pPr>
                      <a:r>
                        <a:rPr lang="nl-BE" sz="1600" dirty="0">
                          <a:solidFill>
                            <a:srgbClr val="666366"/>
                          </a:solidFill>
                          <a:effectLst/>
                          <a:latin typeface="+mj-lt"/>
                        </a:rPr>
                        <a:t>Planningsvaardigheden: ondersteunende beweegdagboekjes</a:t>
                      </a:r>
                    </a:p>
                  </a:txBody>
                  <a:tcPr marL="62171" marR="62171" marT="0" marB="0">
                    <a:solidFill>
                      <a:schemeClr val="bg1"/>
                    </a:solidFill>
                  </a:tcPr>
                </a:tc>
                <a:extLst>
                  <a:ext uri="{0D108BD9-81ED-4DB2-BD59-A6C34878D82A}">
                    <a16:rowId xmlns:a16="http://schemas.microsoft.com/office/drawing/2014/main" xmlns="" val="10001"/>
                  </a:ext>
                </a:extLst>
              </a:tr>
            </a:tbl>
          </a:graphicData>
        </a:graphic>
      </p:graphicFrame>
      <p:sp>
        <p:nvSpPr>
          <p:cNvPr id="8" name="Tekstvak 7"/>
          <p:cNvSpPr txBox="1"/>
          <p:nvPr/>
        </p:nvSpPr>
        <p:spPr>
          <a:xfrm>
            <a:off x="371216" y="6555256"/>
            <a:ext cx="1838368" cy="276999"/>
          </a:xfrm>
          <a:prstGeom prst="rect">
            <a:avLst/>
          </a:prstGeom>
          <a:noFill/>
        </p:spPr>
        <p:txBody>
          <a:bodyPr wrap="square" rtlCol="0">
            <a:spAutoFit/>
          </a:bodyPr>
          <a:lstStyle/>
          <a:p>
            <a:r>
              <a:rPr lang="nl-BE" sz="1200" dirty="0">
                <a:latin typeface="+mn-lt"/>
              </a:rPr>
              <a:t>VIGeZ vzw, © 2015</a:t>
            </a:r>
          </a:p>
        </p:txBody>
      </p:sp>
    </p:spTree>
    <p:extLst>
      <p:ext uri="{BB962C8B-B14F-4D97-AF65-F5344CB8AC3E}">
        <p14:creationId xmlns:p14="http://schemas.microsoft.com/office/powerpoint/2010/main" val="914684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578" y="103278"/>
            <a:ext cx="8401942" cy="1143000"/>
          </a:xfrm>
        </p:spPr>
        <p:txBody>
          <a:bodyPr/>
          <a:lstStyle/>
          <a:p>
            <a:r>
              <a:rPr lang="nl-BE" sz="2400" dirty="0"/>
              <a:t>Inspirerende strategieën en acties: AUTONOMIE (A)</a:t>
            </a:r>
          </a:p>
        </p:txBody>
      </p:sp>
      <p:sp>
        <p:nvSpPr>
          <p:cNvPr id="6" name="Rectangle 1"/>
          <p:cNvSpPr>
            <a:spLocks noChangeArrowheads="1"/>
          </p:cNvSpPr>
          <p:nvPr/>
        </p:nvSpPr>
        <p:spPr bwMode="auto">
          <a:xfrm>
            <a:off x="2211389" y="7388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BE" altLang="nl-BE">
                <a:solidFill>
                  <a:srgbClr val="000000"/>
                </a:solidFill>
                <a:latin typeface="Arial" panose="020B0604020202020204" pitchFamily="34" charset="0"/>
                <a:ea typeface="ＭＳ Ｐゴシック" panose="020B0600070205080204" pitchFamily="34" charset="-128"/>
              </a:rPr>
              <a:t/>
            </a:r>
            <a:br>
              <a:rPr lang="nl-BE" altLang="nl-BE">
                <a:solidFill>
                  <a:srgbClr val="000000"/>
                </a:solidFill>
                <a:latin typeface="Arial" panose="020B0604020202020204" pitchFamily="34" charset="0"/>
                <a:ea typeface="ＭＳ Ｐゴシック" panose="020B0600070205080204" pitchFamily="34" charset="-128"/>
              </a:rPr>
            </a:br>
            <a:endParaRPr lang="nl-BE" altLang="nl-BE">
              <a:solidFill>
                <a:srgbClr val="000000"/>
              </a:solidFill>
              <a:latin typeface="Arial" panose="020B0604020202020204" pitchFamily="34" charset="0"/>
              <a:ea typeface="ＭＳ Ｐゴシック" panose="020B0600070205080204" pitchFamily="34" charset="-128"/>
            </a:endParaRPr>
          </a:p>
        </p:txBody>
      </p:sp>
      <p:sp>
        <p:nvSpPr>
          <p:cNvPr id="3" name="Tijdelijke aanduiding voor inhoud 2"/>
          <p:cNvSpPr>
            <a:spLocks noGrp="1"/>
          </p:cNvSpPr>
          <p:nvPr>
            <p:ph idx="1"/>
          </p:nvPr>
        </p:nvSpPr>
        <p:spPr/>
        <p:txBody>
          <a:bodyPr/>
          <a:lstStyle/>
          <a:p>
            <a:r>
              <a:rPr lang="nl-BE" dirty="0"/>
              <a:t>10.000 stappen Sint-Niklaas: keuzes en inspraak geven</a:t>
            </a:r>
          </a:p>
        </p:txBody>
      </p:sp>
      <p:pic>
        <p:nvPicPr>
          <p:cNvPr id="9" name="Tijdelijke aanduiding voor inhoud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06908" y="1650404"/>
            <a:ext cx="6269742" cy="417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522" y="1650404"/>
            <a:ext cx="2786829" cy="4179828"/>
          </a:xfrm>
          <a:prstGeom prst="rect">
            <a:avLst/>
          </a:prstGeom>
        </p:spPr>
      </p:pic>
    </p:spTree>
    <p:extLst>
      <p:ext uri="{BB962C8B-B14F-4D97-AF65-F5344CB8AC3E}">
        <p14:creationId xmlns:p14="http://schemas.microsoft.com/office/powerpoint/2010/main" val="404874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577" y="103278"/>
            <a:ext cx="9164366" cy="1143000"/>
          </a:xfrm>
        </p:spPr>
        <p:txBody>
          <a:bodyPr/>
          <a:lstStyle/>
          <a:p>
            <a:r>
              <a:rPr lang="nl-BE" sz="2400" dirty="0"/>
              <a:t>Inspirerende strategieën en acties : VERBONDENHEID (B)</a:t>
            </a:r>
          </a:p>
        </p:txBody>
      </p:sp>
      <p:sp>
        <p:nvSpPr>
          <p:cNvPr id="6" name="Rectangle 1"/>
          <p:cNvSpPr>
            <a:spLocks noChangeArrowheads="1"/>
          </p:cNvSpPr>
          <p:nvPr/>
        </p:nvSpPr>
        <p:spPr bwMode="auto">
          <a:xfrm>
            <a:off x="2211389" y="7388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BE" altLang="nl-BE">
                <a:solidFill>
                  <a:srgbClr val="000000"/>
                </a:solidFill>
                <a:latin typeface="Arial" panose="020B0604020202020204" pitchFamily="34" charset="0"/>
                <a:ea typeface="ＭＳ Ｐゴシック" panose="020B0600070205080204" pitchFamily="34" charset="-128"/>
              </a:rPr>
              <a:t/>
            </a:r>
            <a:br>
              <a:rPr lang="nl-BE" altLang="nl-BE">
                <a:solidFill>
                  <a:srgbClr val="000000"/>
                </a:solidFill>
                <a:latin typeface="Arial" panose="020B0604020202020204" pitchFamily="34" charset="0"/>
                <a:ea typeface="ＭＳ Ｐゴシック" panose="020B0600070205080204" pitchFamily="34" charset="-128"/>
              </a:rPr>
            </a:br>
            <a:endParaRPr lang="nl-BE" altLang="nl-BE">
              <a:solidFill>
                <a:srgbClr val="000000"/>
              </a:solidFill>
              <a:latin typeface="Arial" panose="020B0604020202020204" pitchFamily="34" charset="0"/>
              <a:ea typeface="ＭＳ Ｐゴシック" panose="020B0600070205080204" pitchFamily="34" charset="-128"/>
            </a:endParaRPr>
          </a:p>
        </p:txBody>
      </p:sp>
      <p:sp>
        <p:nvSpPr>
          <p:cNvPr id="10" name="Tijdelijke aanduiding voor inhoud 9"/>
          <p:cNvSpPr>
            <a:spLocks noGrp="1"/>
          </p:cNvSpPr>
          <p:nvPr>
            <p:ph idx="1"/>
          </p:nvPr>
        </p:nvSpPr>
        <p:spPr/>
        <p:txBody>
          <a:bodyPr/>
          <a:lstStyle/>
          <a:p>
            <a:r>
              <a:rPr lang="nl-BE" dirty="0"/>
              <a:t>Goed gevoel stappers Brugge (sleutelfiguur uit buurt)</a:t>
            </a: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763" y="1650404"/>
            <a:ext cx="6344641" cy="4229266"/>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716" y="1650404"/>
            <a:ext cx="6343205" cy="4229266"/>
          </a:xfrm>
          <a:prstGeom prst="rect">
            <a:avLst/>
          </a:prstGeom>
        </p:spPr>
      </p:pic>
    </p:spTree>
    <p:extLst>
      <p:ext uri="{BB962C8B-B14F-4D97-AF65-F5344CB8AC3E}">
        <p14:creationId xmlns:p14="http://schemas.microsoft.com/office/powerpoint/2010/main" val="3491885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577" y="103278"/>
            <a:ext cx="8874079" cy="1143000"/>
          </a:xfrm>
        </p:spPr>
        <p:txBody>
          <a:bodyPr/>
          <a:lstStyle/>
          <a:p>
            <a:r>
              <a:rPr lang="nl-BE" sz="2400" dirty="0"/>
              <a:t>Inspirerende strategieën en acties: COMPETENTIE (C)</a:t>
            </a:r>
          </a:p>
        </p:txBody>
      </p:sp>
      <p:graphicFrame>
        <p:nvGraphicFramePr>
          <p:cNvPr id="4" name="Diagram 3"/>
          <p:cNvGraphicFramePr>
            <a:graphicFrameLocks noChangeAspect="1"/>
          </p:cNvGraphicFramePr>
          <p:nvPr>
            <p:extLst/>
          </p:nvPr>
        </p:nvGraphicFramePr>
        <p:xfrm>
          <a:off x="10613331" y="103278"/>
          <a:ext cx="1692000" cy="98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1"/>
          <p:cNvSpPr>
            <a:spLocks noChangeArrowheads="1"/>
          </p:cNvSpPr>
          <p:nvPr/>
        </p:nvSpPr>
        <p:spPr bwMode="auto">
          <a:xfrm>
            <a:off x="2211389" y="7388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BE" altLang="nl-BE">
                <a:solidFill>
                  <a:srgbClr val="000000"/>
                </a:solidFill>
                <a:latin typeface="Arial" panose="020B0604020202020204" pitchFamily="34" charset="0"/>
                <a:ea typeface="ＭＳ Ｐゴシック" panose="020B0600070205080204" pitchFamily="34" charset="-128"/>
              </a:rPr>
              <a:t/>
            </a:r>
            <a:br>
              <a:rPr lang="nl-BE" altLang="nl-BE">
                <a:solidFill>
                  <a:srgbClr val="000000"/>
                </a:solidFill>
                <a:latin typeface="Arial" panose="020B0604020202020204" pitchFamily="34" charset="0"/>
                <a:ea typeface="ＭＳ Ｐゴシック" panose="020B0600070205080204" pitchFamily="34" charset="-128"/>
              </a:rPr>
            </a:br>
            <a:endParaRPr lang="nl-BE" altLang="nl-BE">
              <a:solidFill>
                <a:srgbClr val="000000"/>
              </a:solidFill>
              <a:latin typeface="Arial" panose="020B0604020202020204" pitchFamily="34" charset="0"/>
              <a:ea typeface="ＭＳ Ｐゴシック" panose="020B0600070205080204" pitchFamily="34" charset="-128"/>
            </a:endParaRPr>
          </a:p>
        </p:txBody>
      </p:sp>
      <p:sp>
        <p:nvSpPr>
          <p:cNvPr id="3" name="Tijdelijke aanduiding voor inhoud 2"/>
          <p:cNvSpPr>
            <a:spLocks noGrp="1"/>
          </p:cNvSpPr>
          <p:nvPr>
            <p:ph idx="1"/>
          </p:nvPr>
        </p:nvSpPr>
        <p:spPr/>
        <p:txBody>
          <a:bodyPr/>
          <a:lstStyle/>
          <a:p>
            <a:pPr marL="342900" lvl="1" indent="-342900">
              <a:buFont typeface="Wingdings" pitchFamily="2" charset="2"/>
              <a:buChar char="q"/>
            </a:pPr>
            <a:r>
              <a:rPr lang="nl-BE" dirty="0" err="1"/>
              <a:t>Frambike</a:t>
            </a:r>
            <a:r>
              <a:rPr lang="nl-BE" dirty="0"/>
              <a:t>, Aarschot: herontdekken van kwaliteiten  </a:t>
            </a:r>
          </a:p>
          <a:p>
            <a:endParaRPr lang="nl-BE" dirty="0"/>
          </a:p>
        </p:txBody>
      </p:sp>
      <p:pic>
        <p:nvPicPr>
          <p:cNvPr id="7" name="Afbeelding 6"/>
          <p:cNvPicPr>
            <a:picLocks noChangeAspect="1"/>
          </p:cNvPicPr>
          <p:nvPr/>
        </p:nvPicPr>
        <p:blipFill rotWithShape="1">
          <a:blip r:embed="rId8" cstate="print">
            <a:extLst>
              <a:ext uri="{28A0092B-C50C-407E-A947-70E740481C1C}">
                <a14:useLocalDpi xmlns:a14="http://schemas.microsoft.com/office/drawing/2010/main" val="0"/>
              </a:ext>
            </a:extLst>
          </a:blip>
          <a:srcRect l="9278" t="22990" r="8808"/>
          <a:stretch/>
        </p:blipFill>
        <p:spPr>
          <a:xfrm>
            <a:off x="656167" y="1881874"/>
            <a:ext cx="6615489" cy="4664559"/>
          </a:xfrm>
          <a:prstGeom prst="rect">
            <a:avLst/>
          </a:prstGeom>
        </p:spPr>
      </p:pic>
      <p:pic>
        <p:nvPicPr>
          <p:cNvPr id="8" name="Afbeelding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6023" y="1905883"/>
            <a:ext cx="2682083" cy="4031454"/>
          </a:xfrm>
          <a:prstGeom prst="rect">
            <a:avLst/>
          </a:prstGeom>
        </p:spPr>
      </p:pic>
    </p:spTree>
    <p:extLst>
      <p:ext uri="{BB962C8B-B14F-4D97-AF65-F5344CB8AC3E}">
        <p14:creationId xmlns:p14="http://schemas.microsoft.com/office/powerpoint/2010/main" val="143179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3084" y="2938021"/>
            <a:ext cx="10363200" cy="1362075"/>
          </a:xfrm>
        </p:spPr>
        <p:txBody>
          <a:bodyPr/>
          <a:lstStyle/>
          <a:p>
            <a:pPr algn="ctr"/>
            <a:r>
              <a:rPr lang="nl-BE" dirty="0"/>
              <a:t>Beweging en sedentair gedrag:</a:t>
            </a:r>
            <a:br>
              <a:rPr lang="nl-BE" dirty="0"/>
            </a:br>
            <a:r>
              <a:rPr lang="nl-BE" cap="none" dirty="0"/>
              <a:t>Probleem?</a:t>
            </a:r>
            <a:endParaRPr lang="nl-BE" dirty="0"/>
          </a:p>
        </p:txBody>
      </p:sp>
    </p:spTree>
    <p:extLst>
      <p:ext uri="{BB962C8B-B14F-4D97-AF65-F5344CB8AC3E}">
        <p14:creationId xmlns:p14="http://schemas.microsoft.com/office/powerpoint/2010/main" val="620387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577" y="103278"/>
            <a:ext cx="9967489" cy="1143000"/>
          </a:xfrm>
        </p:spPr>
        <p:txBody>
          <a:bodyPr/>
          <a:lstStyle/>
          <a:p>
            <a:r>
              <a:rPr lang="nl-BE" sz="2400" dirty="0"/>
              <a:t>Wat kunnen we doen om mensen met dementie (en hun omgeving?) te benaderen </a:t>
            </a:r>
            <a:r>
              <a:rPr lang="nl-BE" sz="2400" dirty="0" err="1"/>
              <a:t>ifv</a:t>
            </a:r>
            <a:r>
              <a:rPr lang="nl-BE" sz="2400" dirty="0"/>
              <a:t> verhogen van zelfdeterminatie?</a:t>
            </a:r>
          </a:p>
        </p:txBody>
      </p:sp>
      <p:sp>
        <p:nvSpPr>
          <p:cNvPr id="6" name="Rectangle 1"/>
          <p:cNvSpPr>
            <a:spLocks noChangeArrowheads="1"/>
          </p:cNvSpPr>
          <p:nvPr/>
        </p:nvSpPr>
        <p:spPr bwMode="auto">
          <a:xfrm>
            <a:off x="2211389" y="7388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BE" altLang="nl-BE">
                <a:solidFill>
                  <a:srgbClr val="000000"/>
                </a:solidFill>
                <a:latin typeface="Arial" panose="020B0604020202020204" pitchFamily="34" charset="0"/>
                <a:ea typeface="ＭＳ Ｐゴシック" panose="020B0600070205080204" pitchFamily="34" charset="-128"/>
              </a:rPr>
              <a:t/>
            </a:r>
            <a:br>
              <a:rPr lang="nl-BE" altLang="nl-BE">
                <a:solidFill>
                  <a:srgbClr val="000000"/>
                </a:solidFill>
                <a:latin typeface="Arial" panose="020B0604020202020204" pitchFamily="34" charset="0"/>
                <a:ea typeface="ＭＳ Ｐゴシック" panose="020B0600070205080204" pitchFamily="34" charset="-128"/>
              </a:rPr>
            </a:br>
            <a:endParaRPr lang="nl-BE" altLang="nl-BE">
              <a:solidFill>
                <a:srgbClr val="000000"/>
              </a:solidFill>
              <a:latin typeface="Arial" panose="020B0604020202020204" pitchFamily="34" charset="0"/>
              <a:ea typeface="ＭＳ Ｐゴシック" panose="020B0600070205080204" pitchFamily="34" charset="-128"/>
            </a:endParaRPr>
          </a:p>
        </p:txBody>
      </p:sp>
      <p:graphicFrame>
        <p:nvGraphicFramePr>
          <p:cNvPr id="7" name="Tijdelijke aanduiding voor inhoud 4"/>
          <p:cNvGraphicFramePr>
            <a:graphicFrameLocks/>
          </p:cNvGraphicFramePr>
          <p:nvPr>
            <p:extLst>
              <p:ext uri="{D42A27DB-BD31-4B8C-83A1-F6EECF244321}">
                <p14:modId xmlns:p14="http://schemas.microsoft.com/office/powerpoint/2010/main" val="455734275"/>
              </p:ext>
            </p:extLst>
          </p:nvPr>
        </p:nvGraphicFramePr>
        <p:xfrm>
          <a:off x="371216" y="1369150"/>
          <a:ext cx="11088115" cy="5214519"/>
        </p:xfrm>
        <a:graphic>
          <a:graphicData uri="http://schemas.openxmlformats.org/drawingml/2006/table">
            <a:tbl>
              <a:tblPr firstRow="1" firstCol="1" bandRow="1">
                <a:tableStyleId>{7E9639D4-E3E2-4D34-9284-5A2195B3D0D7}</a:tableStyleId>
              </a:tblPr>
              <a:tblGrid>
                <a:gridCol w="4828696">
                  <a:extLst>
                    <a:ext uri="{9D8B030D-6E8A-4147-A177-3AD203B41FA5}">
                      <a16:colId xmlns:a16="http://schemas.microsoft.com/office/drawing/2014/main" xmlns="" val="20000"/>
                    </a:ext>
                  </a:extLst>
                </a:gridCol>
                <a:gridCol w="3091472">
                  <a:extLst>
                    <a:ext uri="{9D8B030D-6E8A-4147-A177-3AD203B41FA5}">
                      <a16:colId xmlns:a16="http://schemas.microsoft.com/office/drawing/2014/main" xmlns="" val="20001"/>
                    </a:ext>
                  </a:extLst>
                </a:gridCol>
                <a:gridCol w="3167947">
                  <a:extLst>
                    <a:ext uri="{9D8B030D-6E8A-4147-A177-3AD203B41FA5}">
                      <a16:colId xmlns:a16="http://schemas.microsoft.com/office/drawing/2014/main" xmlns="" val="20002"/>
                    </a:ext>
                  </a:extLst>
                </a:gridCol>
              </a:tblGrid>
              <a:tr h="258265">
                <a:tc>
                  <a:txBody>
                    <a:bodyPr/>
                    <a:lstStyle/>
                    <a:p>
                      <a:pPr algn="ctr">
                        <a:spcAft>
                          <a:spcPts val="0"/>
                        </a:spcAft>
                      </a:pPr>
                      <a:r>
                        <a:rPr lang="nl-BE" sz="1800" dirty="0">
                          <a:solidFill>
                            <a:srgbClr val="FF7C80"/>
                          </a:solidFill>
                          <a:effectLst/>
                          <a:latin typeface="+mj-lt"/>
                        </a:rPr>
                        <a:t>A</a:t>
                      </a:r>
                      <a:r>
                        <a:rPr lang="nl-BE" sz="1600" dirty="0">
                          <a:effectLst/>
                          <a:latin typeface="+mj-lt"/>
                        </a:rPr>
                        <a:t>utonomie</a:t>
                      </a:r>
                      <a:endParaRPr lang="nl-BE" sz="1600" dirty="0">
                        <a:effectLst/>
                        <a:latin typeface="+mj-lt"/>
                        <a:ea typeface="Verdana" panose="020B0604030504040204" pitchFamily="34" charset="0"/>
                        <a:cs typeface="Times New Roman" panose="02020603050405020304" pitchFamily="18" charset="0"/>
                      </a:endParaRPr>
                    </a:p>
                  </a:txBody>
                  <a:tcPr marL="62171" marR="62171" marT="0" marB="0" anchor="ctr"/>
                </a:tc>
                <a:tc>
                  <a:txBody>
                    <a:bodyPr/>
                    <a:lstStyle/>
                    <a:p>
                      <a:pPr algn="ctr">
                        <a:spcAft>
                          <a:spcPts val="0"/>
                        </a:spcAft>
                      </a:pPr>
                      <a:r>
                        <a:rPr lang="nl-BE" sz="1600" dirty="0" err="1">
                          <a:effectLst/>
                          <a:latin typeface="+mj-lt"/>
                        </a:rPr>
                        <a:t>Ver</a:t>
                      </a:r>
                      <a:r>
                        <a:rPr lang="nl-BE" sz="1800" dirty="0" err="1">
                          <a:solidFill>
                            <a:srgbClr val="CC99FF"/>
                          </a:solidFill>
                          <a:effectLst/>
                          <a:latin typeface="+mj-lt"/>
                        </a:rPr>
                        <a:t>B</a:t>
                      </a:r>
                      <a:r>
                        <a:rPr lang="nl-BE" sz="1600" dirty="0" err="1">
                          <a:effectLst/>
                          <a:latin typeface="+mj-lt"/>
                        </a:rPr>
                        <a:t>ondenheid</a:t>
                      </a:r>
                      <a:endParaRPr lang="nl-BE" sz="1600" dirty="0">
                        <a:effectLst/>
                        <a:latin typeface="+mj-lt"/>
                        <a:ea typeface="Verdana" panose="020B0604030504040204" pitchFamily="34" charset="0"/>
                        <a:cs typeface="Times New Roman" panose="02020603050405020304" pitchFamily="18" charset="0"/>
                      </a:endParaRPr>
                    </a:p>
                  </a:txBody>
                  <a:tcPr marL="62171" marR="62171" marT="0" marB="0" anchor="ctr"/>
                </a:tc>
                <a:tc>
                  <a:txBody>
                    <a:bodyPr/>
                    <a:lstStyle/>
                    <a:p>
                      <a:pPr algn="ctr">
                        <a:spcAft>
                          <a:spcPts val="0"/>
                        </a:spcAft>
                      </a:pPr>
                      <a:r>
                        <a:rPr lang="nl-BE" sz="1800" dirty="0">
                          <a:solidFill>
                            <a:srgbClr val="92D050"/>
                          </a:solidFill>
                          <a:effectLst/>
                          <a:latin typeface="+mj-lt"/>
                        </a:rPr>
                        <a:t>C</a:t>
                      </a:r>
                      <a:r>
                        <a:rPr lang="nl-BE" sz="1600" dirty="0">
                          <a:effectLst/>
                          <a:latin typeface="+mj-lt"/>
                        </a:rPr>
                        <a:t>ompetentie</a:t>
                      </a:r>
                      <a:endParaRPr lang="nl-BE" sz="1600" dirty="0">
                        <a:effectLst/>
                        <a:latin typeface="+mj-lt"/>
                        <a:ea typeface="Verdana" panose="020B0604030504040204" pitchFamily="34" charset="0"/>
                        <a:cs typeface="Times New Roman" panose="02020603050405020304" pitchFamily="18" charset="0"/>
                      </a:endParaRPr>
                    </a:p>
                  </a:txBody>
                  <a:tcPr marL="62171" marR="62171" marT="0" marB="0" anchor="ctr"/>
                </a:tc>
                <a:extLst>
                  <a:ext uri="{0D108BD9-81ED-4DB2-BD59-A6C34878D82A}">
                    <a16:rowId xmlns:a16="http://schemas.microsoft.com/office/drawing/2014/main" xmlns="" val="10000"/>
                  </a:ext>
                </a:extLst>
              </a:tr>
              <a:tr h="4940199">
                <a:tc>
                  <a:txBody>
                    <a:bodyPr/>
                    <a:lstStyle/>
                    <a:p>
                      <a:pPr>
                        <a:spcAft>
                          <a:spcPts val="0"/>
                        </a:spcAft>
                      </a:pPr>
                      <a:endParaRPr lang="nl-BE" sz="900" b="0" dirty="0">
                        <a:solidFill>
                          <a:srgbClr val="666366"/>
                        </a:solidFill>
                        <a:effectLst/>
                        <a:latin typeface="+mj-lt"/>
                      </a:endParaRPr>
                    </a:p>
                  </a:txBody>
                  <a:tcPr marL="62171" marR="62171" marT="0" marB="0">
                    <a:solidFill>
                      <a:schemeClr val="bg1"/>
                    </a:solidFill>
                  </a:tcPr>
                </a:tc>
                <a:tc>
                  <a:txBody>
                    <a:bodyPr/>
                    <a:lstStyle/>
                    <a:p>
                      <a:pPr>
                        <a:spcAft>
                          <a:spcPts val="0"/>
                        </a:spcAft>
                      </a:pPr>
                      <a:r>
                        <a:rPr lang="nl-BE" sz="1600" b="0" dirty="0">
                          <a:solidFill>
                            <a:srgbClr val="666366"/>
                          </a:solidFill>
                          <a:effectLst/>
                          <a:latin typeface="+mj-lt"/>
                        </a:rPr>
                        <a:t> </a:t>
                      </a:r>
                      <a:endParaRPr lang="nl-BE" sz="900" b="0" dirty="0">
                        <a:solidFill>
                          <a:srgbClr val="666366"/>
                        </a:solidFill>
                        <a:effectLst/>
                        <a:latin typeface="+mj-lt"/>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BE" sz="1600" b="0" dirty="0">
                        <a:solidFill>
                          <a:srgbClr val="666366"/>
                        </a:solidFill>
                        <a:effectLst/>
                        <a:latin typeface="+mj-lt"/>
                        <a:ea typeface="Verdana" panose="020B0604030504040204" pitchFamily="34" charset="0"/>
                        <a:cs typeface="Times New Roman" panose="02020603050405020304" pitchFamily="18" charset="0"/>
                      </a:endParaRPr>
                    </a:p>
                  </a:txBody>
                  <a:tcPr marL="62171" marR="62171" marT="0" marB="0">
                    <a:solidFill>
                      <a:schemeClr val="bg1"/>
                    </a:solidFill>
                  </a:tcPr>
                </a:tc>
                <a:tc>
                  <a:txBody>
                    <a:bodyPr/>
                    <a:lstStyle/>
                    <a:p>
                      <a:pPr>
                        <a:spcAft>
                          <a:spcPts val="0"/>
                        </a:spcAft>
                      </a:pPr>
                      <a:r>
                        <a:rPr lang="nl-BE" sz="1600" dirty="0">
                          <a:solidFill>
                            <a:srgbClr val="666366"/>
                          </a:solidFill>
                          <a:effectLst/>
                          <a:latin typeface="+mj-lt"/>
                        </a:rPr>
                        <a:t> </a:t>
                      </a:r>
                      <a:endParaRPr lang="nl-BE" sz="900" dirty="0">
                        <a:solidFill>
                          <a:srgbClr val="666366"/>
                        </a:solidFill>
                        <a:effectLst/>
                        <a:latin typeface="+mj-lt"/>
                      </a:endParaRPr>
                    </a:p>
                  </a:txBody>
                  <a:tcPr marL="62171" marR="62171" marT="0" marB="0">
                    <a:solidFill>
                      <a:schemeClr val="bg1"/>
                    </a:solidFill>
                  </a:tcPr>
                </a:tc>
                <a:extLst>
                  <a:ext uri="{0D108BD9-81ED-4DB2-BD59-A6C34878D82A}">
                    <a16:rowId xmlns:a16="http://schemas.microsoft.com/office/drawing/2014/main" xmlns="" val="10001"/>
                  </a:ext>
                </a:extLst>
              </a:tr>
            </a:tbl>
          </a:graphicData>
        </a:graphic>
      </p:graphicFrame>
      <p:sp>
        <p:nvSpPr>
          <p:cNvPr id="8" name="Tekstvak 7"/>
          <p:cNvSpPr txBox="1"/>
          <p:nvPr/>
        </p:nvSpPr>
        <p:spPr>
          <a:xfrm>
            <a:off x="371216" y="6555256"/>
            <a:ext cx="1838368" cy="276999"/>
          </a:xfrm>
          <a:prstGeom prst="rect">
            <a:avLst/>
          </a:prstGeom>
          <a:noFill/>
        </p:spPr>
        <p:txBody>
          <a:bodyPr wrap="square" rtlCol="0">
            <a:spAutoFit/>
          </a:bodyPr>
          <a:lstStyle/>
          <a:p>
            <a:r>
              <a:rPr lang="nl-BE" sz="1200" dirty="0">
                <a:latin typeface="+mn-lt"/>
              </a:rPr>
              <a:t>VIGeZ vzw, © 2015</a:t>
            </a:r>
          </a:p>
        </p:txBody>
      </p:sp>
    </p:spTree>
    <p:extLst>
      <p:ext uri="{BB962C8B-B14F-4D97-AF65-F5344CB8AC3E}">
        <p14:creationId xmlns:p14="http://schemas.microsoft.com/office/powerpoint/2010/main" val="2906553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3084" y="2938021"/>
            <a:ext cx="10363200" cy="1362075"/>
          </a:xfrm>
        </p:spPr>
        <p:txBody>
          <a:bodyPr/>
          <a:lstStyle/>
          <a:p>
            <a:pPr algn="ctr"/>
            <a:r>
              <a:rPr lang="nl-BE" dirty="0"/>
              <a:t>Hoe pakken we het aan?</a:t>
            </a:r>
            <a:br>
              <a:rPr lang="nl-BE" dirty="0"/>
            </a:br>
            <a:r>
              <a:rPr lang="nl-BE" cap="none" dirty="0"/>
              <a:t>Naar een succesvolle interventie</a:t>
            </a:r>
            <a:endParaRPr lang="nl-BE" dirty="0"/>
          </a:p>
        </p:txBody>
      </p:sp>
    </p:spTree>
    <p:extLst>
      <p:ext uri="{BB962C8B-B14F-4D97-AF65-F5344CB8AC3E}">
        <p14:creationId xmlns:p14="http://schemas.microsoft.com/office/powerpoint/2010/main" val="3151558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8912" y="622570"/>
            <a:ext cx="8401942" cy="1143000"/>
          </a:xfrm>
        </p:spPr>
        <p:txBody>
          <a:bodyPr/>
          <a:lstStyle/>
          <a:p>
            <a:r>
              <a:rPr lang="nl-BE" dirty="0"/>
              <a:t>Gezondheidsbevordering: dé ‘baseline’</a:t>
            </a:r>
          </a:p>
        </p:txBody>
      </p:sp>
      <p:sp>
        <p:nvSpPr>
          <p:cNvPr id="6" name="Rectangle 1"/>
          <p:cNvSpPr>
            <a:spLocks noChangeArrowheads="1"/>
          </p:cNvSpPr>
          <p:nvPr/>
        </p:nvSpPr>
        <p:spPr bwMode="auto">
          <a:xfrm>
            <a:off x="2211389" y="7388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BE" altLang="nl-BE">
                <a:solidFill>
                  <a:srgbClr val="000000"/>
                </a:solidFill>
                <a:latin typeface="Arial" panose="020B0604020202020204" pitchFamily="34" charset="0"/>
                <a:ea typeface="ＭＳ Ｐゴシック" panose="020B0600070205080204" pitchFamily="34" charset="-128"/>
              </a:rPr>
              <a:t/>
            </a:r>
            <a:br>
              <a:rPr lang="nl-BE" altLang="nl-BE">
                <a:solidFill>
                  <a:srgbClr val="000000"/>
                </a:solidFill>
                <a:latin typeface="Arial" panose="020B0604020202020204" pitchFamily="34" charset="0"/>
                <a:ea typeface="ＭＳ Ｐゴシック" panose="020B0600070205080204" pitchFamily="34" charset="-128"/>
              </a:rPr>
            </a:br>
            <a:endParaRPr lang="nl-BE" altLang="nl-BE">
              <a:solidFill>
                <a:srgbClr val="000000"/>
              </a:solidFill>
              <a:latin typeface="Arial" panose="020B0604020202020204" pitchFamily="34" charset="0"/>
              <a:ea typeface="ＭＳ Ｐゴシック" panose="020B0600070205080204" pitchFamily="34" charset="-128"/>
            </a:endParaRPr>
          </a:p>
        </p:txBody>
      </p:sp>
      <p:sp>
        <p:nvSpPr>
          <p:cNvPr id="8" name="Tekstvak 7"/>
          <p:cNvSpPr txBox="1"/>
          <p:nvPr/>
        </p:nvSpPr>
        <p:spPr>
          <a:xfrm>
            <a:off x="371216" y="6555256"/>
            <a:ext cx="1838368" cy="276999"/>
          </a:xfrm>
          <a:prstGeom prst="rect">
            <a:avLst/>
          </a:prstGeom>
          <a:noFill/>
        </p:spPr>
        <p:txBody>
          <a:bodyPr wrap="square" rtlCol="0">
            <a:spAutoFit/>
          </a:bodyPr>
          <a:lstStyle/>
          <a:p>
            <a:r>
              <a:rPr lang="nl-BE" sz="1200" dirty="0">
                <a:latin typeface="+mn-lt"/>
              </a:rPr>
              <a:t>VIGeZ vzw, © 2015</a:t>
            </a:r>
          </a:p>
        </p:txBody>
      </p:sp>
      <p:pic>
        <p:nvPicPr>
          <p:cNvPr id="1026" name="Picture 2" descr="http://www.lovethispic.com/uploaded_images/48670-One-Way-Or-Another.jpg"/>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6915" y="1787014"/>
            <a:ext cx="4553999" cy="455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p:cNvPicPr>
            <a:picLocks noChangeAspect="1"/>
          </p:cNvPicPr>
          <p:nvPr/>
        </p:nvPicPr>
        <p:blipFill>
          <a:blip r:embed="rId5"/>
          <a:stretch>
            <a:fillRect/>
          </a:stretch>
        </p:blipFill>
        <p:spPr>
          <a:xfrm>
            <a:off x="2850088" y="1557720"/>
            <a:ext cx="8108383" cy="4187165"/>
          </a:xfrm>
          <a:prstGeom prst="rect">
            <a:avLst/>
          </a:prstGeom>
        </p:spPr>
      </p:pic>
      <p:sp>
        <p:nvSpPr>
          <p:cNvPr id="3" name="Tekstvak 2"/>
          <p:cNvSpPr txBox="1"/>
          <p:nvPr/>
        </p:nvSpPr>
        <p:spPr>
          <a:xfrm>
            <a:off x="5169879" y="5228488"/>
            <a:ext cx="6298519" cy="954107"/>
          </a:xfrm>
          <a:prstGeom prst="rect">
            <a:avLst/>
          </a:prstGeom>
          <a:noFill/>
        </p:spPr>
        <p:txBody>
          <a:bodyPr wrap="none" rtlCol="0">
            <a:spAutoFit/>
          </a:bodyPr>
          <a:lstStyle/>
          <a:p>
            <a:r>
              <a:rPr lang="nl-BE" sz="2800" b="1" dirty="0">
                <a:latin typeface="Blackadder ITC" panose="04020505051007020D02" pitchFamily="82" charset="0"/>
              </a:rPr>
              <a:t>(*) Gezonde keuzes meer voor de hand liggend maken</a:t>
            </a:r>
          </a:p>
          <a:p>
            <a:r>
              <a:rPr lang="nl-BE" sz="2800" b="1" dirty="0">
                <a:latin typeface="Blackadder ITC" panose="04020505051007020D02" pitchFamily="82" charset="0"/>
              </a:rPr>
              <a:t>        Ongezonde keuzes minder eenvoudig maken</a:t>
            </a:r>
            <a:endParaRPr lang="nl-BE" sz="2800" b="1" dirty="0"/>
          </a:p>
        </p:txBody>
      </p:sp>
    </p:spTree>
    <p:extLst>
      <p:ext uri="{BB962C8B-B14F-4D97-AF65-F5344CB8AC3E}">
        <p14:creationId xmlns:p14="http://schemas.microsoft.com/office/powerpoint/2010/main" val="2910696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324708" y="404814"/>
            <a:ext cx="9343292" cy="936625"/>
          </a:xfrm>
          <a:noFill/>
        </p:spPr>
        <p:txBody>
          <a:bodyPr/>
          <a:lstStyle/>
          <a:p>
            <a:pPr algn="l" eaLnBrk="1" hangingPunct="1"/>
            <a:r>
              <a:rPr lang="fr-BE" altLang="nl-BE" dirty="0" err="1"/>
              <a:t>Succesvolle</a:t>
            </a:r>
            <a:r>
              <a:rPr lang="fr-BE" altLang="nl-BE" dirty="0"/>
              <a:t> </a:t>
            </a:r>
            <a:r>
              <a:rPr lang="fr-BE" altLang="nl-BE" dirty="0" err="1"/>
              <a:t>gezondheidsbevordering</a:t>
            </a:r>
            <a:endParaRPr lang="nl-NL" altLang="nl-BE" dirty="0"/>
          </a:p>
        </p:txBody>
      </p:sp>
      <p:sp>
        <p:nvSpPr>
          <p:cNvPr id="47107" name="Rectangle 5"/>
          <p:cNvSpPr>
            <a:spLocks noGrp="1" noChangeArrowheads="1"/>
          </p:cNvSpPr>
          <p:nvPr>
            <p:ph type="body" idx="1"/>
          </p:nvPr>
        </p:nvSpPr>
        <p:spPr>
          <a:xfrm>
            <a:off x="1418492" y="1484313"/>
            <a:ext cx="8633558" cy="4114800"/>
          </a:xfrm>
          <a:noFill/>
        </p:spPr>
        <p:txBody>
          <a:bodyPr/>
          <a:lstStyle/>
          <a:p>
            <a:pPr eaLnBrk="1" hangingPunct="1"/>
            <a:r>
              <a:rPr lang="nl-NL" altLang="nl-BE" sz="2800" dirty="0"/>
              <a:t>Integreren in het dagelijkse leven </a:t>
            </a:r>
          </a:p>
          <a:p>
            <a:pPr marL="0" indent="0" eaLnBrk="1" hangingPunct="1">
              <a:buNone/>
            </a:pPr>
            <a:r>
              <a:rPr lang="nl-NL" altLang="nl-BE" sz="2800" dirty="0"/>
              <a:t>			</a:t>
            </a:r>
            <a:r>
              <a:rPr lang="nl-NL" altLang="nl-BE" sz="2800" dirty="0">
                <a:solidFill>
                  <a:srgbClr val="E31619"/>
                </a:solidFill>
              </a:rPr>
              <a:t>= </a:t>
            </a:r>
            <a:r>
              <a:rPr lang="nl-NL" altLang="nl-BE" sz="2800" dirty="0" err="1">
                <a:solidFill>
                  <a:srgbClr val="E31619"/>
                </a:solidFill>
              </a:rPr>
              <a:t>settinggerichte</a:t>
            </a:r>
            <a:r>
              <a:rPr lang="nl-NL" altLang="nl-BE" sz="2800" dirty="0">
                <a:solidFill>
                  <a:srgbClr val="E31619"/>
                </a:solidFill>
              </a:rPr>
              <a:t> aanpak</a:t>
            </a:r>
          </a:p>
          <a:p>
            <a:pPr eaLnBrk="1" hangingPunct="1">
              <a:buFontTx/>
              <a:buNone/>
            </a:pPr>
            <a:endParaRPr lang="nl-NL" altLang="nl-BE" sz="2800" dirty="0"/>
          </a:p>
          <a:p>
            <a:r>
              <a:rPr lang="nl-NL" altLang="nl-BE" sz="2800" dirty="0"/>
              <a:t>Interventiemix </a:t>
            </a:r>
          </a:p>
          <a:p>
            <a:pPr marL="0" indent="0">
              <a:buNone/>
            </a:pPr>
            <a:r>
              <a:rPr lang="nl-NL" altLang="nl-BE" sz="2800" dirty="0"/>
              <a:t>			</a:t>
            </a:r>
            <a:r>
              <a:rPr lang="nl-NL" altLang="nl-BE" sz="2800" dirty="0">
                <a:solidFill>
                  <a:srgbClr val="E31619"/>
                </a:solidFill>
              </a:rPr>
              <a:t>= 4 strategieën</a:t>
            </a:r>
          </a:p>
          <a:p>
            <a:pPr eaLnBrk="1" hangingPunct="1">
              <a:buFontTx/>
              <a:buNone/>
            </a:pPr>
            <a:endParaRPr lang="nl-NL" altLang="nl-BE" sz="2800" dirty="0"/>
          </a:p>
          <a:p>
            <a:r>
              <a:rPr lang="nl-NL" altLang="nl-BE" sz="2800" dirty="0"/>
              <a:t>Ondersteunend overheidsbeleid </a:t>
            </a:r>
          </a:p>
          <a:p>
            <a:pPr marL="0" indent="0">
              <a:buNone/>
            </a:pPr>
            <a:r>
              <a:rPr lang="nl-NL" altLang="nl-BE" sz="2800" dirty="0"/>
              <a:t>			</a:t>
            </a:r>
            <a:r>
              <a:rPr lang="nl-NL" altLang="nl-BE" sz="2800" dirty="0">
                <a:solidFill>
                  <a:srgbClr val="E31619"/>
                </a:solidFill>
              </a:rPr>
              <a:t>= health in </a:t>
            </a:r>
            <a:r>
              <a:rPr lang="nl-NL" altLang="nl-BE" sz="2800" dirty="0" err="1">
                <a:solidFill>
                  <a:srgbClr val="E31619"/>
                </a:solidFill>
              </a:rPr>
              <a:t>all</a:t>
            </a:r>
            <a:r>
              <a:rPr lang="nl-NL" altLang="nl-BE" sz="2800" dirty="0">
                <a:solidFill>
                  <a:srgbClr val="E31619"/>
                </a:solidFill>
              </a:rPr>
              <a:t> </a:t>
            </a:r>
            <a:r>
              <a:rPr lang="nl-NL" altLang="nl-BE" sz="2800" dirty="0" err="1">
                <a:solidFill>
                  <a:srgbClr val="E31619"/>
                </a:solidFill>
              </a:rPr>
              <a:t>policies</a:t>
            </a:r>
            <a:r>
              <a:rPr lang="nl-NL" altLang="nl-BE" sz="2800" dirty="0">
                <a:solidFill>
                  <a:srgbClr val="E31619"/>
                </a:solidFill>
              </a:rPr>
              <a:t> </a:t>
            </a:r>
          </a:p>
        </p:txBody>
      </p:sp>
    </p:spTree>
    <p:extLst>
      <p:ext uri="{BB962C8B-B14F-4D97-AF65-F5344CB8AC3E}">
        <p14:creationId xmlns:p14="http://schemas.microsoft.com/office/powerpoint/2010/main" val="23731933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090246" y="451706"/>
            <a:ext cx="9577754" cy="936625"/>
          </a:xfrm>
          <a:noFill/>
        </p:spPr>
        <p:txBody>
          <a:bodyPr/>
          <a:lstStyle/>
          <a:p>
            <a:pPr algn="l" eaLnBrk="1" hangingPunct="1"/>
            <a:r>
              <a:rPr lang="fr-BE" altLang="nl-BE" dirty="0" err="1"/>
              <a:t>Gezondheidsbevordering</a:t>
            </a:r>
            <a:r>
              <a:rPr lang="fr-BE" altLang="nl-BE" dirty="0"/>
              <a:t>: </a:t>
            </a:r>
            <a:r>
              <a:rPr lang="fr-BE" altLang="nl-BE" dirty="0" err="1"/>
              <a:t>settinggerichte</a:t>
            </a:r>
            <a:r>
              <a:rPr lang="fr-BE" altLang="nl-BE" dirty="0"/>
              <a:t> </a:t>
            </a:r>
            <a:r>
              <a:rPr lang="fr-BE" altLang="nl-BE" dirty="0" err="1"/>
              <a:t>aanpak</a:t>
            </a:r>
            <a:endParaRPr lang="nl-NL" altLang="nl-BE" dirty="0"/>
          </a:p>
        </p:txBody>
      </p:sp>
      <p:sp>
        <p:nvSpPr>
          <p:cNvPr id="47107" name="Rectangle 5"/>
          <p:cNvSpPr>
            <a:spLocks noGrp="1" noChangeArrowheads="1"/>
          </p:cNvSpPr>
          <p:nvPr>
            <p:ph type="body" idx="1"/>
          </p:nvPr>
        </p:nvSpPr>
        <p:spPr>
          <a:xfrm>
            <a:off x="1312985" y="1484313"/>
            <a:ext cx="9507415" cy="4114800"/>
          </a:xfrm>
          <a:noFill/>
        </p:spPr>
        <p:txBody>
          <a:bodyPr/>
          <a:lstStyle/>
          <a:p>
            <a:pPr eaLnBrk="1" hangingPunct="1">
              <a:buFontTx/>
              <a:buNone/>
            </a:pPr>
            <a:endParaRPr lang="nl-NL" altLang="nl-BE" sz="2800" dirty="0"/>
          </a:p>
          <a:p>
            <a:pPr eaLnBrk="1" hangingPunct="1">
              <a:buFontTx/>
              <a:buNone/>
            </a:pPr>
            <a:endParaRPr lang="nl-NL" altLang="nl-BE" sz="2800" dirty="0"/>
          </a:p>
          <a:p>
            <a:pPr eaLnBrk="1" hangingPunct="1">
              <a:buFontTx/>
              <a:buNone/>
            </a:pPr>
            <a:r>
              <a:rPr lang="nl-NL" altLang="nl-BE" sz="2800" dirty="0"/>
              <a:t>= werken aan de gezondheid van mensen vanuit de ‘context’, ‘leefomgeving’ of ‘setting’ waarin ze vertoeven, eerder dan vanuit een specifiek thema.</a:t>
            </a:r>
          </a:p>
        </p:txBody>
      </p:sp>
    </p:spTree>
    <p:extLst>
      <p:ext uri="{BB962C8B-B14F-4D97-AF65-F5344CB8AC3E}">
        <p14:creationId xmlns:p14="http://schemas.microsoft.com/office/powerpoint/2010/main" val="36618475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752" y="4532439"/>
            <a:ext cx="19478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Grp="1" noChangeArrowheads="1"/>
          </p:cNvSpPr>
          <p:nvPr>
            <p:ph type="title"/>
          </p:nvPr>
        </p:nvSpPr>
        <p:spPr>
          <a:xfrm>
            <a:off x="1395047" y="188914"/>
            <a:ext cx="9849218" cy="936625"/>
          </a:xfrm>
          <a:noFill/>
        </p:spPr>
        <p:txBody>
          <a:bodyPr/>
          <a:lstStyle/>
          <a:p>
            <a:pPr algn="l" eaLnBrk="1" hangingPunct="1"/>
            <a:r>
              <a:rPr lang="fr-BE" altLang="nl-BE"/>
              <a:t>Waarom een settinggerichte aanpak? </a:t>
            </a:r>
            <a:endParaRPr lang="nl-NL" altLang="nl-BE"/>
          </a:p>
        </p:txBody>
      </p:sp>
      <p:sp>
        <p:nvSpPr>
          <p:cNvPr id="48131" name="Rectangle 5"/>
          <p:cNvSpPr>
            <a:spLocks noGrp="1" noChangeArrowheads="1"/>
          </p:cNvSpPr>
          <p:nvPr>
            <p:ph type="body" idx="1"/>
          </p:nvPr>
        </p:nvSpPr>
        <p:spPr>
          <a:xfrm>
            <a:off x="914403" y="1001471"/>
            <a:ext cx="10034954" cy="3124200"/>
          </a:xfrm>
          <a:noFill/>
        </p:spPr>
        <p:txBody>
          <a:bodyPr/>
          <a:lstStyle/>
          <a:p>
            <a:pPr eaLnBrk="1" hangingPunct="1">
              <a:buFont typeface="Wingdings" panose="05000000000000000000" pitchFamily="2" charset="2"/>
              <a:buChar char="Ø"/>
            </a:pPr>
            <a:r>
              <a:rPr lang="fr-BE" altLang="nl-BE" sz="2400" dirty="0"/>
              <a:t> </a:t>
            </a:r>
            <a:r>
              <a:rPr lang="fr-BE" altLang="nl-BE" sz="2400" dirty="0" err="1"/>
              <a:t>gezondheidsbevorderende</a:t>
            </a:r>
            <a:r>
              <a:rPr lang="fr-BE" altLang="nl-BE" sz="2400" dirty="0"/>
              <a:t> </a:t>
            </a:r>
            <a:r>
              <a:rPr lang="fr-BE" altLang="nl-BE" sz="2400" dirty="0" err="1"/>
              <a:t>initiatieven</a:t>
            </a:r>
            <a:r>
              <a:rPr lang="fr-BE" altLang="nl-BE" sz="2400" dirty="0"/>
              <a:t> </a:t>
            </a:r>
            <a:r>
              <a:rPr lang="fr-BE" altLang="nl-BE" sz="2400" dirty="0" err="1"/>
              <a:t>kunnen</a:t>
            </a:r>
            <a:r>
              <a:rPr lang="fr-BE" altLang="nl-BE" sz="2400" dirty="0"/>
              <a:t> </a:t>
            </a:r>
            <a:r>
              <a:rPr lang="fr-BE" altLang="nl-BE" sz="2400" dirty="0" err="1"/>
              <a:t>beter</a:t>
            </a:r>
            <a:r>
              <a:rPr lang="fr-BE" altLang="nl-BE" sz="2400" dirty="0"/>
              <a:t> </a:t>
            </a:r>
            <a:r>
              <a:rPr lang="fr-BE" altLang="nl-BE" sz="2400" dirty="0" err="1"/>
              <a:t>afgestemd</a:t>
            </a:r>
            <a:r>
              <a:rPr lang="fr-BE" altLang="nl-BE" sz="2400" dirty="0"/>
              <a:t> </a:t>
            </a:r>
            <a:r>
              <a:rPr lang="fr-BE" altLang="nl-BE" sz="2400" dirty="0" err="1"/>
              <a:t>worden</a:t>
            </a:r>
            <a:r>
              <a:rPr lang="fr-BE" altLang="nl-BE" sz="2400" dirty="0"/>
              <a:t> op de </a:t>
            </a:r>
            <a:r>
              <a:rPr lang="fr-BE" altLang="nl-BE" sz="2400" dirty="0" err="1"/>
              <a:t>doelgroep</a:t>
            </a:r>
            <a:endParaRPr lang="fr-BE" altLang="nl-BE" sz="2400" dirty="0"/>
          </a:p>
          <a:p>
            <a:pPr lvl="8"/>
            <a:endParaRPr lang="fr-BE" altLang="nl-BE" sz="1000" dirty="0"/>
          </a:p>
          <a:p>
            <a:pPr eaLnBrk="1" hangingPunct="1">
              <a:buFont typeface="Wingdings" panose="05000000000000000000" pitchFamily="2" charset="2"/>
              <a:buChar char="Ø"/>
            </a:pPr>
            <a:r>
              <a:rPr lang="fr-BE" altLang="nl-BE" sz="2400" dirty="0"/>
              <a:t> </a:t>
            </a:r>
            <a:r>
              <a:rPr lang="fr-BE" altLang="nl-BE" sz="2400" dirty="0" err="1"/>
              <a:t>geïntegreerde</a:t>
            </a:r>
            <a:r>
              <a:rPr lang="fr-BE" altLang="nl-BE" sz="2400" dirty="0"/>
              <a:t> </a:t>
            </a:r>
            <a:r>
              <a:rPr lang="fr-BE" altLang="nl-BE" sz="2400" dirty="0" err="1"/>
              <a:t>aanpak</a:t>
            </a:r>
            <a:r>
              <a:rPr lang="fr-BE" altLang="nl-BE" sz="2400" dirty="0"/>
              <a:t> van ≠ </a:t>
            </a:r>
            <a:r>
              <a:rPr lang="fr-BE" altLang="nl-BE" sz="2400" dirty="0" err="1"/>
              <a:t>gezondheidsthema’s</a:t>
            </a:r>
            <a:r>
              <a:rPr lang="fr-BE" altLang="nl-BE" sz="2400" dirty="0"/>
              <a:t> </a:t>
            </a:r>
            <a:r>
              <a:rPr lang="fr-BE" altLang="nl-BE" sz="2400" dirty="0" err="1"/>
              <a:t>is</a:t>
            </a:r>
            <a:r>
              <a:rPr lang="fr-BE" altLang="nl-BE" sz="2400" dirty="0"/>
              <a:t> </a:t>
            </a:r>
            <a:r>
              <a:rPr lang="fr-BE" altLang="nl-BE" sz="2400" dirty="0" err="1"/>
              <a:t>mogelijk</a:t>
            </a:r>
            <a:endParaRPr lang="fr-BE" altLang="nl-BE" sz="2400" dirty="0"/>
          </a:p>
          <a:p>
            <a:pPr lvl="8"/>
            <a:endParaRPr lang="fr-BE" altLang="nl-BE" sz="1000" dirty="0"/>
          </a:p>
          <a:p>
            <a:pPr eaLnBrk="1" hangingPunct="1">
              <a:buFont typeface="Wingdings" panose="05000000000000000000" pitchFamily="2" charset="2"/>
              <a:buChar char="Ø"/>
            </a:pPr>
            <a:r>
              <a:rPr lang="fr-BE" altLang="nl-BE" sz="2400" dirty="0"/>
              <a:t> </a:t>
            </a:r>
            <a:r>
              <a:rPr lang="fr-BE" altLang="nl-BE" sz="2400" dirty="0" err="1"/>
              <a:t>mogelijkheid</a:t>
            </a:r>
            <a:r>
              <a:rPr lang="fr-BE" altLang="nl-BE" sz="2400" dirty="0"/>
              <a:t> om </a:t>
            </a:r>
            <a:r>
              <a:rPr lang="fr-BE" altLang="nl-BE" sz="2400" dirty="0" err="1"/>
              <a:t>gezondheidsbevorderende</a:t>
            </a:r>
            <a:r>
              <a:rPr lang="fr-BE" altLang="nl-BE" sz="2400" dirty="0"/>
              <a:t> of –</a:t>
            </a:r>
            <a:r>
              <a:rPr lang="fr-BE" altLang="nl-BE" sz="2400" dirty="0" err="1"/>
              <a:t>schadende</a:t>
            </a:r>
            <a:r>
              <a:rPr lang="fr-BE" altLang="nl-BE" sz="2400" dirty="0"/>
              <a:t> </a:t>
            </a:r>
            <a:r>
              <a:rPr lang="fr-BE" altLang="nl-BE" sz="2400" dirty="0" err="1"/>
              <a:t>aspecten</a:t>
            </a:r>
            <a:r>
              <a:rPr lang="fr-BE" altLang="nl-BE" sz="2400" dirty="0"/>
              <a:t> in de </a:t>
            </a:r>
            <a:r>
              <a:rPr lang="fr-BE" altLang="nl-BE" sz="2400" dirty="0" err="1"/>
              <a:t>omgeving</a:t>
            </a:r>
            <a:r>
              <a:rPr lang="fr-BE" altLang="nl-BE" sz="2400" dirty="0"/>
              <a:t> </a:t>
            </a:r>
            <a:r>
              <a:rPr lang="fr-BE" altLang="nl-BE" sz="2400" dirty="0" err="1"/>
              <a:t>aan</a:t>
            </a:r>
            <a:r>
              <a:rPr lang="fr-BE" altLang="nl-BE" sz="2400" dirty="0"/>
              <a:t> te </a:t>
            </a:r>
            <a:r>
              <a:rPr lang="fr-BE" altLang="nl-BE" sz="2400" dirty="0" err="1"/>
              <a:t>pakken</a:t>
            </a:r>
            <a:endParaRPr lang="fr-BE" altLang="nl-BE" sz="2400" dirty="0"/>
          </a:p>
          <a:p>
            <a:pPr lvl="8"/>
            <a:endParaRPr lang="fr-BE" altLang="nl-BE" sz="1000" dirty="0"/>
          </a:p>
          <a:p>
            <a:pPr eaLnBrk="1" hangingPunct="1">
              <a:buFont typeface="Wingdings" panose="05000000000000000000" pitchFamily="2" charset="2"/>
              <a:buChar char="Ø"/>
            </a:pPr>
            <a:r>
              <a:rPr lang="fr-BE" altLang="nl-BE" sz="2400" dirty="0"/>
              <a:t> settings </a:t>
            </a:r>
            <a:r>
              <a:rPr lang="fr-BE" altLang="nl-BE" sz="2400" dirty="0" err="1"/>
              <a:t>maken</a:t>
            </a:r>
            <a:r>
              <a:rPr lang="fr-BE" altLang="nl-BE" sz="2400" dirty="0"/>
              <a:t> </a:t>
            </a:r>
            <a:r>
              <a:rPr lang="fr-BE" altLang="nl-BE" sz="2400" dirty="0" err="1"/>
              <a:t>deel</a:t>
            </a:r>
            <a:r>
              <a:rPr lang="fr-BE" altLang="nl-BE" sz="2400" dirty="0"/>
              <a:t> </a:t>
            </a:r>
            <a:r>
              <a:rPr lang="fr-BE" altLang="nl-BE" sz="2400" dirty="0" err="1"/>
              <a:t>uit</a:t>
            </a:r>
            <a:r>
              <a:rPr lang="fr-BE" altLang="nl-BE" sz="2400" dirty="0"/>
              <a:t> van </a:t>
            </a:r>
            <a:r>
              <a:rPr lang="fr-BE" altLang="nl-BE" sz="2400" dirty="0" err="1"/>
              <a:t>een</a:t>
            </a:r>
            <a:r>
              <a:rPr lang="fr-BE" altLang="nl-BE" sz="2400" dirty="0"/>
              <a:t> </a:t>
            </a:r>
            <a:r>
              <a:rPr lang="fr-BE" altLang="nl-BE" sz="2400" dirty="0" err="1"/>
              <a:t>sociaal</a:t>
            </a:r>
            <a:r>
              <a:rPr lang="fr-BE" altLang="nl-BE" sz="2400" dirty="0"/>
              <a:t> </a:t>
            </a:r>
            <a:r>
              <a:rPr lang="fr-BE" altLang="nl-BE" sz="2400" dirty="0" err="1"/>
              <a:t>netwerk</a:t>
            </a:r>
            <a:r>
              <a:rPr lang="fr-BE" altLang="nl-BE" sz="2400" dirty="0"/>
              <a:t> (=</a:t>
            </a:r>
            <a:r>
              <a:rPr lang="fr-BE" altLang="nl-BE" sz="2400" dirty="0" err="1"/>
              <a:t>communities</a:t>
            </a:r>
            <a:r>
              <a:rPr lang="fr-BE" altLang="nl-BE" sz="2400" dirty="0"/>
              <a:t>) </a:t>
            </a:r>
            <a:r>
              <a:rPr lang="fr-BE" altLang="nl-BE" sz="2400" dirty="0" err="1"/>
              <a:t>dat</a:t>
            </a:r>
            <a:r>
              <a:rPr lang="fr-BE" altLang="nl-BE" sz="2400" dirty="0"/>
              <a:t> kan </a:t>
            </a:r>
            <a:r>
              <a:rPr lang="fr-BE" altLang="nl-BE" sz="2400" dirty="0" err="1"/>
              <a:t>gebruikt</a:t>
            </a:r>
            <a:r>
              <a:rPr lang="fr-BE" altLang="nl-BE" sz="2400" dirty="0"/>
              <a:t> </a:t>
            </a:r>
            <a:r>
              <a:rPr lang="fr-BE" altLang="nl-BE" sz="2400" dirty="0" err="1"/>
              <a:t>worden</a:t>
            </a:r>
            <a:r>
              <a:rPr lang="fr-BE" altLang="nl-BE" sz="2400" dirty="0"/>
              <a:t> om </a:t>
            </a:r>
            <a:r>
              <a:rPr lang="fr-BE" altLang="nl-BE" sz="2400" dirty="0" err="1"/>
              <a:t>gezondheid</a:t>
            </a:r>
            <a:r>
              <a:rPr lang="fr-BE" altLang="nl-BE" sz="2400" dirty="0"/>
              <a:t> te </a:t>
            </a:r>
            <a:r>
              <a:rPr lang="fr-BE" altLang="nl-BE" sz="2400" dirty="0" err="1"/>
              <a:t>bevorderen</a:t>
            </a:r>
            <a:endParaRPr lang="fr-BE" altLang="nl-BE" sz="2400" dirty="0"/>
          </a:p>
          <a:p>
            <a:pPr eaLnBrk="1" hangingPunct="1">
              <a:buFont typeface="Wingdings" panose="05000000000000000000" pitchFamily="2" charset="2"/>
              <a:buChar char="§"/>
            </a:pPr>
            <a:endParaRPr lang="fr-BE" altLang="nl-BE" sz="2800" dirty="0"/>
          </a:p>
          <a:p>
            <a:pPr eaLnBrk="1" hangingPunct="1">
              <a:buFontTx/>
              <a:buNone/>
            </a:pPr>
            <a:endParaRPr lang="fr-BE" altLang="nl-BE" sz="2800" dirty="0"/>
          </a:p>
        </p:txBody>
      </p:sp>
      <p:pic>
        <p:nvPicPr>
          <p:cNvPr id="5" name="Picture 9" descr="C:\Users\Ragnar\AppData\Local\Microsoft\Windows\Temporary Internet Files\Content.Outlook\YG30J3M9\GezondeGemeente_logo_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87" y="4628910"/>
            <a:ext cx="17303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C:\Users\Ragnar\AppData\Local\Microsoft\Windows\Temporary Internet Files\Content.Outlook\YG30J3M9\log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396" y="4557345"/>
            <a:ext cx="197961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92766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Beweging en gezondheid: 4 </a:t>
            </a:r>
            <a:r>
              <a:rPr lang="nl-BE" dirty="0" err="1"/>
              <a:t>settings</a:t>
            </a:r>
            <a:r>
              <a:rPr lang="nl-BE" dirty="0"/>
              <a:t> (contexten)</a:t>
            </a:r>
            <a:br>
              <a:rPr lang="nl-BE" dirty="0"/>
            </a:br>
            <a:endParaRPr lang="nl-BE" sz="1200" dirty="0"/>
          </a:p>
        </p:txBody>
      </p:sp>
      <p:pic>
        <p:nvPicPr>
          <p:cNvPr id="3" name="Afbeelding 2"/>
          <p:cNvPicPr>
            <a:picLocks noChangeAspect="1"/>
          </p:cNvPicPr>
          <p:nvPr/>
        </p:nvPicPr>
        <p:blipFill rotWithShape="1">
          <a:blip r:embed="rId3"/>
          <a:srcRect l="1755" t="33049" r="71466" b="10956"/>
          <a:stretch/>
        </p:blipFill>
        <p:spPr>
          <a:xfrm>
            <a:off x="8120193" y="3744781"/>
            <a:ext cx="1999995" cy="2484000"/>
          </a:xfrm>
          <a:prstGeom prst="rect">
            <a:avLst/>
          </a:prstGeom>
        </p:spPr>
      </p:pic>
      <p:pic>
        <p:nvPicPr>
          <p:cNvPr id="1026" name="Picture 2" descr="http://www.groenwel.nl/wp-content/uploads/2014/09/ouderen_moestuinba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819" y="1231044"/>
            <a:ext cx="4228086" cy="2484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p:cNvPicPr>
          <p:nvPr/>
        </p:nvPicPr>
        <p:blipFill>
          <a:blip r:embed="rId5"/>
          <a:stretch>
            <a:fillRect/>
          </a:stretch>
        </p:blipFill>
        <p:spPr>
          <a:xfrm>
            <a:off x="1587276" y="3746939"/>
            <a:ext cx="4230000" cy="2484000"/>
          </a:xfrm>
          <a:prstGeom prst="rect">
            <a:avLst/>
          </a:prstGeom>
        </p:spPr>
      </p:pic>
      <p:pic>
        <p:nvPicPr>
          <p:cNvPr id="8" name="Picture 2" descr="http://gezutrecht.nl/wp-content/uploads/bewegen1.jpg"/>
          <p:cNvPicPr preferRelativeResize="0">
            <a:picLocks noChangeArrowheads="1"/>
          </p:cNvPicPr>
          <p:nvPr/>
        </p:nvPicPr>
        <p:blipFill rotWithShape="1">
          <a:blip r:embed="rId6">
            <a:extLst>
              <a:ext uri="{28A0092B-C50C-407E-A947-70E740481C1C}">
                <a14:useLocalDpi xmlns:a14="http://schemas.microsoft.com/office/drawing/2010/main" val="0"/>
              </a:ext>
            </a:extLst>
          </a:blip>
          <a:srcRect t="9762"/>
          <a:stretch/>
        </p:blipFill>
        <p:spPr bwMode="auto">
          <a:xfrm>
            <a:off x="5847730" y="1223318"/>
            <a:ext cx="4230000" cy="24840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preferRelativeResize="0">
            <a:picLocks/>
          </p:cNvPicPr>
          <p:nvPr/>
        </p:nvPicPr>
        <p:blipFill rotWithShape="1">
          <a:blip r:embed="rId7"/>
          <a:srcRect l="29408" r="21789"/>
          <a:stretch/>
        </p:blipFill>
        <p:spPr>
          <a:xfrm>
            <a:off x="5861614" y="3744781"/>
            <a:ext cx="2268000" cy="2484000"/>
          </a:xfrm>
          <a:prstGeom prst="rect">
            <a:avLst/>
          </a:prstGeom>
        </p:spPr>
      </p:pic>
      <p:pic>
        <p:nvPicPr>
          <p:cNvPr id="5" name="Afbeelding 1"/>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18414" t="25852" r="22797" b="31815"/>
          <a:stretch/>
        </p:blipFill>
        <p:spPr bwMode="auto">
          <a:xfrm>
            <a:off x="4644571" y="2520774"/>
            <a:ext cx="2409372" cy="245581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228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211389" y="7388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BE" altLang="nl-BE">
                <a:solidFill>
                  <a:srgbClr val="000000"/>
                </a:solidFill>
                <a:latin typeface="Arial" panose="020B0604020202020204" pitchFamily="34" charset="0"/>
                <a:ea typeface="ＭＳ Ｐゴシック" panose="020B0600070205080204" pitchFamily="34" charset="-128"/>
              </a:rPr>
              <a:t/>
            </a:r>
            <a:br>
              <a:rPr lang="nl-BE" altLang="nl-BE">
                <a:solidFill>
                  <a:srgbClr val="000000"/>
                </a:solidFill>
                <a:latin typeface="Arial" panose="020B0604020202020204" pitchFamily="34" charset="0"/>
                <a:ea typeface="ＭＳ Ｐゴシック" panose="020B0600070205080204" pitchFamily="34" charset="-128"/>
              </a:rPr>
            </a:br>
            <a:endParaRPr lang="nl-BE" altLang="nl-BE">
              <a:solidFill>
                <a:srgbClr val="000000"/>
              </a:solidFill>
              <a:latin typeface="Arial" panose="020B0604020202020204" pitchFamily="34" charset="0"/>
              <a:ea typeface="ＭＳ Ｐゴシック" panose="020B0600070205080204" pitchFamily="34" charset="-128"/>
            </a:endParaRPr>
          </a:p>
        </p:txBody>
      </p:sp>
      <p:sp>
        <p:nvSpPr>
          <p:cNvPr id="10" name="Tijdelijke aanduiding voor inhoud 9"/>
          <p:cNvSpPr>
            <a:spLocks noGrp="1"/>
          </p:cNvSpPr>
          <p:nvPr>
            <p:ph idx="1"/>
          </p:nvPr>
        </p:nvSpPr>
        <p:spPr/>
        <p:txBody>
          <a:bodyPr/>
          <a:lstStyle/>
          <a:p>
            <a:r>
              <a:rPr lang="nl-BE" dirty="0"/>
              <a:t>Beweegtuin – Oud Turnhout en Volkstuin - Aalter</a:t>
            </a:r>
          </a:p>
        </p:txBody>
      </p:sp>
      <p:pic>
        <p:nvPicPr>
          <p:cNvPr id="7" name="Afbeelding 6" descr="R:\data\Milieu\Miraise\gezonde gemeente\Liever Actiever\Toestellen\foto's\opening 19 september\P100051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5995" y="1582033"/>
            <a:ext cx="4276148" cy="3073342"/>
          </a:xfrm>
          <a:prstGeom prst="rect">
            <a:avLst/>
          </a:prstGeom>
          <a:noFill/>
          <a:ln>
            <a:noFill/>
          </a:ln>
        </p:spPr>
      </p:pic>
      <p:pic>
        <p:nvPicPr>
          <p:cNvPr id="8" name="Afbeelding 7" descr="R:\data\Milieu\Miraise\gezonde gemeente\Liever Actiever\Toestellen\foto's\opening 19 september\P10005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72389" y="1578105"/>
            <a:ext cx="3747384" cy="3891982"/>
          </a:xfrm>
          <a:prstGeom prst="rect">
            <a:avLst/>
          </a:prstGeom>
          <a:noFill/>
          <a:ln>
            <a:noFill/>
          </a:ln>
        </p:spPr>
      </p:pic>
      <p:sp>
        <p:nvSpPr>
          <p:cNvPr id="9" name="Titel 1"/>
          <p:cNvSpPr>
            <a:spLocks noGrp="1"/>
          </p:cNvSpPr>
          <p:nvPr>
            <p:ph type="title"/>
          </p:nvPr>
        </p:nvSpPr>
        <p:spPr>
          <a:xfrm>
            <a:off x="429576" y="103278"/>
            <a:ext cx="10362601" cy="1143000"/>
          </a:xfrm>
        </p:spPr>
        <p:txBody>
          <a:bodyPr/>
          <a:lstStyle/>
          <a:p>
            <a:r>
              <a:rPr lang="nl-BE" sz="2400" dirty="0"/>
              <a:t>Inspirerende strategieën en acties : </a:t>
            </a:r>
            <a:br>
              <a:rPr lang="nl-BE" sz="2400" dirty="0"/>
            </a:br>
            <a:r>
              <a:rPr lang="nl-BE" sz="2400" dirty="0"/>
              <a:t>INTEGREREN IN DAGELIJKSE LEVEN</a:t>
            </a:r>
          </a:p>
        </p:txBody>
      </p:sp>
      <p:pic>
        <p:nvPicPr>
          <p:cNvPr id="1026" name="Picture 2" descr="http://www.gezondegemeente.be/assets/uploads/made/assets/uploads/pages/lieveractiever/IMG_8494_345_230_c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3206" y="3723426"/>
            <a:ext cx="3286125"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697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Gezondheidsbevordering: strategieën voor interventies</a:t>
            </a:r>
          </a:p>
        </p:txBody>
      </p:sp>
      <p:sp>
        <p:nvSpPr>
          <p:cNvPr id="3" name="Tijdelijke aanduiding voor inhoud 2"/>
          <p:cNvSpPr>
            <a:spLocks noGrp="1"/>
          </p:cNvSpPr>
          <p:nvPr>
            <p:ph idx="1"/>
          </p:nvPr>
        </p:nvSpPr>
        <p:spPr>
          <a:xfrm>
            <a:off x="656167" y="1724805"/>
            <a:ext cx="10363200" cy="4114800"/>
          </a:xfrm>
        </p:spPr>
        <p:txBody>
          <a:bodyPr/>
          <a:lstStyle/>
          <a:p>
            <a:pPr marL="0" indent="0">
              <a:buNone/>
            </a:pPr>
            <a:r>
              <a:rPr lang="nl-BE" sz="2400" b="1" dirty="0"/>
              <a:t>5 actieterreinen </a:t>
            </a:r>
            <a:r>
              <a:rPr lang="nl-BE" sz="2400" dirty="0"/>
              <a:t>binnen gezondheidsbevordering: </a:t>
            </a:r>
          </a:p>
          <a:p>
            <a:pPr marL="0" indent="0">
              <a:buNone/>
            </a:pPr>
            <a:r>
              <a:rPr lang="nl-BE" sz="2000" dirty="0"/>
              <a:t>(op basis van: WHO, Ottawa Charter, 1986)</a:t>
            </a:r>
          </a:p>
          <a:p>
            <a:endParaRPr lang="nl-BE" sz="1800" dirty="0"/>
          </a:p>
          <a:p>
            <a:pPr fontAlgn="auto"/>
            <a:r>
              <a:rPr lang="nl-BE" sz="2400" dirty="0"/>
              <a:t>Ontwikkeling van kennis, vaardigheden en persoonlijke waarden</a:t>
            </a:r>
          </a:p>
          <a:p>
            <a:pPr fontAlgn="auto"/>
            <a:r>
              <a:rPr lang="nl-BE" sz="2400" dirty="0"/>
              <a:t>Creëren van ondersteunende (gezonde) leefomgeving</a:t>
            </a:r>
          </a:p>
          <a:p>
            <a:pPr fontAlgn="auto"/>
            <a:r>
              <a:rPr lang="nl-BE" sz="2400" dirty="0"/>
              <a:t>Versterken van gemeenschapsactiviteiten </a:t>
            </a:r>
          </a:p>
          <a:p>
            <a:pPr fontAlgn="auto"/>
            <a:r>
              <a:rPr lang="nl-BE" sz="2400" dirty="0"/>
              <a:t>Gezondheidsbevordering in gezondheidszorg</a:t>
            </a:r>
          </a:p>
          <a:p>
            <a:pPr fontAlgn="auto"/>
            <a:r>
              <a:rPr lang="nl-BE" sz="2400" dirty="0"/>
              <a:t>Gezondheidsbevordering in overheidsbeleid</a:t>
            </a:r>
          </a:p>
          <a:p>
            <a:pPr marL="0" indent="0">
              <a:buNone/>
            </a:pPr>
            <a:endParaRPr lang="nl-BE" sz="1800" dirty="0"/>
          </a:p>
        </p:txBody>
      </p:sp>
      <p:pic>
        <p:nvPicPr>
          <p:cNvPr id="4" name="Picture 2" descr="Afbeeldingsresultaat voor ottawa charter"/>
          <p:cNvPicPr>
            <a:picLocks noChangeAspect="1" noChangeArrowheads="1"/>
          </p:cNvPicPr>
          <p:nvPr/>
        </p:nvPicPr>
        <p:blipFill rotWithShape="1">
          <a:blip r:embed="rId2">
            <a:extLst>
              <a:ext uri="{28A0092B-C50C-407E-A947-70E740481C1C}">
                <a14:useLocalDpi xmlns:a14="http://schemas.microsoft.com/office/drawing/2010/main" val="0"/>
              </a:ext>
            </a:extLst>
          </a:blip>
          <a:srcRect b="8534"/>
          <a:stretch/>
        </p:blipFill>
        <p:spPr bwMode="auto">
          <a:xfrm>
            <a:off x="7631393" y="3704876"/>
            <a:ext cx="2688048" cy="264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33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Gezondheidsbevordering: strategieën voor interventies</a:t>
            </a:r>
          </a:p>
        </p:txBody>
      </p:sp>
      <p:sp>
        <p:nvSpPr>
          <p:cNvPr id="3" name="Tijdelijke aanduiding voor inhoud 2"/>
          <p:cNvSpPr>
            <a:spLocks noGrp="1"/>
          </p:cNvSpPr>
          <p:nvPr>
            <p:ph idx="1"/>
          </p:nvPr>
        </p:nvSpPr>
        <p:spPr/>
        <p:txBody>
          <a:bodyPr/>
          <a:lstStyle/>
          <a:p>
            <a:endParaRPr lang="nl-BE" sz="1600" i="1" dirty="0"/>
          </a:p>
          <a:p>
            <a:pPr lvl="1"/>
            <a:endParaRPr lang="nl-BE" sz="1800" dirty="0"/>
          </a:p>
        </p:txBody>
      </p:sp>
      <p:graphicFrame>
        <p:nvGraphicFramePr>
          <p:cNvPr id="5" name="Tabel 4"/>
          <p:cNvGraphicFramePr>
            <a:graphicFrameLocks noGrp="1"/>
          </p:cNvGraphicFramePr>
          <p:nvPr>
            <p:extLst>
              <p:ext uri="{D42A27DB-BD31-4B8C-83A1-F6EECF244321}">
                <p14:modId xmlns:p14="http://schemas.microsoft.com/office/powerpoint/2010/main" val="4209796692"/>
              </p:ext>
            </p:extLst>
          </p:nvPr>
        </p:nvGraphicFramePr>
        <p:xfrm>
          <a:off x="2135561" y="1320685"/>
          <a:ext cx="7200801" cy="4441282"/>
        </p:xfrm>
        <a:graphic>
          <a:graphicData uri="http://schemas.openxmlformats.org/drawingml/2006/table">
            <a:tbl>
              <a:tblPr firstRow="1" bandRow="1">
                <a:tableStyleId>{5C22544A-7EE6-4342-B048-85BDC9FD1C3A}</a:tableStyleId>
              </a:tblPr>
              <a:tblGrid>
                <a:gridCol w="3606148">
                  <a:extLst>
                    <a:ext uri="{9D8B030D-6E8A-4147-A177-3AD203B41FA5}">
                      <a16:colId xmlns:a16="http://schemas.microsoft.com/office/drawing/2014/main" xmlns="" val="2897380643"/>
                    </a:ext>
                  </a:extLst>
                </a:gridCol>
                <a:gridCol w="3594653">
                  <a:extLst>
                    <a:ext uri="{9D8B030D-6E8A-4147-A177-3AD203B41FA5}">
                      <a16:colId xmlns:a16="http://schemas.microsoft.com/office/drawing/2014/main" xmlns="" val="2492621810"/>
                    </a:ext>
                  </a:extLst>
                </a:gridCol>
              </a:tblGrid>
              <a:tr h="740163">
                <a:tc>
                  <a:txBody>
                    <a:bodyPr/>
                    <a:lstStyle/>
                    <a:p>
                      <a:r>
                        <a:rPr lang="nl-BE" sz="1600" dirty="0"/>
                        <a:t>Actieterreinen </a:t>
                      </a:r>
                      <a:r>
                        <a:rPr lang="nl-BE" sz="1600" dirty="0" err="1"/>
                        <a:t>GZHbevordering</a:t>
                      </a:r>
                      <a:endParaRPr lang="nl-BE" sz="1600" dirty="0"/>
                    </a:p>
                    <a:p>
                      <a:r>
                        <a:rPr lang="nl-BE" sz="1600" b="0" i="0" dirty="0"/>
                        <a:t>(WHO, Ottawa Charter, 1986)</a:t>
                      </a:r>
                    </a:p>
                  </a:txBody>
                  <a:tcPr>
                    <a:solidFill>
                      <a:srgbClr val="E31916"/>
                    </a:solidFill>
                  </a:tcPr>
                </a:tc>
                <a:tc>
                  <a:txBody>
                    <a:bodyPr/>
                    <a:lstStyle/>
                    <a:p>
                      <a:r>
                        <a:rPr lang="nl-BE" sz="1600" dirty="0"/>
                        <a:t>Strategieën </a:t>
                      </a:r>
                      <a:r>
                        <a:rPr lang="nl-BE" sz="1600" dirty="0" err="1"/>
                        <a:t>GZHbevordering</a:t>
                      </a:r>
                      <a:endParaRPr lang="nl-BE" sz="1600" dirty="0"/>
                    </a:p>
                    <a:p>
                      <a:r>
                        <a:rPr lang="nl-BE" sz="1600" b="0" dirty="0"/>
                        <a:t>(</a:t>
                      </a:r>
                      <a:r>
                        <a:rPr lang="nl-BE" sz="1600" b="0" dirty="0" err="1"/>
                        <a:t>VIGeZ</a:t>
                      </a:r>
                      <a:r>
                        <a:rPr lang="nl-BE" sz="1600" b="0" dirty="0"/>
                        <a:t>, Gezondheidsmatrix, 2016)</a:t>
                      </a:r>
                    </a:p>
                  </a:txBody>
                  <a:tcPr>
                    <a:solidFill>
                      <a:srgbClr val="E31916"/>
                    </a:solidFill>
                  </a:tcPr>
                </a:tc>
                <a:extLst>
                  <a:ext uri="{0D108BD9-81ED-4DB2-BD59-A6C34878D82A}">
                    <a16:rowId xmlns:a16="http://schemas.microsoft.com/office/drawing/2014/main" xmlns="" val="1605704865"/>
                  </a:ext>
                </a:extLst>
              </a:tr>
              <a:tr h="86301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dirty="0"/>
                        <a:t>Ontwikkeling van persoonlijke waarden, kennis en vaardigheden</a:t>
                      </a:r>
                    </a:p>
                  </a:txBody>
                  <a:tcPr/>
                </a:tc>
                <a:tc>
                  <a:txBody>
                    <a:bodyPr/>
                    <a:lstStyle/>
                    <a:p>
                      <a:pPr marL="285750" indent="-285750">
                        <a:buFont typeface="Arial" panose="020B0604020202020204" pitchFamily="34" charset="0"/>
                        <a:buChar char="•"/>
                      </a:pPr>
                      <a:r>
                        <a:rPr lang="nl-BE" sz="1600" dirty="0"/>
                        <a:t>Educatie</a:t>
                      </a:r>
                    </a:p>
                  </a:txBody>
                  <a:tcPr/>
                </a:tc>
                <a:extLst>
                  <a:ext uri="{0D108BD9-81ED-4DB2-BD59-A6C34878D82A}">
                    <a16:rowId xmlns:a16="http://schemas.microsoft.com/office/drawing/2014/main" xmlns="" val="1044893364"/>
                  </a:ext>
                </a:extLst>
              </a:tr>
              <a:tr h="80905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dirty="0"/>
                        <a:t>Creëren van ondersteunende omgeving</a:t>
                      </a:r>
                    </a:p>
                  </a:txBody>
                  <a:tcPr/>
                </a:tc>
                <a:tc>
                  <a:txBody>
                    <a:bodyPr/>
                    <a:lstStyle/>
                    <a:p>
                      <a:pPr marL="285750" indent="-285750">
                        <a:buFont typeface="Arial" panose="020B0604020202020204" pitchFamily="34" charset="0"/>
                        <a:buChar char="•"/>
                      </a:pPr>
                      <a:r>
                        <a:rPr lang="nl-BE" sz="1600" dirty="0"/>
                        <a:t>Omgevingsinterventies</a:t>
                      </a:r>
                    </a:p>
                  </a:txBody>
                  <a:tcPr/>
                </a:tc>
                <a:extLst>
                  <a:ext uri="{0D108BD9-81ED-4DB2-BD59-A6C34878D82A}">
                    <a16:rowId xmlns:a16="http://schemas.microsoft.com/office/drawing/2014/main" xmlns="" val="1924954435"/>
                  </a:ext>
                </a:extLst>
              </a:tr>
              <a:tr h="81802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dirty="0"/>
                        <a:t>Versterken van gemeenschapsactiviteiten </a:t>
                      </a:r>
                    </a:p>
                  </a:txBody>
                  <a:tcPr/>
                </a:tc>
                <a:tc>
                  <a:txBody>
                    <a:bodyPr/>
                    <a:lstStyle/>
                    <a:p>
                      <a:pPr marL="285750" indent="-285750">
                        <a:buFont typeface="Arial" panose="020B0604020202020204" pitchFamily="34" charset="0"/>
                        <a:buChar char="•"/>
                      </a:pPr>
                      <a:r>
                        <a:rPr lang="nl-BE" sz="1600" dirty="0"/>
                        <a:t>Beleid, regels en afspraken</a:t>
                      </a:r>
                    </a:p>
                  </a:txBody>
                  <a:tcPr/>
                </a:tc>
                <a:extLst>
                  <a:ext uri="{0D108BD9-81ED-4DB2-BD59-A6C34878D82A}">
                    <a16:rowId xmlns:a16="http://schemas.microsoft.com/office/drawing/2014/main" xmlns="" val="823412653"/>
                  </a:ext>
                </a:extLst>
              </a:tr>
              <a:tr h="80007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dirty="0"/>
                        <a:t>Gezondheidsbevordering in gezondheidszorg</a:t>
                      </a:r>
                    </a:p>
                  </a:txBody>
                  <a:tcP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nl-BE" sz="1600" dirty="0"/>
                        <a:t>Zorg en Begeleiding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40026153"/>
                  </a:ext>
                </a:extLst>
              </a:tr>
              <a:tr h="41095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dirty="0"/>
                        <a:t>Gezond overheidsbeleid</a:t>
                      </a:r>
                    </a:p>
                  </a:txBody>
                  <a:tcP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nl-BE" sz="1600" dirty="0"/>
                        <a:t>Gezond overheidsbeleid</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139982574"/>
                  </a:ext>
                </a:extLst>
              </a:tr>
            </a:tbl>
          </a:graphicData>
        </a:graphic>
      </p:graphicFrame>
      <p:sp>
        <p:nvSpPr>
          <p:cNvPr id="4" name="Rechteraccolade 3"/>
          <p:cNvSpPr/>
          <p:nvPr/>
        </p:nvSpPr>
        <p:spPr bwMode="auto">
          <a:xfrm>
            <a:off x="9428188" y="2132856"/>
            <a:ext cx="306562" cy="3124944"/>
          </a:xfrm>
          <a:prstGeom prst="rightBrace">
            <a:avLst/>
          </a:prstGeom>
          <a:noFill/>
          <a:ln w="28575" cap="flat" cmpd="sng" algn="ctr">
            <a:solidFill>
              <a:srgbClr val="E319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2400">
              <a:latin typeface="Arial" charset="0"/>
              <a:ea typeface="ＭＳ Ｐゴシック" pitchFamily="16" charset="-128"/>
            </a:endParaRPr>
          </a:p>
        </p:txBody>
      </p:sp>
    </p:spTree>
    <p:extLst>
      <p:ext uri="{BB962C8B-B14F-4D97-AF65-F5344CB8AC3E}">
        <p14:creationId xmlns:p14="http://schemas.microsoft.com/office/powerpoint/2010/main" val="310889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t="11498"/>
          <a:stretch/>
        </p:blipFill>
        <p:spPr>
          <a:xfrm>
            <a:off x="4437997" y="512676"/>
            <a:ext cx="7600499" cy="6563517"/>
          </a:xfrm>
          <a:prstGeom prst="rect">
            <a:avLst/>
          </a:prstGeom>
        </p:spPr>
      </p:pic>
      <p:sp>
        <p:nvSpPr>
          <p:cNvPr id="6" name="Tijdelijke aanduiding voor inhoud 5"/>
          <p:cNvSpPr>
            <a:spLocks noGrp="1"/>
          </p:cNvSpPr>
          <p:nvPr>
            <p:ph idx="1"/>
          </p:nvPr>
        </p:nvSpPr>
        <p:spPr/>
        <p:txBody>
          <a:bodyPr/>
          <a:lstStyle/>
          <a:p>
            <a:r>
              <a:rPr lang="nl-BE" dirty="0"/>
              <a:t>‘sedentair’ of </a:t>
            </a:r>
            <a:br>
              <a:rPr lang="nl-BE" dirty="0"/>
            </a:br>
            <a:r>
              <a:rPr lang="nl-BE" dirty="0"/>
              <a:t>uren lang (onafgebroken) </a:t>
            </a:r>
            <a:br>
              <a:rPr lang="nl-BE" dirty="0"/>
            </a:br>
            <a:r>
              <a:rPr lang="nl-BE" dirty="0"/>
              <a:t>stilzitten</a:t>
            </a:r>
          </a:p>
          <a:p>
            <a:endParaRPr lang="nl-BE" dirty="0"/>
          </a:p>
          <a:p>
            <a:r>
              <a:rPr lang="nl-BE" altLang="nl-BE" sz="2400" dirty="0">
                <a:solidFill>
                  <a:srgbClr val="E31619"/>
                </a:solidFill>
              </a:rPr>
              <a:t>≠</a:t>
            </a:r>
            <a:r>
              <a:rPr lang="nl-BE" altLang="nl-BE" sz="2400" dirty="0"/>
              <a:t> </a:t>
            </a:r>
            <a:r>
              <a:rPr lang="nl-BE" dirty="0"/>
              <a:t>‘Fysiek inactief’ of </a:t>
            </a:r>
            <a:br>
              <a:rPr lang="nl-BE" dirty="0"/>
            </a:br>
            <a:r>
              <a:rPr lang="nl-BE" dirty="0"/>
              <a:t>beweegnorm niet halen</a:t>
            </a:r>
          </a:p>
          <a:p>
            <a:endParaRPr lang="nl-BE" dirty="0"/>
          </a:p>
          <a:p>
            <a:r>
              <a:rPr lang="nl-BE" dirty="0">
                <a:solidFill>
                  <a:srgbClr val="E31619"/>
                </a:solidFill>
              </a:rPr>
              <a:t>Andere motivatoren</a:t>
            </a:r>
            <a:r>
              <a:rPr lang="nl-BE" dirty="0"/>
              <a:t>, </a:t>
            </a:r>
            <a:br>
              <a:rPr lang="nl-BE" dirty="0"/>
            </a:br>
            <a:r>
              <a:rPr lang="nl-BE" dirty="0"/>
              <a:t>dus andere aanpak en </a:t>
            </a:r>
            <a:br>
              <a:rPr lang="nl-BE" dirty="0"/>
            </a:br>
            <a:r>
              <a:rPr lang="nl-BE" dirty="0"/>
              <a:t>expertise</a:t>
            </a:r>
          </a:p>
          <a:p>
            <a:endParaRPr lang="nl-BE" dirty="0"/>
          </a:p>
          <a:p>
            <a:endParaRPr lang="nl-BE" dirty="0"/>
          </a:p>
          <a:p>
            <a:endParaRPr lang="nl-BE" dirty="0"/>
          </a:p>
        </p:txBody>
      </p:sp>
      <p:sp>
        <p:nvSpPr>
          <p:cNvPr id="10" name="Titel 1"/>
          <p:cNvSpPr>
            <a:spLocks noGrp="1"/>
          </p:cNvSpPr>
          <p:nvPr>
            <p:ph type="title"/>
          </p:nvPr>
        </p:nvSpPr>
        <p:spPr>
          <a:xfrm>
            <a:off x="490538" y="188640"/>
            <a:ext cx="10009462" cy="648072"/>
          </a:xfrm>
        </p:spPr>
        <p:txBody>
          <a:bodyPr/>
          <a:lstStyle/>
          <a:p>
            <a:r>
              <a:rPr lang="nl-BE" altLang="nl-BE" dirty="0"/>
              <a:t>Visie </a:t>
            </a:r>
            <a:r>
              <a:rPr lang="nl-BE" altLang="nl-BE" dirty="0" err="1"/>
              <a:t>VIGeZ</a:t>
            </a:r>
            <a:r>
              <a:rPr lang="nl-BE" altLang="nl-BE" dirty="0"/>
              <a:t> </a:t>
            </a:r>
            <a:r>
              <a:rPr lang="nl-BE" altLang="nl-BE" sz="2600" dirty="0"/>
              <a:t>Lang stilzitten ≠ te weinig bewegen</a:t>
            </a:r>
            <a:endParaRPr lang="nl-BE" altLang="nl-BE" dirty="0"/>
          </a:p>
        </p:txBody>
      </p:sp>
    </p:spTree>
    <p:extLst>
      <p:ext uri="{BB962C8B-B14F-4D97-AF65-F5344CB8AC3E}">
        <p14:creationId xmlns:p14="http://schemas.microsoft.com/office/powerpoint/2010/main" val="1134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4051" y="399168"/>
            <a:ext cx="10363200" cy="1143000"/>
          </a:xfrm>
        </p:spPr>
        <p:txBody>
          <a:bodyPr/>
          <a:lstStyle/>
          <a:p>
            <a:r>
              <a:rPr lang="nl-BE" dirty="0"/>
              <a:t>Strategieën gezondheidsbevordering en het gedragsveranderingsmodel </a:t>
            </a:r>
            <a:r>
              <a:rPr lang="nl-BE" dirty="0" err="1"/>
              <a:t>Behaviour</a:t>
            </a:r>
            <a:r>
              <a:rPr lang="nl-BE" dirty="0"/>
              <a:t> Change Wheel (BCW)</a:t>
            </a:r>
          </a:p>
        </p:txBody>
      </p:sp>
      <p:pic>
        <p:nvPicPr>
          <p:cNvPr id="4" name="Picture 2" descr="Afbeeldingsresultaat voor behaviour change whee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052" t="16745" r="12679" b="19482"/>
          <a:stretch/>
        </p:blipFill>
        <p:spPr bwMode="auto">
          <a:xfrm>
            <a:off x="3198226" y="1392063"/>
            <a:ext cx="5362575" cy="533910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07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56356" y="1787707"/>
            <a:ext cx="10430933" cy="4525962"/>
          </a:xfrm>
        </p:spPr>
        <p:txBody>
          <a:bodyPr/>
          <a:lstStyle/>
          <a:p>
            <a:pPr marL="444500" indent="-444500">
              <a:buFont typeface="Wingdings" pitchFamily="2" charset="2"/>
              <a:buChar char="Ø"/>
              <a:defRPr/>
            </a:pPr>
            <a:r>
              <a:rPr lang="nl-BE" sz="2400" b="1" dirty="0"/>
              <a:t>Educatie</a:t>
            </a:r>
            <a:r>
              <a:rPr lang="nl-BE" sz="2400" dirty="0"/>
              <a:t>: informeren, sensibiliseren, trainen, voorbeeld geven en faciliteren</a:t>
            </a:r>
          </a:p>
          <a:p>
            <a:pPr marL="444500" indent="-444500">
              <a:buFont typeface="Wingdings" pitchFamily="2" charset="2"/>
              <a:buChar char="Ø"/>
              <a:defRPr/>
            </a:pPr>
            <a:endParaRPr lang="nl-BE" sz="1000" b="1" dirty="0"/>
          </a:p>
          <a:p>
            <a:pPr marL="444500" indent="-444500">
              <a:buFont typeface="Wingdings" pitchFamily="2" charset="2"/>
              <a:buChar char="Ø"/>
              <a:defRPr/>
            </a:pPr>
            <a:r>
              <a:rPr lang="nl-BE" sz="2400" b="1" dirty="0"/>
              <a:t>Omgeving</a:t>
            </a:r>
            <a:r>
              <a:rPr lang="nl-BE" sz="2400" dirty="0"/>
              <a:t>: omgeving herorganiseren, positief of negatief bekrachtigen, voorbeeld geven en faciliteren</a:t>
            </a:r>
          </a:p>
          <a:p>
            <a:pPr marL="444500" indent="-444500">
              <a:buFont typeface="Wingdings" pitchFamily="2" charset="2"/>
              <a:buChar char="Ø"/>
              <a:defRPr/>
            </a:pPr>
            <a:endParaRPr lang="nl-BE" sz="1000" b="1" dirty="0"/>
          </a:p>
          <a:p>
            <a:pPr marL="444500" indent="-444500">
              <a:buFont typeface="Wingdings" pitchFamily="2" charset="2"/>
              <a:buChar char="Ø"/>
              <a:defRPr/>
            </a:pPr>
            <a:r>
              <a:rPr lang="nl-BE" sz="2400" b="1" dirty="0"/>
              <a:t>Beleid, afspraken en regels</a:t>
            </a:r>
            <a:r>
              <a:rPr lang="nl-BE" sz="2400" dirty="0"/>
              <a:t>: regels, positief of negatief bekrachtigen, omgeving herorganiseren</a:t>
            </a:r>
          </a:p>
          <a:p>
            <a:pPr marL="444500" indent="-444500">
              <a:buFont typeface="Wingdings" pitchFamily="2" charset="2"/>
              <a:buChar char="Ø"/>
              <a:defRPr/>
            </a:pPr>
            <a:endParaRPr lang="nl-BE" sz="1000" b="1" dirty="0"/>
          </a:p>
          <a:p>
            <a:pPr marL="444500" indent="-444500">
              <a:buFont typeface="Wingdings" pitchFamily="2" charset="2"/>
              <a:buChar char="Ø"/>
              <a:defRPr/>
            </a:pPr>
            <a:r>
              <a:rPr lang="nl-BE" sz="2400" b="1" dirty="0"/>
              <a:t>Zorg en begeleiding:</a:t>
            </a:r>
            <a:r>
              <a:rPr lang="nl-BE" sz="2400" dirty="0"/>
              <a:t> (</a:t>
            </a:r>
            <a:r>
              <a:rPr lang="nl-BE" sz="2400" dirty="0" err="1"/>
              <a:t>ttz</a:t>
            </a:r>
            <a:r>
              <a:rPr lang="nl-BE" sz="2400" dirty="0"/>
              <a:t>: signaleren, </a:t>
            </a:r>
            <a:r>
              <a:rPr lang="nl-BE" sz="2400" dirty="0" err="1"/>
              <a:t>vroegdetectie</a:t>
            </a:r>
            <a:r>
              <a:rPr lang="nl-BE" sz="2400" dirty="0"/>
              <a:t>, </a:t>
            </a:r>
            <a:r>
              <a:rPr lang="nl-BE" sz="2400" dirty="0" err="1"/>
              <a:t>vroeginterventie</a:t>
            </a:r>
            <a:r>
              <a:rPr lang="nl-BE" sz="2400" dirty="0"/>
              <a:t>, laagdrempelige toegang tot zorg) faciliteren, informeren, sensibiliseren, trainen, regels, omgeving herorganiseren</a:t>
            </a:r>
          </a:p>
        </p:txBody>
      </p:sp>
      <p:sp>
        <p:nvSpPr>
          <p:cNvPr id="53251" name="Rectangle 2"/>
          <p:cNvSpPr>
            <a:spLocks noGrp="1" noChangeArrowheads="1"/>
          </p:cNvSpPr>
          <p:nvPr>
            <p:ph type="title"/>
          </p:nvPr>
        </p:nvSpPr>
        <p:spPr>
          <a:xfrm>
            <a:off x="632178" y="274638"/>
            <a:ext cx="10927643" cy="1143000"/>
          </a:xfrm>
          <a:noFill/>
        </p:spPr>
        <p:txBody>
          <a:bodyPr/>
          <a:lstStyle/>
          <a:p>
            <a:r>
              <a:rPr lang="nl-BE" dirty="0"/>
              <a:t>Strategieën gezondheidsbevordering en het gedrags-veranderingsmodel BCW: </a:t>
            </a:r>
            <a:r>
              <a:rPr lang="fr-BE" dirty="0" err="1"/>
              <a:t>i</a:t>
            </a:r>
            <a:r>
              <a:rPr lang="fr-BE" altLang="nl-BE" dirty="0" err="1"/>
              <a:t>nzoomen</a:t>
            </a:r>
            <a:r>
              <a:rPr lang="fr-BE" altLang="nl-BE" dirty="0"/>
              <a:t> op mix </a:t>
            </a:r>
            <a:r>
              <a:rPr lang="fr-BE" altLang="nl-BE" dirty="0" err="1"/>
              <a:t>aan</a:t>
            </a:r>
            <a:r>
              <a:rPr lang="fr-BE" altLang="nl-BE" dirty="0"/>
              <a:t> </a:t>
            </a:r>
            <a:r>
              <a:rPr lang="fr-BE" altLang="nl-BE" dirty="0" err="1"/>
              <a:t>interventies</a:t>
            </a:r>
            <a:endParaRPr lang="nl-NL" altLang="nl-BE" dirty="0"/>
          </a:p>
        </p:txBody>
      </p:sp>
    </p:spTree>
    <p:extLst>
      <p:ext uri="{BB962C8B-B14F-4D97-AF65-F5344CB8AC3E}">
        <p14:creationId xmlns:p14="http://schemas.microsoft.com/office/powerpoint/2010/main" val="2922982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Basisinstrument: de gezondheidsmatrix</a:t>
            </a:r>
          </a:p>
        </p:txBody>
      </p:sp>
      <p:sp>
        <p:nvSpPr>
          <p:cNvPr id="3" name="Tijdelijke aanduiding voor inhoud 2"/>
          <p:cNvSpPr>
            <a:spLocks noGrp="1"/>
          </p:cNvSpPr>
          <p:nvPr>
            <p:ph idx="1"/>
          </p:nvPr>
        </p:nvSpPr>
        <p:spPr>
          <a:xfrm>
            <a:off x="656167" y="1730025"/>
            <a:ext cx="10363200" cy="4114800"/>
          </a:xfrm>
        </p:spPr>
        <p:txBody>
          <a:bodyPr/>
          <a:lstStyle/>
          <a:p>
            <a:r>
              <a:rPr lang="nl-BE" sz="2000" b="1" dirty="0"/>
              <a:t>4 strategieën </a:t>
            </a:r>
            <a:r>
              <a:rPr lang="nl-BE" sz="2000" dirty="0"/>
              <a:t>binnen gezondheidsbevordering</a:t>
            </a:r>
          </a:p>
          <a:p>
            <a:pPr lvl="1" fontAlgn="t"/>
            <a:r>
              <a:rPr lang="nl-BE" sz="1800" dirty="0"/>
              <a:t>Educatie</a:t>
            </a:r>
          </a:p>
          <a:p>
            <a:pPr lvl="1" fontAlgn="t"/>
            <a:r>
              <a:rPr lang="nl-BE" sz="1800" dirty="0"/>
              <a:t>Omgevingsinterventies</a:t>
            </a:r>
          </a:p>
          <a:p>
            <a:pPr lvl="1" fontAlgn="t"/>
            <a:r>
              <a:rPr lang="nl-BE" sz="1800" dirty="0"/>
              <a:t>Beleid, afspraken en regelgeving</a:t>
            </a:r>
          </a:p>
          <a:p>
            <a:pPr lvl="1" fontAlgn="t"/>
            <a:r>
              <a:rPr lang="nl-BE" sz="1800" dirty="0"/>
              <a:t>Zorg en Begeleiding</a:t>
            </a:r>
          </a:p>
          <a:p>
            <a:pPr fontAlgn="t"/>
            <a:r>
              <a:rPr lang="nl-BE" sz="2000" b="1" dirty="0"/>
              <a:t>+ </a:t>
            </a:r>
            <a:r>
              <a:rPr lang="nl-BE" sz="2000" b="1" dirty="0" err="1"/>
              <a:t>settinggericht</a:t>
            </a:r>
            <a:r>
              <a:rPr lang="nl-BE" sz="2000" b="1" dirty="0"/>
              <a:t> werken</a:t>
            </a:r>
          </a:p>
          <a:p>
            <a:pPr fontAlgn="t"/>
            <a:r>
              <a:rPr lang="nl-BE" sz="2000" b="1" dirty="0"/>
              <a:t>= Basisinstrument: </a:t>
            </a:r>
          </a:p>
          <a:p>
            <a:pPr marL="0" indent="0" fontAlgn="t">
              <a:buNone/>
            </a:pPr>
            <a:r>
              <a:rPr lang="nl-BE" sz="2000" b="1" dirty="0"/>
              <a:t>	de gezondheidsmatrix</a:t>
            </a:r>
            <a:r>
              <a:rPr lang="nl-BE" sz="1600" b="1" dirty="0"/>
              <a:t>©</a:t>
            </a:r>
          </a:p>
          <a:p>
            <a:pPr marL="0" indent="0" fontAlgn="t">
              <a:buNone/>
            </a:pPr>
            <a:endParaRPr lang="nl-BE" sz="1600" b="1" dirty="0"/>
          </a:p>
          <a:p>
            <a:pPr marL="0" indent="0" fontAlgn="t">
              <a:buNone/>
            </a:pPr>
            <a:endParaRPr lang="nl-BE" sz="1600" b="1" dirty="0"/>
          </a:p>
          <a:p>
            <a:pPr fontAlgn="t"/>
            <a:r>
              <a:rPr lang="nl-BE" sz="2000" b="1" dirty="0">
                <a:solidFill>
                  <a:schemeClr val="accent3">
                    <a:lumMod val="65000"/>
                  </a:schemeClr>
                </a:solidFill>
              </a:rPr>
              <a:t>En … </a:t>
            </a:r>
          </a:p>
          <a:p>
            <a:pPr marL="0" indent="0" fontAlgn="t">
              <a:buNone/>
            </a:pPr>
            <a:r>
              <a:rPr lang="nl-BE" sz="2000" b="1" dirty="0">
                <a:solidFill>
                  <a:schemeClr val="accent3">
                    <a:lumMod val="65000"/>
                  </a:schemeClr>
                </a:solidFill>
              </a:rPr>
              <a:t>	ondersteunend </a:t>
            </a:r>
          </a:p>
          <a:p>
            <a:pPr marL="0" indent="0" fontAlgn="t">
              <a:buNone/>
            </a:pPr>
            <a:r>
              <a:rPr lang="nl-BE" sz="2000" b="1" dirty="0">
                <a:solidFill>
                  <a:schemeClr val="accent3">
                    <a:lumMod val="65000"/>
                  </a:schemeClr>
                </a:solidFill>
              </a:rPr>
              <a:t>	overheidsbeleid</a:t>
            </a:r>
            <a:endParaRPr lang="nl-BE" sz="2800" b="1" dirty="0">
              <a:solidFill>
                <a:schemeClr val="accent3">
                  <a:lumMod val="65000"/>
                </a:schemeClr>
              </a:solidFill>
            </a:endParaRPr>
          </a:p>
        </p:txBody>
      </p:sp>
      <p:pic>
        <p:nvPicPr>
          <p:cNvPr id="5" name="Picture 2" descr="gezondheidsmatrix VIGe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2635644"/>
            <a:ext cx="6595133" cy="395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00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577" y="103278"/>
            <a:ext cx="8874079" cy="1143000"/>
          </a:xfrm>
        </p:spPr>
        <p:txBody>
          <a:bodyPr/>
          <a:lstStyle/>
          <a:p>
            <a:r>
              <a:rPr lang="nl-BE" sz="2400" dirty="0"/>
              <a:t>Inspirerende strategieën en acties: </a:t>
            </a:r>
            <a:br>
              <a:rPr lang="nl-BE" sz="2400" dirty="0"/>
            </a:br>
            <a:r>
              <a:rPr lang="nl-BE" sz="2400" dirty="0"/>
              <a:t>EDUCATIE / ZORG &amp; BEGELEIDING</a:t>
            </a:r>
          </a:p>
        </p:txBody>
      </p:sp>
      <p:sp>
        <p:nvSpPr>
          <p:cNvPr id="6" name="Rectangle 1"/>
          <p:cNvSpPr>
            <a:spLocks noChangeArrowheads="1"/>
          </p:cNvSpPr>
          <p:nvPr/>
        </p:nvSpPr>
        <p:spPr bwMode="auto">
          <a:xfrm>
            <a:off x="2211389" y="7388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BE" altLang="nl-BE">
                <a:solidFill>
                  <a:srgbClr val="000000"/>
                </a:solidFill>
                <a:latin typeface="Arial" panose="020B0604020202020204" pitchFamily="34" charset="0"/>
                <a:ea typeface="ＭＳ Ｐゴシック" panose="020B0600070205080204" pitchFamily="34" charset="-128"/>
              </a:rPr>
              <a:t/>
            </a:r>
            <a:br>
              <a:rPr lang="nl-BE" altLang="nl-BE">
                <a:solidFill>
                  <a:srgbClr val="000000"/>
                </a:solidFill>
                <a:latin typeface="Arial" panose="020B0604020202020204" pitchFamily="34" charset="0"/>
                <a:ea typeface="ＭＳ Ｐゴシック" panose="020B0600070205080204" pitchFamily="34" charset="-128"/>
              </a:rPr>
            </a:br>
            <a:endParaRPr lang="nl-BE" altLang="nl-BE">
              <a:solidFill>
                <a:srgbClr val="000000"/>
              </a:solidFill>
              <a:latin typeface="Arial" panose="020B0604020202020204" pitchFamily="34" charset="0"/>
              <a:ea typeface="ＭＳ Ｐゴシック" panose="020B0600070205080204" pitchFamily="34" charset="-128"/>
            </a:endParaRPr>
          </a:p>
        </p:txBody>
      </p:sp>
      <p:sp>
        <p:nvSpPr>
          <p:cNvPr id="3" name="Tijdelijke aanduiding voor inhoud 2"/>
          <p:cNvSpPr>
            <a:spLocks noGrp="1"/>
          </p:cNvSpPr>
          <p:nvPr>
            <p:ph idx="1"/>
          </p:nvPr>
        </p:nvSpPr>
        <p:spPr>
          <a:xfrm>
            <a:off x="656166" y="1143000"/>
            <a:ext cx="11366957" cy="4114800"/>
          </a:xfrm>
        </p:spPr>
        <p:txBody>
          <a:bodyPr/>
          <a:lstStyle/>
          <a:p>
            <a:r>
              <a:rPr lang="nl-BE" dirty="0"/>
              <a:t>Bewegen op verwijzing en zorg: herontdekken beweging, beweeggeschiedenis, zelfvertrouwen, </a:t>
            </a:r>
            <a:r>
              <a:rPr lang="nl-BE" dirty="0" err="1"/>
              <a:t>planningsskills</a:t>
            </a:r>
            <a:r>
              <a:rPr lang="nl-BE" dirty="0"/>
              <a:t>, </a:t>
            </a:r>
            <a:r>
              <a:rPr lang="nl-BE" sz="2200" dirty="0"/>
              <a:t>drempel verlagen (weerstand sport)</a:t>
            </a:r>
          </a:p>
          <a:p>
            <a:r>
              <a:rPr lang="nl-BE" dirty="0"/>
              <a:t>Coördinatie Vlaams incl. training van de BOV-coaches (</a:t>
            </a:r>
            <a:r>
              <a:rPr lang="nl-BE" dirty="0" err="1"/>
              <a:t>VIGeZ</a:t>
            </a:r>
            <a:r>
              <a:rPr lang="nl-BE" dirty="0"/>
              <a:t>): noodzakelijk</a:t>
            </a:r>
          </a:p>
          <a:p>
            <a:r>
              <a:rPr lang="nl-BE" dirty="0"/>
              <a:t>Sportweerstand: optimaliseren van sportaanbod voor deelnemers</a:t>
            </a:r>
          </a:p>
          <a:p>
            <a:pPr marL="0" indent="0">
              <a:buNone/>
            </a:pPr>
            <a:endParaRPr lang="nl-BE"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31" y="2877232"/>
            <a:ext cx="4171116" cy="2784694"/>
          </a:xfrm>
          <a:prstGeom prst="rect">
            <a:avLst/>
          </a:prstGeom>
        </p:spPr>
      </p:pic>
      <p:pic>
        <p:nvPicPr>
          <p:cNvPr id="9" name="Afbeelding 8"/>
          <p:cNvPicPr>
            <a:picLocks noChangeAspect="1"/>
          </p:cNvPicPr>
          <p:nvPr/>
        </p:nvPicPr>
        <p:blipFill rotWithShape="1">
          <a:blip r:embed="rId4"/>
          <a:srcRect l="17281" t="35662" r="59750" b="30036"/>
          <a:stretch/>
        </p:blipFill>
        <p:spPr>
          <a:xfrm>
            <a:off x="6267007" y="2894982"/>
            <a:ext cx="5827874" cy="2937300"/>
          </a:xfrm>
          <a:prstGeom prst="rect">
            <a:avLst/>
          </a:prstGeom>
        </p:spPr>
      </p:pic>
      <p:cxnSp>
        <p:nvCxnSpPr>
          <p:cNvPr id="11" name="Rechte verbindingslijn 10"/>
          <p:cNvCxnSpPr/>
          <p:nvPr/>
        </p:nvCxnSpPr>
        <p:spPr bwMode="auto">
          <a:xfrm>
            <a:off x="9069859" y="3744105"/>
            <a:ext cx="24714" cy="2559290"/>
          </a:xfrm>
          <a:prstGeom prst="line">
            <a:avLst/>
          </a:prstGeom>
          <a:solidFill>
            <a:schemeClr val="accent1"/>
          </a:solidFill>
          <a:ln w="38100" cap="flat" cmpd="sng" algn="ctr">
            <a:solidFill>
              <a:srgbClr val="E31619"/>
            </a:solidFill>
            <a:prstDash val="lgDash"/>
            <a:round/>
            <a:headEnd type="none" w="med" len="med"/>
            <a:tailEnd type="none" w="med" len="med"/>
          </a:ln>
          <a:effectLst/>
        </p:spPr>
      </p:cxnSp>
      <p:pic>
        <p:nvPicPr>
          <p:cNvPr id="12" name="Afbeelding 11"/>
          <p:cNvPicPr>
            <a:picLocks noChangeAspect="1"/>
          </p:cNvPicPr>
          <p:nvPr/>
        </p:nvPicPr>
        <p:blipFill rotWithShape="1">
          <a:blip r:embed="rId5"/>
          <a:srcRect l="40608" t="17311" r="48696" b="20338"/>
          <a:stretch/>
        </p:blipFill>
        <p:spPr>
          <a:xfrm>
            <a:off x="4296947" y="2894982"/>
            <a:ext cx="2054506" cy="4042199"/>
          </a:xfrm>
          <a:prstGeom prst="rect">
            <a:avLst/>
          </a:prstGeom>
          <a:ln>
            <a:solidFill>
              <a:schemeClr val="bg1"/>
            </a:solidFill>
          </a:ln>
        </p:spPr>
      </p:pic>
    </p:spTree>
    <p:extLst>
      <p:ext uri="{BB962C8B-B14F-4D97-AF65-F5344CB8AC3E}">
        <p14:creationId xmlns:p14="http://schemas.microsoft.com/office/powerpoint/2010/main" val="3370292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577" y="103278"/>
            <a:ext cx="9053089" cy="1143000"/>
          </a:xfrm>
        </p:spPr>
        <p:txBody>
          <a:bodyPr/>
          <a:lstStyle/>
          <a:p>
            <a:r>
              <a:rPr lang="nl-BE" sz="2400" dirty="0"/>
              <a:t>Inspirerende strategieën en acties: OMGEVING / BELEID</a:t>
            </a:r>
          </a:p>
        </p:txBody>
      </p:sp>
      <p:sp>
        <p:nvSpPr>
          <p:cNvPr id="6" name="Rectangle 1"/>
          <p:cNvSpPr>
            <a:spLocks noChangeArrowheads="1"/>
          </p:cNvSpPr>
          <p:nvPr/>
        </p:nvSpPr>
        <p:spPr bwMode="auto">
          <a:xfrm>
            <a:off x="2211389" y="7388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BE" altLang="nl-BE">
                <a:solidFill>
                  <a:srgbClr val="000000"/>
                </a:solidFill>
                <a:latin typeface="Arial" panose="020B0604020202020204" pitchFamily="34" charset="0"/>
                <a:ea typeface="ＭＳ Ｐゴシック" panose="020B0600070205080204" pitchFamily="34" charset="-128"/>
              </a:rPr>
              <a:t/>
            </a:r>
            <a:br>
              <a:rPr lang="nl-BE" altLang="nl-BE">
                <a:solidFill>
                  <a:srgbClr val="000000"/>
                </a:solidFill>
                <a:latin typeface="Arial" panose="020B0604020202020204" pitchFamily="34" charset="0"/>
                <a:ea typeface="ＭＳ Ｐゴシック" panose="020B0600070205080204" pitchFamily="34" charset="-128"/>
              </a:rPr>
            </a:br>
            <a:endParaRPr lang="nl-BE" altLang="nl-BE">
              <a:solidFill>
                <a:srgbClr val="000000"/>
              </a:solidFill>
              <a:latin typeface="Arial" panose="020B0604020202020204" pitchFamily="34" charset="0"/>
              <a:ea typeface="ＭＳ Ｐゴシック" panose="020B0600070205080204" pitchFamily="34" charset="-128"/>
            </a:endParaRPr>
          </a:p>
        </p:txBody>
      </p:sp>
      <p:sp>
        <p:nvSpPr>
          <p:cNvPr id="3" name="Ovaal 2"/>
          <p:cNvSpPr/>
          <p:nvPr/>
        </p:nvSpPr>
        <p:spPr bwMode="auto">
          <a:xfrm>
            <a:off x="3496962" y="1385205"/>
            <a:ext cx="5165124" cy="4434827"/>
          </a:xfrm>
          <a:prstGeom prst="ellipse">
            <a:avLst/>
          </a:prstGeom>
          <a:noFill/>
          <a:ln w="76200" cap="flat" cmpd="sng" algn="ctr">
            <a:solidFill>
              <a:srgbClr val="E3161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nl-BE" sz="2000" dirty="0">
              <a:solidFill>
                <a:srgbClr val="666366"/>
              </a:solidFill>
              <a:latin typeface="+mj-lt"/>
            </a:endParaRPr>
          </a:p>
        </p:txBody>
      </p:sp>
      <p:pic>
        <p:nvPicPr>
          <p:cNvPr id="7" name="Tijdelijke aanduiding voor inhou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6118" y="738874"/>
            <a:ext cx="3900776" cy="307956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82" y="738874"/>
            <a:ext cx="2653966" cy="1957678"/>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2763" y="718833"/>
            <a:ext cx="2924433" cy="1957678"/>
          </a:xfrm>
          <a:prstGeom prst="rect">
            <a:avLst/>
          </a:prstGeom>
        </p:spPr>
      </p:pic>
      <p:sp>
        <p:nvSpPr>
          <p:cNvPr id="9" name="Tekstvak 8"/>
          <p:cNvSpPr txBox="1"/>
          <p:nvPr/>
        </p:nvSpPr>
        <p:spPr>
          <a:xfrm>
            <a:off x="4934390" y="2696552"/>
            <a:ext cx="5678941" cy="338554"/>
          </a:xfrm>
          <a:prstGeom prst="rect">
            <a:avLst/>
          </a:prstGeom>
          <a:noFill/>
        </p:spPr>
        <p:txBody>
          <a:bodyPr wrap="square" rtlCol="0">
            <a:spAutoFit/>
          </a:bodyPr>
          <a:lstStyle/>
          <a:p>
            <a:r>
              <a:rPr lang="nl-BE" sz="1600" dirty="0"/>
              <a:t>Aanpassen voetpad </a:t>
            </a:r>
            <a:r>
              <a:rPr lang="nl-BE" sz="1600" dirty="0" err="1"/>
              <a:t>thv</a:t>
            </a:r>
            <a:r>
              <a:rPr lang="nl-BE" sz="1600" dirty="0"/>
              <a:t> bushokje in de gemeente Kuurne</a:t>
            </a:r>
          </a:p>
        </p:txBody>
      </p:sp>
      <p:pic>
        <p:nvPicPr>
          <p:cNvPr id="10" name="Tijdelijke aanduiding voor inhoud 4"/>
          <p:cNvPicPr>
            <a:picLocks noChangeAspect="1"/>
          </p:cNvPicPr>
          <p:nvPr/>
        </p:nvPicPr>
        <p:blipFill rotWithShape="1">
          <a:blip r:embed="rId6"/>
          <a:srcRect l="19188" t="7258" r="40589" b="20313"/>
          <a:stretch/>
        </p:blipFill>
        <p:spPr bwMode="auto">
          <a:xfrm>
            <a:off x="4658497" y="3224850"/>
            <a:ext cx="3459892" cy="350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hoek 10"/>
          <p:cNvSpPr/>
          <p:nvPr/>
        </p:nvSpPr>
        <p:spPr bwMode="auto">
          <a:xfrm>
            <a:off x="8419348" y="4137834"/>
            <a:ext cx="2808545" cy="12356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BE" sz="2000" dirty="0">
                <a:solidFill>
                  <a:srgbClr val="E31619"/>
                </a:solidFill>
                <a:latin typeface="+mj-lt"/>
              </a:rPr>
              <a:t>Nabijheid, verbinding, en toegankelijkheid van verschillende motiverende functies en beleid</a:t>
            </a:r>
          </a:p>
        </p:txBody>
      </p:sp>
      <p:sp>
        <p:nvSpPr>
          <p:cNvPr id="12" name="Rechthoek 11"/>
          <p:cNvSpPr/>
          <p:nvPr/>
        </p:nvSpPr>
        <p:spPr bwMode="auto">
          <a:xfrm>
            <a:off x="6112165" y="850944"/>
            <a:ext cx="852306" cy="3457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BE" sz="2000" dirty="0">
                <a:solidFill>
                  <a:schemeClr val="bg1"/>
                </a:solidFill>
                <a:latin typeface="+mj-lt"/>
              </a:rPr>
              <a:t>VOOR</a:t>
            </a:r>
          </a:p>
        </p:txBody>
      </p:sp>
      <p:sp>
        <p:nvSpPr>
          <p:cNvPr id="13" name="Rechthoek 12"/>
          <p:cNvSpPr/>
          <p:nvPr/>
        </p:nvSpPr>
        <p:spPr bwMode="auto">
          <a:xfrm>
            <a:off x="9119693" y="850944"/>
            <a:ext cx="852306" cy="3457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BE" sz="2000" dirty="0">
                <a:solidFill>
                  <a:schemeClr val="bg1"/>
                </a:solidFill>
                <a:latin typeface="+mj-lt"/>
              </a:rPr>
              <a:t>NA</a:t>
            </a:r>
          </a:p>
        </p:txBody>
      </p:sp>
      <p:sp>
        <p:nvSpPr>
          <p:cNvPr id="14" name="Tekstvak 13"/>
          <p:cNvSpPr txBox="1"/>
          <p:nvPr/>
        </p:nvSpPr>
        <p:spPr>
          <a:xfrm>
            <a:off x="276118" y="3856674"/>
            <a:ext cx="5678941" cy="338554"/>
          </a:xfrm>
          <a:prstGeom prst="rect">
            <a:avLst/>
          </a:prstGeom>
          <a:noFill/>
        </p:spPr>
        <p:txBody>
          <a:bodyPr wrap="square" rtlCol="0">
            <a:spAutoFit/>
          </a:bodyPr>
          <a:lstStyle/>
          <a:p>
            <a:r>
              <a:rPr lang="nl-BE" sz="1600" dirty="0"/>
              <a:t>Wervik</a:t>
            </a:r>
          </a:p>
        </p:txBody>
      </p:sp>
      <p:sp>
        <p:nvSpPr>
          <p:cNvPr id="15" name="Tekstvak 14"/>
          <p:cNvSpPr txBox="1"/>
          <p:nvPr/>
        </p:nvSpPr>
        <p:spPr>
          <a:xfrm>
            <a:off x="3698847" y="5874016"/>
            <a:ext cx="5678941" cy="338554"/>
          </a:xfrm>
          <a:prstGeom prst="rect">
            <a:avLst/>
          </a:prstGeom>
          <a:noFill/>
        </p:spPr>
        <p:txBody>
          <a:bodyPr wrap="square" rtlCol="0">
            <a:spAutoFit/>
          </a:bodyPr>
          <a:lstStyle/>
          <a:p>
            <a:r>
              <a:rPr lang="nl-BE" sz="1600" dirty="0"/>
              <a:t>Brugge</a:t>
            </a:r>
          </a:p>
        </p:txBody>
      </p:sp>
    </p:spTree>
    <p:extLst>
      <p:ext uri="{BB962C8B-B14F-4D97-AF65-F5344CB8AC3E}">
        <p14:creationId xmlns:p14="http://schemas.microsoft.com/office/powerpoint/2010/main" val="1464941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Hoe kan de overheid interventies gedragsverandering ondersteunen?</a:t>
            </a:r>
          </a:p>
        </p:txBody>
      </p:sp>
      <p:sp>
        <p:nvSpPr>
          <p:cNvPr id="4" name="Tijdelijke aanduiding voor inhoud 3"/>
          <p:cNvSpPr>
            <a:spLocks noGrp="1"/>
          </p:cNvSpPr>
          <p:nvPr>
            <p:ph idx="1"/>
          </p:nvPr>
        </p:nvSpPr>
        <p:spPr/>
        <p:txBody>
          <a:bodyPr/>
          <a:lstStyle/>
          <a:p>
            <a:endParaRPr lang="nl-BE" dirty="0"/>
          </a:p>
        </p:txBody>
      </p:sp>
      <p:grpSp>
        <p:nvGrpSpPr>
          <p:cNvPr id="5" name="Groep 4"/>
          <p:cNvGrpSpPr/>
          <p:nvPr/>
        </p:nvGrpSpPr>
        <p:grpSpPr>
          <a:xfrm>
            <a:off x="3575129" y="1043354"/>
            <a:ext cx="5791606" cy="5807472"/>
            <a:chOff x="2496609" y="55058"/>
            <a:chExt cx="6494991" cy="6795768"/>
          </a:xfrm>
        </p:grpSpPr>
        <p:pic>
          <p:nvPicPr>
            <p:cNvPr id="6" name="Picture 2" descr="Afbeeldingsresultaat voor behaviour change whee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454"/>
            <a:stretch/>
          </p:blipFill>
          <p:spPr bwMode="auto">
            <a:xfrm>
              <a:off x="2496609" y="55058"/>
              <a:ext cx="6494991" cy="6795768"/>
            </a:xfrm>
            <a:prstGeom prst="rect">
              <a:avLst/>
            </a:prstGeom>
            <a:pattFill prst="pct5">
              <a:fgClr>
                <a:schemeClr val="accent1"/>
              </a:fgClr>
              <a:bgClr>
                <a:schemeClr val="bg1"/>
              </a:bgClr>
            </a:pattFill>
            <a:extLst/>
          </p:spPr>
        </p:pic>
        <p:sp>
          <p:nvSpPr>
            <p:cNvPr id="7" name="Ovaal 6"/>
            <p:cNvSpPr/>
            <p:nvPr/>
          </p:nvSpPr>
          <p:spPr>
            <a:xfrm>
              <a:off x="3409951" y="1171575"/>
              <a:ext cx="4419600" cy="44196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723930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Hoe kan de overheid (e.a.) interventies gedragsverandering ondersteunen: </a:t>
            </a:r>
            <a:r>
              <a:rPr lang="nl-BE" dirty="0" err="1"/>
              <a:t>beleids-functies</a:t>
            </a:r>
            <a:endParaRPr lang="nl-BE" dirty="0"/>
          </a:p>
        </p:txBody>
      </p:sp>
      <p:sp>
        <p:nvSpPr>
          <p:cNvPr id="3" name="Tijdelijke aanduiding voor inhoud 2"/>
          <p:cNvSpPr>
            <a:spLocks noGrp="1"/>
          </p:cNvSpPr>
          <p:nvPr>
            <p:ph idx="1"/>
          </p:nvPr>
        </p:nvSpPr>
        <p:spPr>
          <a:xfrm>
            <a:off x="656167" y="1594558"/>
            <a:ext cx="10363200" cy="4114800"/>
          </a:xfrm>
        </p:spPr>
        <p:txBody>
          <a:bodyPr/>
          <a:lstStyle/>
          <a:p>
            <a:pPr marL="0" indent="0">
              <a:buNone/>
            </a:pPr>
            <a:r>
              <a:rPr lang="nl-BE" b="1" dirty="0"/>
              <a:t>= soorten beslissingen of acties die een overheid of bv. </a:t>
            </a:r>
            <a:r>
              <a:rPr lang="nl-BE" b="1" dirty="0" err="1"/>
              <a:t>koepel-organisatie</a:t>
            </a:r>
            <a:r>
              <a:rPr lang="nl-BE" b="1" dirty="0"/>
              <a:t> doorvoeren die interventies helpen ondersteunen en bekrachtigen</a:t>
            </a:r>
          </a:p>
          <a:p>
            <a:pPr lvl="1">
              <a:lnSpc>
                <a:spcPct val="150000"/>
              </a:lnSpc>
            </a:pPr>
            <a:r>
              <a:rPr lang="nl-BE" sz="2200" dirty="0"/>
              <a:t>Gezondheidsaanbevelingen</a:t>
            </a:r>
          </a:p>
          <a:p>
            <a:pPr lvl="1">
              <a:lnSpc>
                <a:spcPct val="150000"/>
              </a:lnSpc>
            </a:pPr>
            <a:r>
              <a:rPr lang="nl-BE" sz="2200" dirty="0"/>
              <a:t>Richtlijnen en procedures (voor dienstverlening)</a:t>
            </a:r>
          </a:p>
          <a:p>
            <a:pPr lvl="1">
              <a:lnSpc>
                <a:spcPct val="150000"/>
              </a:lnSpc>
            </a:pPr>
            <a:r>
              <a:rPr lang="nl-BE" sz="2200" dirty="0"/>
              <a:t>Fiscale maatregelen (premies, taksen)</a:t>
            </a:r>
          </a:p>
          <a:p>
            <a:pPr lvl="1">
              <a:lnSpc>
                <a:spcPct val="150000"/>
              </a:lnSpc>
            </a:pPr>
            <a:r>
              <a:rPr lang="nl-BE" sz="2200" dirty="0"/>
              <a:t>Wetgeving (verplichtingen, </a:t>
            </a:r>
            <a:r>
              <a:rPr lang="nl-BE" sz="2200" dirty="0" err="1"/>
              <a:t>bv.verboden</a:t>
            </a:r>
            <a:r>
              <a:rPr lang="nl-BE" sz="2200" dirty="0"/>
              <a:t>, en opvolging ervan)</a:t>
            </a:r>
          </a:p>
          <a:p>
            <a:pPr lvl="1">
              <a:lnSpc>
                <a:spcPct val="150000"/>
              </a:lnSpc>
            </a:pPr>
            <a:r>
              <a:rPr lang="nl-BE" sz="2200" dirty="0"/>
              <a:t>Ruimtelijke en sociale planning</a:t>
            </a:r>
          </a:p>
          <a:p>
            <a:pPr lvl="1">
              <a:lnSpc>
                <a:spcPct val="150000"/>
              </a:lnSpc>
            </a:pPr>
            <a:r>
              <a:rPr lang="nl-BE" sz="2200" dirty="0"/>
              <a:t>Organisatie en subsidiëring van dienstverlening</a:t>
            </a:r>
          </a:p>
          <a:p>
            <a:pPr lvl="1">
              <a:lnSpc>
                <a:spcPct val="150000"/>
              </a:lnSpc>
            </a:pPr>
            <a:r>
              <a:rPr lang="nl-BE" sz="2200" dirty="0"/>
              <a:t>Communicatie en marketing</a:t>
            </a:r>
          </a:p>
          <a:p>
            <a:pPr lvl="1">
              <a:lnSpc>
                <a:spcPct val="150000"/>
              </a:lnSpc>
            </a:pPr>
            <a:endParaRPr lang="nl-BE" sz="2200" dirty="0"/>
          </a:p>
        </p:txBody>
      </p:sp>
    </p:spTree>
    <p:extLst>
      <p:ext uri="{BB962C8B-B14F-4D97-AF65-F5344CB8AC3E}">
        <p14:creationId xmlns:p14="http://schemas.microsoft.com/office/powerpoint/2010/main" val="3266242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4050" y="455613"/>
            <a:ext cx="10770305" cy="1143000"/>
          </a:xfrm>
        </p:spPr>
        <p:txBody>
          <a:bodyPr/>
          <a:lstStyle/>
          <a:p>
            <a:r>
              <a:rPr lang="nl-BE" dirty="0"/>
              <a:t>Gezondheidsbevordering en het </a:t>
            </a:r>
            <a:r>
              <a:rPr lang="nl-BE" dirty="0" err="1"/>
              <a:t>Behaviour</a:t>
            </a:r>
            <a:r>
              <a:rPr lang="nl-BE" dirty="0"/>
              <a:t> Change Wheel</a:t>
            </a:r>
          </a:p>
        </p:txBody>
      </p:sp>
      <p:pic>
        <p:nvPicPr>
          <p:cNvPr id="17410" name="Picture 2" descr="Afbeeldingsresultaat voor behaviour change whe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1584" y="1484784"/>
            <a:ext cx="6552728" cy="463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408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4051" y="331434"/>
            <a:ext cx="10363200" cy="1143000"/>
          </a:xfrm>
        </p:spPr>
        <p:txBody>
          <a:bodyPr/>
          <a:lstStyle/>
          <a:p>
            <a:r>
              <a:rPr lang="nl-BE" dirty="0"/>
              <a:t>Mensen met dementie meer laten bewegen: maak de interventiemix</a:t>
            </a:r>
          </a:p>
        </p:txBody>
      </p:sp>
      <p:sp>
        <p:nvSpPr>
          <p:cNvPr id="3" name="Tijdelijke aanduiding voor inhoud 2"/>
          <p:cNvSpPr>
            <a:spLocks noGrp="1"/>
          </p:cNvSpPr>
          <p:nvPr>
            <p:ph idx="1"/>
          </p:nvPr>
        </p:nvSpPr>
        <p:spPr>
          <a:xfrm>
            <a:off x="656167" y="1730025"/>
            <a:ext cx="10363200" cy="4114800"/>
          </a:xfrm>
        </p:spPr>
        <p:txBody>
          <a:bodyPr/>
          <a:lstStyle/>
          <a:p>
            <a:endParaRPr lang="nl-BE" sz="2800" b="1" dirty="0"/>
          </a:p>
        </p:txBody>
      </p:sp>
      <p:pic>
        <p:nvPicPr>
          <p:cNvPr id="5" name="Picture 2" descr="gezondheidsmatrix VIGe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753" y="1359195"/>
            <a:ext cx="8985958" cy="5391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36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Ondertitel 2"/>
          <p:cNvSpPr>
            <a:spLocks noGrp="1"/>
          </p:cNvSpPr>
          <p:nvPr>
            <p:ph type="subTitle" idx="1"/>
          </p:nvPr>
        </p:nvSpPr>
        <p:spPr>
          <a:xfrm>
            <a:off x="2909888" y="4432300"/>
            <a:ext cx="6400800" cy="1752600"/>
          </a:xfrm>
        </p:spPr>
        <p:txBody>
          <a:bodyPr/>
          <a:lstStyle/>
          <a:p>
            <a:endParaRPr lang="nl-BE" altLang="nl-BE"/>
          </a:p>
        </p:txBody>
      </p:sp>
      <p:pic>
        <p:nvPicPr>
          <p:cNvPr id="4813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6090"/>
          <a:stretch/>
        </p:blipFill>
        <p:spPr bwMode="auto">
          <a:xfrm>
            <a:off x="1752600" y="998539"/>
            <a:ext cx="8686800" cy="49958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fgeronde rechthoek 4"/>
          <p:cNvSpPr/>
          <p:nvPr/>
        </p:nvSpPr>
        <p:spPr>
          <a:xfrm>
            <a:off x="7516941" y="1010289"/>
            <a:ext cx="2909341" cy="1081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de-DE" b="1" dirty="0" err="1">
                <a:solidFill>
                  <a:srgbClr val="666366"/>
                </a:solidFill>
                <a:cs typeface="Tahoma" pitchFamily="34" charset="0"/>
              </a:rPr>
              <a:t>Mechanisme</a:t>
            </a:r>
            <a:r>
              <a:rPr lang="de-DE" b="1" dirty="0">
                <a:solidFill>
                  <a:srgbClr val="666366"/>
                </a:solidFill>
                <a:cs typeface="Tahoma" pitchFamily="34" charset="0"/>
              </a:rPr>
              <a:t> </a:t>
            </a:r>
            <a:r>
              <a:rPr lang="de-DE" b="1" dirty="0" err="1">
                <a:solidFill>
                  <a:srgbClr val="666366"/>
                </a:solidFill>
                <a:cs typeface="Tahoma" pitchFamily="34" charset="0"/>
              </a:rPr>
              <a:t>impact</a:t>
            </a:r>
            <a:r>
              <a:rPr lang="de-DE" b="1" dirty="0">
                <a:solidFill>
                  <a:srgbClr val="666366"/>
                </a:solidFill>
                <a:cs typeface="Tahoma" pitchFamily="34" charset="0"/>
              </a:rPr>
              <a:t>?</a:t>
            </a:r>
            <a:endParaRPr lang="nl-BE" b="1" dirty="0">
              <a:solidFill>
                <a:srgbClr val="666366"/>
              </a:solidFill>
              <a:cs typeface="Tahoma" pitchFamily="34" charset="0"/>
            </a:endParaRPr>
          </a:p>
          <a:p>
            <a:pPr algn="r" eaLnBrk="1" hangingPunct="1">
              <a:buFont typeface="Arial" pitchFamily="34" charset="0"/>
              <a:buChar char="•"/>
              <a:defRPr/>
            </a:pPr>
            <a:r>
              <a:rPr lang="de-DE" b="1" dirty="0">
                <a:solidFill>
                  <a:srgbClr val="666366"/>
                </a:solidFill>
                <a:cs typeface="Tahoma" pitchFamily="34" charset="0"/>
              </a:rPr>
              <a:t> Snacks ↑</a:t>
            </a:r>
          </a:p>
          <a:p>
            <a:pPr algn="r" eaLnBrk="1" hangingPunct="1">
              <a:buFont typeface="Arial" pitchFamily="34" charset="0"/>
              <a:buChar char="•"/>
              <a:defRPr/>
            </a:pPr>
            <a:r>
              <a:rPr lang="de-DE" b="1" dirty="0">
                <a:solidFill>
                  <a:srgbClr val="666366"/>
                </a:solidFill>
                <a:cs typeface="Tahoma" pitchFamily="34" charset="0"/>
              </a:rPr>
              <a:t> </a:t>
            </a:r>
            <a:r>
              <a:rPr lang="de-DE" b="1" dirty="0" err="1">
                <a:solidFill>
                  <a:srgbClr val="666366"/>
                </a:solidFill>
                <a:cs typeface="Tahoma" pitchFamily="34" charset="0"/>
              </a:rPr>
              <a:t>Vetafbraak</a:t>
            </a:r>
            <a:r>
              <a:rPr lang="de-DE" b="1" dirty="0">
                <a:solidFill>
                  <a:srgbClr val="666366"/>
                </a:solidFill>
                <a:cs typeface="Tahoma" pitchFamily="34" charset="0"/>
              </a:rPr>
              <a:t>↓  </a:t>
            </a:r>
          </a:p>
        </p:txBody>
      </p:sp>
      <p:sp>
        <p:nvSpPr>
          <p:cNvPr id="4" name="Rechthoek 3"/>
          <p:cNvSpPr/>
          <p:nvPr/>
        </p:nvSpPr>
        <p:spPr>
          <a:xfrm>
            <a:off x="696913" y="1377156"/>
            <a:ext cx="7775575" cy="371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BE" b="1" dirty="0">
                <a:solidFill>
                  <a:schemeClr val="bg1"/>
                </a:solidFill>
              </a:rPr>
              <a:t>Fysiek actief – toch overgewicht</a:t>
            </a:r>
          </a:p>
        </p:txBody>
      </p:sp>
      <p:sp>
        <p:nvSpPr>
          <p:cNvPr id="7" name="Rechthoek 6"/>
          <p:cNvSpPr/>
          <p:nvPr/>
        </p:nvSpPr>
        <p:spPr>
          <a:xfrm>
            <a:off x="5303838" y="6092826"/>
            <a:ext cx="3168650" cy="360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1400" dirty="0" err="1">
                <a:solidFill>
                  <a:srgbClr val="666366"/>
                </a:solidFill>
              </a:rPr>
              <a:t>Salmon</a:t>
            </a:r>
            <a:r>
              <a:rPr lang="nl-BE" sz="1400" dirty="0">
                <a:solidFill>
                  <a:srgbClr val="666366"/>
                </a:solidFill>
              </a:rPr>
              <a:t> et al, 2000</a:t>
            </a:r>
          </a:p>
        </p:txBody>
      </p:sp>
      <p:sp>
        <p:nvSpPr>
          <p:cNvPr id="8" name="Rechthoek 7"/>
          <p:cNvSpPr/>
          <p:nvPr/>
        </p:nvSpPr>
        <p:spPr>
          <a:xfrm>
            <a:off x="8534245" y="2484708"/>
            <a:ext cx="1797830" cy="1081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BE" sz="1600" b="1" dirty="0">
                <a:solidFill>
                  <a:schemeClr val="bg1"/>
                </a:solidFill>
                <a:cs typeface="Tahoma" pitchFamily="34" charset="0"/>
              </a:rPr>
              <a:t>Uren TV </a:t>
            </a:r>
            <a:br>
              <a:rPr lang="nl-BE" sz="1600" b="1" dirty="0">
                <a:solidFill>
                  <a:schemeClr val="bg1"/>
                </a:solidFill>
                <a:cs typeface="Tahoma" pitchFamily="34" charset="0"/>
              </a:rPr>
            </a:br>
            <a:r>
              <a:rPr lang="nl-BE" sz="1600" b="1" dirty="0">
                <a:solidFill>
                  <a:schemeClr val="bg1"/>
                </a:solidFill>
                <a:cs typeface="Tahoma" pitchFamily="34" charset="0"/>
              </a:rPr>
              <a:t>(en dus zitten):</a:t>
            </a:r>
            <a:endParaRPr lang="de-DE" sz="1600" b="1" dirty="0">
              <a:solidFill>
                <a:schemeClr val="bg1"/>
              </a:solidFill>
              <a:cs typeface="Tahoma" pitchFamily="34" charset="0"/>
            </a:endParaRPr>
          </a:p>
        </p:txBody>
      </p:sp>
      <p:sp>
        <p:nvSpPr>
          <p:cNvPr id="2" name="Ovaal 1"/>
          <p:cNvSpPr/>
          <p:nvPr/>
        </p:nvSpPr>
        <p:spPr bwMode="auto">
          <a:xfrm>
            <a:off x="3342807" y="1748631"/>
            <a:ext cx="644577" cy="3327817"/>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nl-BE" sz="2000" dirty="0">
              <a:solidFill>
                <a:srgbClr val="666366"/>
              </a:solidFill>
              <a:latin typeface="+mj-lt"/>
            </a:endParaRPr>
          </a:p>
        </p:txBody>
      </p:sp>
      <p:sp>
        <p:nvSpPr>
          <p:cNvPr id="10" name="Ovaal 9"/>
          <p:cNvSpPr/>
          <p:nvPr/>
        </p:nvSpPr>
        <p:spPr bwMode="auto">
          <a:xfrm>
            <a:off x="4781862" y="1781968"/>
            <a:ext cx="644577" cy="3327817"/>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nl-BE" sz="2000" dirty="0">
              <a:solidFill>
                <a:srgbClr val="666366"/>
              </a:solidFill>
              <a:latin typeface="+mj-lt"/>
            </a:endParaRPr>
          </a:p>
        </p:txBody>
      </p:sp>
      <p:cxnSp>
        <p:nvCxnSpPr>
          <p:cNvPr id="6" name="Rechte verbindingslijn met pijl 5"/>
          <p:cNvCxnSpPr/>
          <p:nvPr/>
        </p:nvCxnSpPr>
        <p:spPr bwMode="auto">
          <a:xfrm>
            <a:off x="6554119" y="1562893"/>
            <a:ext cx="869428" cy="7263"/>
          </a:xfrm>
          <a:prstGeom prst="straightConnector1">
            <a:avLst/>
          </a:prstGeom>
          <a:solidFill>
            <a:schemeClr val="accent1"/>
          </a:solidFill>
          <a:ln w="12700" cap="flat" cmpd="sng" algn="ctr">
            <a:solidFill>
              <a:schemeClr val="bg1"/>
            </a:solidFill>
            <a:prstDash val="solid"/>
            <a:round/>
            <a:headEnd type="none" w="lg" len="lg"/>
            <a:tailEnd type="triangle" w="lg" len="lg"/>
          </a:ln>
          <a:effectLst/>
        </p:spPr>
      </p:cxnSp>
      <p:cxnSp>
        <p:nvCxnSpPr>
          <p:cNvPr id="15" name="Rechte verbindingslijn met pijl 14"/>
          <p:cNvCxnSpPr/>
          <p:nvPr/>
        </p:nvCxnSpPr>
        <p:spPr bwMode="auto">
          <a:xfrm rot="16200000">
            <a:off x="9112792" y="2448040"/>
            <a:ext cx="648000" cy="7263"/>
          </a:xfrm>
          <a:prstGeom prst="straightConnector1">
            <a:avLst/>
          </a:prstGeom>
          <a:solidFill>
            <a:schemeClr val="accent1"/>
          </a:solidFill>
          <a:ln w="12700" cap="flat" cmpd="sng" algn="ctr">
            <a:solidFill>
              <a:schemeClr val="bg1"/>
            </a:solidFill>
            <a:prstDash val="solid"/>
            <a:round/>
            <a:headEnd type="none" w="lg" len="lg"/>
            <a:tailEnd type="triangle" w="lg" len="lg"/>
          </a:ln>
          <a:effectLst/>
        </p:spPr>
      </p:cxnSp>
      <p:sp>
        <p:nvSpPr>
          <p:cNvPr id="17" name="Titel 1"/>
          <p:cNvSpPr txBox="1">
            <a:spLocks/>
          </p:cNvSpPr>
          <p:nvPr/>
        </p:nvSpPr>
        <p:spPr bwMode="auto">
          <a:xfrm>
            <a:off x="490538" y="188640"/>
            <a:ext cx="1000946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b="1">
                <a:solidFill>
                  <a:srgbClr val="E31916"/>
                </a:solidFill>
                <a:latin typeface="+mj-lt"/>
                <a:ea typeface="+mj-ea"/>
                <a:cs typeface="+mj-cs"/>
              </a:defRPr>
            </a:lvl1pPr>
            <a:lvl2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2pPr>
            <a:lvl3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3pPr>
            <a:lvl4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4pPr>
            <a:lvl5pPr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5pPr>
            <a:lvl6pPr marL="4572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6pPr>
            <a:lvl7pPr marL="9144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7pPr>
            <a:lvl8pPr marL="13716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8pPr>
            <a:lvl9pPr marL="1828800" algn="l" rtl="0" eaLnBrk="1" fontAlgn="base" hangingPunct="1">
              <a:spcBef>
                <a:spcPct val="0"/>
              </a:spcBef>
              <a:spcAft>
                <a:spcPct val="0"/>
              </a:spcAft>
              <a:defRPr sz="2800" b="1">
                <a:solidFill>
                  <a:srgbClr val="E31916"/>
                </a:solidFill>
                <a:latin typeface="Tahoma" pitchFamily="16" charset="0"/>
                <a:ea typeface="ＭＳ Ｐゴシック" pitchFamily="16" charset="-128"/>
              </a:defRPr>
            </a:lvl9pPr>
          </a:lstStyle>
          <a:p>
            <a:r>
              <a:rPr lang="nl-BE" altLang="nl-BE" kern="0"/>
              <a:t>Visie VIGeZ </a:t>
            </a:r>
            <a:r>
              <a:rPr lang="nl-BE" altLang="nl-BE" sz="2600" kern="0"/>
              <a:t>Lang stilzitten ≠ te weinig bewegen</a:t>
            </a:r>
            <a:endParaRPr lang="nl-BE" altLang="nl-BE" kern="0" dirty="0"/>
          </a:p>
        </p:txBody>
      </p:sp>
    </p:spTree>
    <p:extLst>
      <p:ext uri="{BB962C8B-B14F-4D97-AF65-F5344CB8AC3E}">
        <p14:creationId xmlns:p14="http://schemas.microsoft.com/office/powerpoint/2010/main" val="138232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al 20"/>
          <p:cNvSpPr/>
          <p:nvPr/>
        </p:nvSpPr>
        <p:spPr>
          <a:xfrm>
            <a:off x="4800601" y="3213101"/>
            <a:ext cx="2232025" cy="1152525"/>
          </a:xfrm>
          <a:prstGeom prst="ellipse">
            <a:avLst/>
          </a:prstGeom>
          <a:noFill/>
          <a:ln w="25400" cap="flat" cmpd="sng" algn="ctr">
            <a:solidFill>
              <a:srgbClr val="666366"/>
            </a:solidFill>
            <a:prstDash val="solid"/>
          </a:ln>
          <a:effectLst/>
        </p:spPr>
        <p:txBody>
          <a:bodyPr anchor="ctr"/>
          <a:lstStyle/>
          <a:p>
            <a:pPr algn="ctr">
              <a:defRPr/>
            </a:pPr>
            <a:r>
              <a:rPr lang="nl-BE" b="1" kern="0" dirty="0">
                <a:solidFill>
                  <a:srgbClr val="666366"/>
                </a:solidFill>
                <a:latin typeface="Tahoma"/>
              </a:rPr>
              <a:t>Gezondheid</a:t>
            </a:r>
          </a:p>
        </p:txBody>
      </p:sp>
      <p:sp>
        <p:nvSpPr>
          <p:cNvPr id="22" name="Ovaal 21"/>
          <p:cNvSpPr/>
          <p:nvPr/>
        </p:nvSpPr>
        <p:spPr>
          <a:xfrm>
            <a:off x="7872414" y="4221164"/>
            <a:ext cx="2232025" cy="1152525"/>
          </a:xfrm>
          <a:prstGeom prst="ellipse">
            <a:avLst/>
          </a:prstGeom>
          <a:noFill/>
          <a:ln w="25400" cap="flat" cmpd="sng" algn="ctr">
            <a:solidFill>
              <a:srgbClr val="666366"/>
            </a:solidFill>
            <a:prstDash val="solid"/>
          </a:ln>
          <a:effectLst/>
        </p:spPr>
        <p:txBody>
          <a:bodyPr anchor="ctr"/>
          <a:lstStyle/>
          <a:p>
            <a:pPr algn="ctr">
              <a:defRPr/>
            </a:pPr>
            <a:r>
              <a:rPr lang="nl-BE" kern="0" dirty="0">
                <a:solidFill>
                  <a:srgbClr val="666366"/>
                </a:solidFill>
                <a:latin typeface="Tahoma"/>
              </a:rPr>
              <a:t>Vallen</a:t>
            </a:r>
          </a:p>
        </p:txBody>
      </p:sp>
      <p:sp>
        <p:nvSpPr>
          <p:cNvPr id="23" name="Ovaal 22"/>
          <p:cNvSpPr/>
          <p:nvPr/>
        </p:nvSpPr>
        <p:spPr>
          <a:xfrm>
            <a:off x="1703389" y="2465389"/>
            <a:ext cx="2232025" cy="1152525"/>
          </a:xfrm>
          <a:prstGeom prst="ellipse">
            <a:avLst/>
          </a:prstGeom>
          <a:noFill/>
          <a:ln w="25400" cap="flat" cmpd="sng" algn="ctr">
            <a:solidFill>
              <a:srgbClr val="666366"/>
            </a:solidFill>
            <a:prstDash val="solid"/>
          </a:ln>
          <a:effectLst/>
        </p:spPr>
        <p:txBody>
          <a:bodyPr anchor="ctr"/>
          <a:lstStyle/>
          <a:p>
            <a:pPr algn="ctr">
              <a:defRPr/>
            </a:pPr>
            <a:r>
              <a:rPr lang="nl-BE" kern="0" dirty="0">
                <a:solidFill>
                  <a:srgbClr val="666366"/>
                </a:solidFill>
                <a:latin typeface="Tahoma"/>
              </a:rPr>
              <a:t>Sedentair gedrag</a:t>
            </a:r>
          </a:p>
        </p:txBody>
      </p:sp>
      <p:sp>
        <p:nvSpPr>
          <p:cNvPr id="24" name="Ovaal 23"/>
          <p:cNvSpPr/>
          <p:nvPr/>
        </p:nvSpPr>
        <p:spPr>
          <a:xfrm>
            <a:off x="4583113" y="1628776"/>
            <a:ext cx="2233612" cy="1152525"/>
          </a:xfrm>
          <a:prstGeom prst="ellipse">
            <a:avLst/>
          </a:prstGeom>
          <a:noFill/>
          <a:ln w="25400" cap="flat" cmpd="sng" algn="ctr">
            <a:solidFill>
              <a:srgbClr val="666366"/>
            </a:solidFill>
            <a:prstDash val="solid"/>
          </a:ln>
          <a:effectLst/>
        </p:spPr>
        <p:txBody>
          <a:bodyPr anchor="ctr"/>
          <a:lstStyle/>
          <a:p>
            <a:pPr algn="ctr">
              <a:defRPr/>
            </a:pPr>
            <a:r>
              <a:rPr lang="nl-BE" kern="0" dirty="0">
                <a:solidFill>
                  <a:srgbClr val="666366"/>
                </a:solidFill>
                <a:latin typeface="Tahoma"/>
              </a:rPr>
              <a:t>Voeding</a:t>
            </a:r>
          </a:p>
        </p:txBody>
      </p:sp>
      <p:sp>
        <p:nvSpPr>
          <p:cNvPr id="25" name="Ovaal 24"/>
          <p:cNvSpPr/>
          <p:nvPr/>
        </p:nvSpPr>
        <p:spPr>
          <a:xfrm>
            <a:off x="5016501" y="4951414"/>
            <a:ext cx="2232025" cy="1152525"/>
          </a:xfrm>
          <a:prstGeom prst="ellipse">
            <a:avLst/>
          </a:prstGeom>
          <a:noFill/>
          <a:ln w="25400" cap="flat" cmpd="sng" algn="ctr">
            <a:solidFill>
              <a:srgbClr val="666366"/>
            </a:solidFill>
            <a:prstDash val="solid"/>
          </a:ln>
          <a:effectLst/>
        </p:spPr>
        <p:txBody>
          <a:bodyPr anchor="ctr"/>
          <a:lstStyle/>
          <a:p>
            <a:pPr algn="ctr">
              <a:defRPr/>
            </a:pPr>
            <a:r>
              <a:rPr lang="nl-BE" kern="0" dirty="0">
                <a:solidFill>
                  <a:srgbClr val="666366"/>
                </a:solidFill>
                <a:latin typeface="Tahoma"/>
              </a:rPr>
              <a:t>Mentale gezondheid</a:t>
            </a:r>
          </a:p>
        </p:txBody>
      </p:sp>
      <p:cxnSp>
        <p:nvCxnSpPr>
          <p:cNvPr id="26" name="Rechte verbindingslijn met pijl 25"/>
          <p:cNvCxnSpPr/>
          <p:nvPr/>
        </p:nvCxnSpPr>
        <p:spPr>
          <a:xfrm>
            <a:off x="6797676" y="2205039"/>
            <a:ext cx="1038225" cy="434975"/>
          </a:xfrm>
          <a:prstGeom prst="straightConnector1">
            <a:avLst/>
          </a:prstGeom>
          <a:noFill/>
          <a:ln w="9525" cap="flat" cmpd="sng" algn="ctr">
            <a:solidFill>
              <a:srgbClr val="E31916"/>
            </a:solidFill>
            <a:prstDash val="solid"/>
            <a:headEnd type="arrow" w="lg" len="lg"/>
            <a:tailEnd type="arrow" w="lg" len="lg"/>
          </a:ln>
          <a:effectLst/>
        </p:spPr>
      </p:cxnSp>
      <p:cxnSp>
        <p:nvCxnSpPr>
          <p:cNvPr id="27" name="Rechte verbindingslijn met pijl 26"/>
          <p:cNvCxnSpPr>
            <a:stCxn id="23" idx="7"/>
          </p:cNvCxnSpPr>
          <p:nvPr/>
        </p:nvCxnSpPr>
        <p:spPr>
          <a:xfrm flipV="1">
            <a:off x="3608388" y="2357439"/>
            <a:ext cx="1008062" cy="276225"/>
          </a:xfrm>
          <a:prstGeom prst="straightConnector1">
            <a:avLst/>
          </a:prstGeom>
          <a:noFill/>
          <a:ln w="19050" cap="flat" cmpd="sng" algn="ctr">
            <a:solidFill>
              <a:srgbClr val="E31916"/>
            </a:solidFill>
            <a:prstDash val="solid"/>
            <a:headEnd type="arrow" w="lg" len="lg"/>
            <a:tailEnd type="arrow" w="lg" len="lg"/>
          </a:ln>
          <a:effectLst/>
        </p:spPr>
      </p:cxnSp>
      <p:sp>
        <p:nvSpPr>
          <p:cNvPr id="28" name="Ovaal 27"/>
          <p:cNvSpPr/>
          <p:nvPr/>
        </p:nvSpPr>
        <p:spPr>
          <a:xfrm>
            <a:off x="2351089" y="4529139"/>
            <a:ext cx="2232025" cy="1150937"/>
          </a:xfrm>
          <a:prstGeom prst="ellipse">
            <a:avLst/>
          </a:prstGeom>
          <a:noFill/>
          <a:ln w="25400" cap="flat" cmpd="sng" algn="ctr">
            <a:solidFill>
              <a:srgbClr val="666366"/>
            </a:solidFill>
            <a:prstDash val="solid"/>
          </a:ln>
          <a:effectLst/>
        </p:spPr>
        <p:txBody>
          <a:bodyPr anchor="ctr"/>
          <a:lstStyle/>
          <a:p>
            <a:pPr algn="ctr">
              <a:defRPr/>
            </a:pPr>
            <a:r>
              <a:rPr lang="nl-BE" kern="0" dirty="0">
                <a:solidFill>
                  <a:srgbClr val="666366"/>
                </a:solidFill>
                <a:latin typeface="Tahoma"/>
              </a:rPr>
              <a:t>Roken</a:t>
            </a:r>
          </a:p>
        </p:txBody>
      </p:sp>
      <p:cxnSp>
        <p:nvCxnSpPr>
          <p:cNvPr id="29" name="Rechte verbindingslijn met pijl 28"/>
          <p:cNvCxnSpPr>
            <a:endCxn id="22" idx="1"/>
          </p:cNvCxnSpPr>
          <p:nvPr/>
        </p:nvCxnSpPr>
        <p:spPr>
          <a:xfrm>
            <a:off x="8183564" y="3505200"/>
            <a:ext cx="15875" cy="884238"/>
          </a:xfrm>
          <a:prstGeom prst="straightConnector1">
            <a:avLst/>
          </a:prstGeom>
          <a:noFill/>
          <a:ln w="25400" cap="flat" cmpd="sng" algn="ctr">
            <a:solidFill>
              <a:srgbClr val="E31916"/>
            </a:solidFill>
            <a:prstDash val="solid"/>
            <a:headEnd type="arrow" w="lg" len="lg"/>
            <a:tailEnd type="arrow" w="lg" len="lg"/>
          </a:ln>
          <a:effectLst/>
        </p:spPr>
      </p:cxnSp>
      <p:cxnSp>
        <p:nvCxnSpPr>
          <p:cNvPr id="30" name="Rechte verbindingslijn met pijl 29"/>
          <p:cNvCxnSpPr/>
          <p:nvPr/>
        </p:nvCxnSpPr>
        <p:spPr>
          <a:xfrm flipH="1">
            <a:off x="6765925" y="3505200"/>
            <a:ext cx="1106488" cy="1614488"/>
          </a:xfrm>
          <a:prstGeom prst="straightConnector1">
            <a:avLst/>
          </a:prstGeom>
          <a:noFill/>
          <a:ln w="15875" cap="flat" cmpd="sng" algn="ctr">
            <a:solidFill>
              <a:srgbClr val="E31916"/>
            </a:solidFill>
            <a:prstDash val="solid"/>
            <a:headEnd type="arrow" w="lg" len="lg"/>
            <a:tailEnd type="arrow" w="lg" len="lg"/>
          </a:ln>
          <a:effectLst/>
        </p:spPr>
      </p:cxnSp>
      <p:sp>
        <p:nvSpPr>
          <p:cNvPr id="31" name="Vrije vorm 30"/>
          <p:cNvSpPr/>
          <p:nvPr/>
        </p:nvSpPr>
        <p:spPr>
          <a:xfrm>
            <a:off x="4359276" y="3309939"/>
            <a:ext cx="3273425" cy="1470025"/>
          </a:xfrm>
          <a:custGeom>
            <a:avLst/>
            <a:gdLst>
              <a:gd name="connsiteX0" fmla="*/ 3273552 w 3273552"/>
              <a:gd name="connsiteY0" fmla="*/ 0 h 1469813"/>
              <a:gd name="connsiteX1" fmla="*/ 2395728 w 3273552"/>
              <a:gd name="connsiteY1" fmla="*/ 1280160 h 1469813"/>
              <a:gd name="connsiteX2" fmla="*/ 0 w 3273552"/>
              <a:gd name="connsiteY2" fmla="*/ 1463040 h 1469813"/>
              <a:gd name="connsiteX3" fmla="*/ 0 w 3273552"/>
              <a:gd name="connsiteY3" fmla="*/ 1463040 h 1469813"/>
            </a:gdLst>
            <a:ahLst/>
            <a:cxnLst>
              <a:cxn ang="0">
                <a:pos x="connsiteX0" y="connsiteY0"/>
              </a:cxn>
              <a:cxn ang="0">
                <a:pos x="connsiteX1" y="connsiteY1"/>
              </a:cxn>
              <a:cxn ang="0">
                <a:pos x="connsiteX2" y="connsiteY2"/>
              </a:cxn>
              <a:cxn ang="0">
                <a:pos x="connsiteX3" y="connsiteY3"/>
              </a:cxn>
            </a:cxnLst>
            <a:rect l="l" t="t" r="r" b="b"/>
            <a:pathLst>
              <a:path w="3273552" h="1469813">
                <a:moveTo>
                  <a:pt x="3273552" y="0"/>
                </a:moveTo>
                <a:cubicBezTo>
                  <a:pt x="3107436" y="518160"/>
                  <a:pt x="2941320" y="1036320"/>
                  <a:pt x="2395728" y="1280160"/>
                </a:cubicBezTo>
                <a:cubicBezTo>
                  <a:pt x="1850136" y="1524000"/>
                  <a:pt x="0" y="1463040"/>
                  <a:pt x="0" y="1463040"/>
                </a:cubicBezTo>
                <a:lnTo>
                  <a:pt x="0" y="1463040"/>
                </a:lnTo>
              </a:path>
            </a:pathLst>
          </a:custGeom>
          <a:noFill/>
          <a:ln w="25400" cap="flat" cmpd="sng" algn="ctr">
            <a:solidFill>
              <a:srgbClr val="E31916"/>
            </a:solidFill>
            <a:prstDash val="solid"/>
            <a:headEnd type="arrow" w="lg" len="lg"/>
            <a:tailEnd type="arrow" w="lg" len="lg"/>
          </a:ln>
          <a:effectLst/>
        </p:spPr>
        <p:txBody>
          <a:bodyPr anchor="ctr"/>
          <a:lstStyle/>
          <a:p>
            <a:pPr algn="ctr">
              <a:defRPr/>
            </a:pPr>
            <a:endParaRPr lang="nl-BE" kern="0" dirty="0">
              <a:solidFill>
                <a:srgbClr val="FFFFFF"/>
              </a:solidFill>
              <a:latin typeface="Tahoma"/>
            </a:endParaRPr>
          </a:p>
        </p:txBody>
      </p:sp>
      <p:cxnSp>
        <p:nvCxnSpPr>
          <p:cNvPr id="32" name="Rechte verbindingslijn 31"/>
          <p:cNvCxnSpPr>
            <a:stCxn id="23" idx="6"/>
            <a:endCxn id="21" idx="2"/>
          </p:cNvCxnSpPr>
          <p:nvPr/>
        </p:nvCxnSpPr>
        <p:spPr>
          <a:xfrm>
            <a:off x="3935414" y="3041651"/>
            <a:ext cx="865187" cy="747713"/>
          </a:xfrm>
          <a:prstGeom prst="line">
            <a:avLst/>
          </a:prstGeom>
          <a:noFill/>
          <a:ln w="28575" cap="flat" cmpd="sng" algn="ctr">
            <a:solidFill>
              <a:srgbClr val="666366"/>
            </a:solidFill>
            <a:prstDash val="solid"/>
          </a:ln>
          <a:effectLst/>
        </p:spPr>
      </p:cxnSp>
      <p:cxnSp>
        <p:nvCxnSpPr>
          <p:cNvPr id="33" name="Rechte verbindingslijn 32"/>
          <p:cNvCxnSpPr>
            <a:stCxn id="28" idx="0"/>
            <a:endCxn id="21" idx="3"/>
          </p:cNvCxnSpPr>
          <p:nvPr/>
        </p:nvCxnSpPr>
        <p:spPr>
          <a:xfrm flipV="1">
            <a:off x="3467100" y="4195764"/>
            <a:ext cx="1658938" cy="333375"/>
          </a:xfrm>
          <a:prstGeom prst="line">
            <a:avLst/>
          </a:prstGeom>
          <a:noFill/>
          <a:ln w="28575" cap="flat" cmpd="sng" algn="ctr">
            <a:solidFill>
              <a:srgbClr val="666366"/>
            </a:solidFill>
            <a:prstDash val="solid"/>
          </a:ln>
          <a:effectLst/>
        </p:spPr>
      </p:cxnSp>
      <p:cxnSp>
        <p:nvCxnSpPr>
          <p:cNvPr id="34" name="Rechte verbindingslijn 33"/>
          <p:cNvCxnSpPr>
            <a:stCxn id="25" idx="0"/>
            <a:endCxn id="21" idx="4"/>
          </p:cNvCxnSpPr>
          <p:nvPr/>
        </p:nvCxnSpPr>
        <p:spPr>
          <a:xfrm flipH="1" flipV="1">
            <a:off x="5916613" y="4365625"/>
            <a:ext cx="215900" cy="585788"/>
          </a:xfrm>
          <a:prstGeom prst="line">
            <a:avLst/>
          </a:prstGeom>
          <a:noFill/>
          <a:ln w="28575" cap="flat" cmpd="sng" algn="ctr">
            <a:solidFill>
              <a:srgbClr val="666366"/>
            </a:solidFill>
            <a:prstDash val="solid"/>
          </a:ln>
          <a:effectLst/>
        </p:spPr>
      </p:cxnSp>
      <p:cxnSp>
        <p:nvCxnSpPr>
          <p:cNvPr id="35" name="Rechte verbindingslijn 34"/>
          <p:cNvCxnSpPr>
            <a:stCxn id="21" idx="0"/>
            <a:endCxn id="24" idx="4"/>
          </p:cNvCxnSpPr>
          <p:nvPr/>
        </p:nvCxnSpPr>
        <p:spPr>
          <a:xfrm flipH="1" flipV="1">
            <a:off x="5700713" y="2781300"/>
            <a:ext cx="215900" cy="431800"/>
          </a:xfrm>
          <a:prstGeom prst="line">
            <a:avLst/>
          </a:prstGeom>
          <a:noFill/>
          <a:ln w="28575" cap="flat" cmpd="sng" algn="ctr">
            <a:solidFill>
              <a:srgbClr val="666366"/>
            </a:solidFill>
            <a:prstDash val="solid"/>
          </a:ln>
          <a:effectLst/>
        </p:spPr>
      </p:cxnSp>
      <p:cxnSp>
        <p:nvCxnSpPr>
          <p:cNvPr id="36" name="Rechte verbindingslijn 35"/>
          <p:cNvCxnSpPr>
            <a:stCxn id="21" idx="6"/>
          </p:cNvCxnSpPr>
          <p:nvPr/>
        </p:nvCxnSpPr>
        <p:spPr>
          <a:xfrm flipV="1">
            <a:off x="7032625" y="3046413"/>
            <a:ext cx="287338" cy="742950"/>
          </a:xfrm>
          <a:prstGeom prst="line">
            <a:avLst/>
          </a:prstGeom>
          <a:noFill/>
          <a:ln w="28575" cap="flat" cmpd="sng" algn="ctr">
            <a:solidFill>
              <a:srgbClr val="666366"/>
            </a:solidFill>
            <a:prstDash val="solid"/>
          </a:ln>
          <a:effectLst/>
        </p:spPr>
      </p:cxnSp>
      <p:cxnSp>
        <p:nvCxnSpPr>
          <p:cNvPr id="37" name="Rechte verbindingslijn 36"/>
          <p:cNvCxnSpPr>
            <a:stCxn id="21" idx="5"/>
            <a:endCxn id="22" idx="2"/>
          </p:cNvCxnSpPr>
          <p:nvPr/>
        </p:nvCxnSpPr>
        <p:spPr>
          <a:xfrm>
            <a:off x="6705601" y="4195763"/>
            <a:ext cx="1166813" cy="601662"/>
          </a:xfrm>
          <a:prstGeom prst="line">
            <a:avLst/>
          </a:prstGeom>
          <a:noFill/>
          <a:ln w="28575" cap="flat" cmpd="sng" algn="ctr">
            <a:solidFill>
              <a:srgbClr val="666366"/>
            </a:solidFill>
            <a:prstDash val="solid"/>
          </a:ln>
          <a:effectLst/>
        </p:spPr>
      </p:cxnSp>
      <p:sp>
        <p:nvSpPr>
          <p:cNvPr id="39" name="Ovaal 38"/>
          <p:cNvSpPr/>
          <p:nvPr/>
        </p:nvSpPr>
        <p:spPr>
          <a:xfrm>
            <a:off x="7319963" y="2470151"/>
            <a:ext cx="3529012" cy="1152525"/>
          </a:xfrm>
          <a:prstGeom prst="ellipse">
            <a:avLst/>
          </a:prstGeom>
          <a:noFill/>
          <a:ln w="25400" cap="flat" cmpd="sng" algn="ctr">
            <a:solidFill>
              <a:srgbClr val="666366"/>
            </a:solidFill>
            <a:prstDash val="solid"/>
          </a:ln>
          <a:effectLst/>
        </p:spPr>
        <p:txBody>
          <a:bodyPr anchor="ctr"/>
          <a:lstStyle/>
          <a:p>
            <a:pPr algn="ctr" defTabSz="969963">
              <a:defRPr/>
            </a:pPr>
            <a:r>
              <a:rPr lang="nl-BE" b="1" kern="0" dirty="0">
                <a:solidFill>
                  <a:srgbClr val="666366"/>
                </a:solidFill>
                <a:latin typeface="Tahoma"/>
              </a:rPr>
              <a:t>Lichaamsbeweging</a:t>
            </a:r>
          </a:p>
        </p:txBody>
      </p:sp>
      <p:sp>
        <p:nvSpPr>
          <p:cNvPr id="41" name="Titel 1"/>
          <p:cNvSpPr>
            <a:spLocks noGrp="1"/>
          </p:cNvSpPr>
          <p:nvPr>
            <p:ph type="title"/>
          </p:nvPr>
        </p:nvSpPr>
        <p:spPr>
          <a:xfrm>
            <a:off x="307658" y="458788"/>
            <a:ext cx="7772400" cy="1143000"/>
          </a:xfrm>
        </p:spPr>
        <p:txBody>
          <a:bodyPr/>
          <a:lstStyle/>
          <a:p>
            <a:r>
              <a:rPr lang="nl-BE" dirty="0"/>
              <a:t>Visie beweging en gezondheid </a:t>
            </a:r>
            <a:r>
              <a:rPr lang="nl-BE" dirty="0" err="1"/>
              <a:t>VIGeZ</a:t>
            </a:r>
            <a:endParaRPr lang="nl-BE" dirty="0"/>
          </a:p>
        </p:txBody>
      </p:sp>
      <p:sp>
        <p:nvSpPr>
          <p:cNvPr id="38" name="Vrije vorm 37"/>
          <p:cNvSpPr/>
          <p:nvPr/>
        </p:nvSpPr>
        <p:spPr>
          <a:xfrm rot="1769907">
            <a:off x="3634395" y="3797709"/>
            <a:ext cx="4327897" cy="830217"/>
          </a:xfrm>
          <a:custGeom>
            <a:avLst/>
            <a:gdLst>
              <a:gd name="connsiteX0" fmla="*/ 3273552 w 3273552"/>
              <a:gd name="connsiteY0" fmla="*/ 0 h 1469813"/>
              <a:gd name="connsiteX1" fmla="*/ 2395728 w 3273552"/>
              <a:gd name="connsiteY1" fmla="*/ 1280160 h 1469813"/>
              <a:gd name="connsiteX2" fmla="*/ 0 w 3273552"/>
              <a:gd name="connsiteY2" fmla="*/ 1463040 h 1469813"/>
              <a:gd name="connsiteX3" fmla="*/ 0 w 3273552"/>
              <a:gd name="connsiteY3" fmla="*/ 1463040 h 1469813"/>
              <a:gd name="connsiteX0" fmla="*/ 3273552 w 3273552"/>
              <a:gd name="connsiteY0" fmla="*/ 0 h 1749264"/>
              <a:gd name="connsiteX1" fmla="*/ 1732445 w 3273552"/>
              <a:gd name="connsiteY1" fmla="*/ 1677829 h 1749264"/>
              <a:gd name="connsiteX2" fmla="*/ 0 w 3273552"/>
              <a:gd name="connsiteY2" fmla="*/ 1463040 h 1749264"/>
              <a:gd name="connsiteX3" fmla="*/ 0 w 3273552"/>
              <a:gd name="connsiteY3" fmla="*/ 1463040 h 1749264"/>
              <a:gd name="connsiteX0" fmla="*/ 3345342 w 3345342"/>
              <a:gd name="connsiteY0" fmla="*/ 0 h 1749264"/>
              <a:gd name="connsiteX1" fmla="*/ 1804235 w 3345342"/>
              <a:gd name="connsiteY1" fmla="*/ 1677829 h 1749264"/>
              <a:gd name="connsiteX2" fmla="*/ 71790 w 3345342"/>
              <a:gd name="connsiteY2" fmla="*/ 1463040 h 1749264"/>
              <a:gd name="connsiteX3" fmla="*/ 0 w 3345342"/>
              <a:gd name="connsiteY3" fmla="*/ 1476532 h 1749264"/>
              <a:gd name="connsiteX0" fmla="*/ 3591003 w 3591003"/>
              <a:gd name="connsiteY0" fmla="*/ 0 h 1172721"/>
              <a:gd name="connsiteX1" fmla="*/ 1804235 w 3591003"/>
              <a:gd name="connsiteY1" fmla="*/ 1135324 h 1172721"/>
              <a:gd name="connsiteX2" fmla="*/ 71790 w 3591003"/>
              <a:gd name="connsiteY2" fmla="*/ 920535 h 1172721"/>
              <a:gd name="connsiteX3" fmla="*/ 0 w 3591003"/>
              <a:gd name="connsiteY3" fmla="*/ 934027 h 1172721"/>
            </a:gdLst>
            <a:ahLst/>
            <a:cxnLst>
              <a:cxn ang="0">
                <a:pos x="connsiteX0" y="connsiteY0"/>
              </a:cxn>
              <a:cxn ang="0">
                <a:pos x="connsiteX1" y="connsiteY1"/>
              </a:cxn>
              <a:cxn ang="0">
                <a:pos x="connsiteX2" y="connsiteY2"/>
              </a:cxn>
              <a:cxn ang="0">
                <a:pos x="connsiteX3" y="connsiteY3"/>
              </a:cxn>
            </a:cxnLst>
            <a:rect l="l" t="t" r="r" b="b"/>
            <a:pathLst>
              <a:path w="3591003" h="1172721">
                <a:moveTo>
                  <a:pt x="3591003" y="0"/>
                </a:moveTo>
                <a:cubicBezTo>
                  <a:pt x="3424887" y="518160"/>
                  <a:pt x="2390770" y="981902"/>
                  <a:pt x="1804235" y="1135324"/>
                </a:cubicBezTo>
                <a:cubicBezTo>
                  <a:pt x="1217700" y="1288746"/>
                  <a:pt x="71790" y="920535"/>
                  <a:pt x="71790" y="920535"/>
                </a:cubicBezTo>
                <a:lnTo>
                  <a:pt x="0" y="934027"/>
                </a:lnTo>
              </a:path>
            </a:pathLst>
          </a:custGeom>
          <a:noFill/>
          <a:ln w="15875" cap="flat" cmpd="sng" algn="ctr">
            <a:solidFill>
              <a:srgbClr val="E31916"/>
            </a:solidFill>
            <a:prstDash val="solid"/>
            <a:headEnd type="arrow" w="lg" len="lg"/>
            <a:tailEnd type="arrow" w="lg" len="lg"/>
          </a:ln>
          <a:effectLst/>
        </p:spPr>
        <p:txBody>
          <a:bodyPr anchor="ctr"/>
          <a:lstStyle/>
          <a:p>
            <a:pPr algn="ctr">
              <a:defRPr/>
            </a:pPr>
            <a:endParaRPr lang="nl-BE" kern="0" dirty="0">
              <a:solidFill>
                <a:srgbClr val="FFFFFF"/>
              </a:solidFill>
              <a:latin typeface="Tahoma"/>
            </a:endParaRPr>
          </a:p>
        </p:txBody>
      </p:sp>
    </p:spTree>
    <p:extLst>
      <p:ext uri="{BB962C8B-B14F-4D97-AF65-F5344CB8AC3E}">
        <p14:creationId xmlns:p14="http://schemas.microsoft.com/office/powerpoint/2010/main" val="8188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3084" y="2938021"/>
            <a:ext cx="10363200" cy="1362075"/>
          </a:xfrm>
        </p:spPr>
        <p:txBody>
          <a:bodyPr/>
          <a:lstStyle/>
          <a:p>
            <a:pPr algn="ctr"/>
            <a:r>
              <a:rPr lang="nl-BE" dirty="0"/>
              <a:t>Waarom doen we wat we doen?</a:t>
            </a:r>
            <a:br>
              <a:rPr lang="nl-BE" dirty="0"/>
            </a:br>
            <a:r>
              <a:rPr lang="nl-BE" cap="none" dirty="0"/>
              <a:t>Factoren die ons gedrag bepalen</a:t>
            </a:r>
            <a:endParaRPr lang="nl-BE" dirty="0"/>
          </a:p>
        </p:txBody>
      </p:sp>
    </p:spTree>
    <p:extLst>
      <p:ext uri="{BB962C8B-B14F-4D97-AF65-F5344CB8AC3E}">
        <p14:creationId xmlns:p14="http://schemas.microsoft.com/office/powerpoint/2010/main" val="1579548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1981200" y="260350"/>
            <a:ext cx="8229600" cy="1143000"/>
          </a:xfrm>
        </p:spPr>
        <p:txBody>
          <a:bodyPr/>
          <a:lstStyle/>
          <a:p>
            <a:r>
              <a:rPr lang="nl-BE" altLang="nl-BE" sz="3200"/>
              <a:t>Beweeggedrag </a:t>
            </a:r>
            <a:br>
              <a:rPr lang="nl-BE" altLang="nl-BE" sz="3200"/>
            </a:br>
            <a:r>
              <a:rPr lang="nl-BE" altLang="nl-BE" sz="3200"/>
              <a:t>van de Vlaamse bevolking</a:t>
            </a:r>
          </a:p>
        </p:txBody>
      </p:sp>
      <p:sp>
        <p:nvSpPr>
          <p:cNvPr id="7" name="Tijdelijke aanduiding voor inhoud 6"/>
          <p:cNvSpPr txBox="1">
            <a:spLocks noGrp="1"/>
          </p:cNvSpPr>
          <p:nvPr>
            <p:ph idx="1"/>
          </p:nvPr>
        </p:nvSpPr>
        <p:spPr>
          <a:xfrm>
            <a:off x="1119012" y="1549405"/>
            <a:ext cx="10363200" cy="523220"/>
          </a:xfrm>
        </p:spPr>
        <p:txBody>
          <a:bodyPr rtlCol="0">
            <a:spAutoFit/>
          </a:bodyPr>
          <a:lstStyle/>
          <a:p>
            <a:pPr>
              <a:defRPr/>
            </a:pPr>
            <a:r>
              <a:rPr lang="nl-NL" sz="1400" dirty="0">
                <a:solidFill>
                  <a:schemeClr val="accent3">
                    <a:lumMod val="50000"/>
                  </a:schemeClr>
                </a:solidFill>
                <a:latin typeface="Arial"/>
                <a:cs typeface="Arial"/>
              </a:rPr>
              <a:t>Percentage van de bevolking (van 15 jaar en ouder) dat minstens 30 minuten per dag aan lichaamsbeweging (matig tot intensief) besteedt, volgens leeftijd en geslacht, Gezondheidsenquête, België, 2008 – Vlaams Gewest.</a:t>
            </a:r>
          </a:p>
        </p:txBody>
      </p:sp>
      <p:pic>
        <p:nvPicPr>
          <p:cNvPr id="11268" name="Afbeelding 7" descr="JOBFIT_grafiekenb.jpg"/>
          <p:cNvPicPr>
            <a:picLocks noChangeAspect="1"/>
          </p:cNvPicPr>
          <p:nvPr/>
        </p:nvPicPr>
        <p:blipFill>
          <a:blip r:embed="rId2">
            <a:extLst>
              <a:ext uri="{28A0092B-C50C-407E-A947-70E740481C1C}">
                <a14:useLocalDpi xmlns:a14="http://schemas.microsoft.com/office/drawing/2010/main" val="0"/>
              </a:ext>
            </a:extLst>
          </a:blip>
          <a:srcRect t="8440"/>
          <a:stretch>
            <a:fillRect/>
          </a:stretch>
        </p:blipFill>
        <p:spPr bwMode="auto">
          <a:xfrm>
            <a:off x="1981201" y="2205038"/>
            <a:ext cx="5400675"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inhoud 2"/>
          <p:cNvSpPr txBox="1">
            <a:spLocks/>
          </p:cNvSpPr>
          <p:nvPr/>
        </p:nvSpPr>
        <p:spPr bwMode="auto">
          <a:xfrm>
            <a:off x="7904164" y="3017838"/>
            <a:ext cx="2325687"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Tahoma" pitchFamily="34" charset="0"/>
                <a:ea typeface="Tahoma" pitchFamily="34" charset="0"/>
                <a:cs typeface="Tahoma" pitchFamily="34" charset="0"/>
              </a:defRPr>
            </a:lvl1pPr>
            <a:lvl2pPr marL="742950" indent="-285750" algn="l" rtl="0" eaLnBrk="0" fontAlgn="base" hangingPunct="0">
              <a:spcBef>
                <a:spcPct val="20000"/>
              </a:spcBef>
              <a:spcAft>
                <a:spcPct val="0"/>
              </a:spcAft>
              <a:buChar char="–"/>
              <a:defRPr sz="2800">
                <a:solidFill>
                  <a:schemeClr val="tx1"/>
                </a:solidFill>
                <a:latin typeface="Tahoma" pitchFamily="34" charset="0"/>
                <a:ea typeface="Tahoma" pitchFamily="34" charset="0"/>
                <a:cs typeface="Tahoma" pitchFamily="34" charset="0"/>
              </a:defRPr>
            </a:lvl2pPr>
            <a:lvl3pPr marL="1143000" indent="-228600" algn="l" rtl="0" eaLnBrk="0" fontAlgn="base" hangingPunct="0">
              <a:spcBef>
                <a:spcPct val="20000"/>
              </a:spcBef>
              <a:spcAft>
                <a:spcPct val="0"/>
              </a:spcAft>
              <a:buChar char="•"/>
              <a:defRPr sz="2400">
                <a:solidFill>
                  <a:schemeClr val="tx1"/>
                </a:solidFill>
                <a:latin typeface="Tahoma" pitchFamily="34" charset="0"/>
                <a:ea typeface="Tahoma" pitchFamily="34" charset="0"/>
                <a:cs typeface="Tahoma" pitchFamily="34" charset="0"/>
              </a:defRPr>
            </a:lvl3pPr>
            <a:lvl4pPr marL="1600200" indent="-228600" algn="l" rtl="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4pPr>
            <a:lvl5pPr marL="2057400" indent="-228600" algn="l" rtl="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defRPr/>
            </a:pPr>
            <a:r>
              <a:rPr lang="nl-BE" sz="1500" b="1" kern="0"/>
              <a:t>Varieert in functie van het opleidingsniveau: </a:t>
            </a:r>
          </a:p>
          <a:p>
            <a:pPr marL="0" indent="0">
              <a:buNone/>
              <a:defRPr/>
            </a:pPr>
            <a:r>
              <a:rPr lang="nl-BE" sz="1500" kern="0"/>
              <a:t>hoe lager het opleidingsniveau, </a:t>
            </a:r>
            <a:br>
              <a:rPr lang="nl-BE" sz="1500" kern="0"/>
            </a:br>
            <a:r>
              <a:rPr lang="nl-BE" sz="1500" kern="0"/>
              <a:t>hoe lager de indicator. </a:t>
            </a:r>
          </a:p>
          <a:p>
            <a:pPr marL="0" indent="0">
              <a:buNone/>
              <a:defRPr/>
            </a:pPr>
            <a:r>
              <a:rPr lang="nl-BE" sz="1500" kern="0"/>
              <a:t>Dit verschil is significant na correctie voor leeftijd en geslacht.</a:t>
            </a:r>
          </a:p>
          <a:p>
            <a:pPr marL="0" indent="0">
              <a:buNone/>
              <a:defRPr/>
            </a:pPr>
            <a:r>
              <a:rPr lang="nl-NL" sz="1500" kern="0"/>
              <a:t>   </a:t>
            </a:r>
            <a:endParaRPr lang="nl-NL" sz="1500" kern="0" dirty="0"/>
          </a:p>
        </p:txBody>
      </p:sp>
    </p:spTree>
    <p:extLst>
      <p:ext uri="{BB962C8B-B14F-4D97-AF65-F5344CB8AC3E}">
        <p14:creationId xmlns:p14="http://schemas.microsoft.com/office/powerpoint/2010/main" val="354362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a:noFill/>
        </p:spPr>
        <p:txBody>
          <a:bodyPr/>
          <a:lstStyle/>
          <a:p>
            <a:pPr algn="l" eaLnBrk="1" hangingPunct="1"/>
            <a:r>
              <a:rPr lang="nl-NL" altLang="nl-BE" dirty="0"/>
              <a:t>Determinanten van gezondheid</a:t>
            </a:r>
          </a:p>
        </p:txBody>
      </p:sp>
      <p:pic>
        <p:nvPicPr>
          <p:cNvPr id="40963" name="Tijdelijke aanduiding voor inhoud 6" descr="Dahlgren and Whitehead Determinants_jpeg_400x300.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82888" y="1412875"/>
            <a:ext cx="6049962" cy="4535488"/>
          </a:xfrm>
        </p:spPr>
      </p:pic>
      <p:cxnSp>
        <p:nvCxnSpPr>
          <p:cNvPr id="6" name="Rechte verbindingslijn 5"/>
          <p:cNvCxnSpPr/>
          <p:nvPr/>
        </p:nvCxnSpPr>
        <p:spPr>
          <a:xfrm>
            <a:off x="2424114" y="3573463"/>
            <a:ext cx="6911975" cy="0"/>
          </a:xfrm>
          <a:prstGeom prst="line">
            <a:avLst/>
          </a:prstGeom>
          <a:ln w="31750">
            <a:solidFill>
              <a:srgbClr val="E31916"/>
            </a:solidFill>
            <a:prstDash val="dash"/>
          </a:ln>
        </p:spPr>
        <p:style>
          <a:lnRef idx="1">
            <a:schemeClr val="accent1"/>
          </a:lnRef>
          <a:fillRef idx="0">
            <a:schemeClr val="accent1"/>
          </a:fillRef>
          <a:effectRef idx="0">
            <a:schemeClr val="accent1"/>
          </a:effectRef>
          <a:fontRef idx="minor">
            <a:schemeClr val="tx1"/>
          </a:fontRef>
        </p:style>
      </p:cxnSp>
      <p:sp>
        <p:nvSpPr>
          <p:cNvPr id="40965" name="Tekstvak 6"/>
          <p:cNvSpPr txBox="1">
            <a:spLocks noChangeArrowheads="1"/>
          </p:cNvSpPr>
          <p:nvPr/>
        </p:nvSpPr>
        <p:spPr bwMode="auto">
          <a:xfrm>
            <a:off x="8472489" y="2349501"/>
            <a:ext cx="2016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9pPr>
          </a:lstStyle>
          <a:p>
            <a:pPr algn="ctr" eaLnBrk="1" hangingPunct="1">
              <a:spcBef>
                <a:spcPct val="0"/>
              </a:spcBef>
              <a:buFontTx/>
              <a:buNone/>
            </a:pPr>
            <a:r>
              <a:rPr lang="nl-BE" altLang="nl-BE" sz="2400" b="1">
                <a:solidFill>
                  <a:srgbClr val="E31916"/>
                </a:solidFill>
              </a:rPr>
              <a:t>Omgeving</a:t>
            </a:r>
          </a:p>
        </p:txBody>
      </p:sp>
      <p:sp>
        <p:nvSpPr>
          <p:cNvPr id="40966" name="Tekstvak 7"/>
          <p:cNvSpPr txBox="1">
            <a:spLocks noChangeArrowheads="1"/>
          </p:cNvSpPr>
          <p:nvPr/>
        </p:nvSpPr>
        <p:spPr bwMode="auto">
          <a:xfrm>
            <a:off x="8651876" y="4149726"/>
            <a:ext cx="2016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Tahoma" panose="020B0604030504040204" pitchFamily="34" charset="0"/>
              </a:defRPr>
            </a:lvl9pPr>
          </a:lstStyle>
          <a:p>
            <a:pPr algn="ctr" eaLnBrk="1" hangingPunct="1">
              <a:spcBef>
                <a:spcPct val="0"/>
              </a:spcBef>
              <a:buFontTx/>
              <a:buNone/>
            </a:pPr>
            <a:r>
              <a:rPr lang="nl-BE" altLang="nl-BE" sz="2400" b="1">
                <a:solidFill>
                  <a:srgbClr val="E31916"/>
                </a:solidFill>
              </a:rPr>
              <a:t>Individu</a:t>
            </a:r>
          </a:p>
        </p:txBody>
      </p:sp>
    </p:spTree>
    <p:extLst>
      <p:ext uri="{BB962C8B-B14F-4D97-AF65-F5344CB8AC3E}">
        <p14:creationId xmlns:p14="http://schemas.microsoft.com/office/powerpoint/2010/main" val="4055532790"/>
      </p:ext>
    </p:extLst>
  </p:cSld>
  <p:clrMapOvr>
    <a:masterClrMapping/>
  </p:clrMapOvr>
</p:sld>
</file>

<file path=ppt/theme/theme1.xml><?xml version="1.0" encoding="utf-8"?>
<a:theme xmlns:a="http://schemas.openxmlformats.org/drawingml/2006/main" name="ppt_vigez_sjabloon">
  <a:themeElements>
    <a:clrScheme name="Office-th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thema">
      <a:majorFont>
        <a:latin typeface="Tahoma"/>
        <a:ea typeface="ＭＳ Ｐゴシック"/>
        <a:cs typeface=""/>
      </a:majorFont>
      <a:minorFont>
        <a:latin typeface="Tahom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a:defRPr sz="2000" dirty="0" smtClean="0">
            <a:solidFill>
              <a:srgbClr val="666366"/>
            </a:solidFill>
            <a:latin typeface="+mj-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Office-th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h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h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h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h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h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h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h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h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h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h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h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ppt_vigez_sjabloon">
  <a:themeElements>
    <a:clrScheme name="Office-th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thema">
      <a:majorFont>
        <a:latin typeface="Tahoma"/>
        <a:ea typeface="ＭＳ Ｐゴシック"/>
        <a:cs typeface=""/>
      </a:majorFont>
      <a:minorFont>
        <a:latin typeface="Tahom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a:defRPr sz="2000" dirty="0" smtClean="0">
            <a:solidFill>
              <a:srgbClr val="666366"/>
            </a:solidFill>
            <a:latin typeface="+mj-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Office-th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h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h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h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h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h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h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h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h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h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h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h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11095</TotalTime>
  <Words>3188</Words>
  <Application>Microsoft Office PowerPoint</Application>
  <PresentationFormat>Aangepast</PresentationFormat>
  <Paragraphs>493</Paragraphs>
  <Slides>48</Slides>
  <Notes>26</Notes>
  <HiddenSlides>0</HiddenSlides>
  <MMClips>0</MMClips>
  <ScaleCrop>false</ScaleCrop>
  <HeadingPairs>
    <vt:vector size="4" baseType="variant">
      <vt:variant>
        <vt:lpstr>Thema</vt:lpstr>
      </vt:variant>
      <vt:variant>
        <vt:i4>2</vt:i4>
      </vt:variant>
      <vt:variant>
        <vt:lpstr>Diatitels</vt:lpstr>
      </vt:variant>
      <vt:variant>
        <vt:i4>48</vt:i4>
      </vt:variant>
    </vt:vector>
  </HeadingPairs>
  <TitlesOfParts>
    <vt:vector size="50" baseType="lpstr">
      <vt:lpstr>ppt_vigez_sjabloon</vt:lpstr>
      <vt:lpstr>2_ppt_vigez_sjabloon</vt:lpstr>
      <vt:lpstr>Motiveren tot beweging  (&amp; een gezonde leefstijl) ‘Het leven is als fietsen: om je evenwicht te kunnen houden,  moet je in beweging blijven (Einstein)’</vt:lpstr>
      <vt:lpstr>Wat komt aan bod?</vt:lpstr>
      <vt:lpstr>Beweging en sedentair gedrag: Probleem?</vt:lpstr>
      <vt:lpstr>Visie VIGeZ Lang stilzitten ≠ te weinig bewegen</vt:lpstr>
      <vt:lpstr>PowerPoint-presentatie</vt:lpstr>
      <vt:lpstr>Visie beweging en gezondheid VIGeZ</vt:lpstr>
      <vt:lpstr>Waarom doen we wat we doen? Factoren die ons gedrag bepalen</vt:lpstr>
      <vt:lpstr>Beweeggedrag  van de Vlaamse bevolking</vt:lpstr>
      <vt:lpstr>Determinanten van gezondheid</vt:lpstr>
      <vt:lpstr>Wat veranderen om gewenst gedrag te bewerkstelligen?</vt:lpstr>
      <vt:lpstr>Wat veranderen om gewenst gedrag te bewerkstelligen?</vt:lpstr>
      <vt:lpstr>‘Determinanten’ van gedrag (ouderen)</vt:lpstr>
      <vt:lpstr>‘Determinanten’ van gedrag (ouderen)</vt:lpstr>
      <vt:lpstr>Health literacy</vt:lpstr>
      <vt:lpstr>Wie zetten we in beweging? Doelgroepgericht werken</vt:lpstr>
      <vt:lpstr>‘Determinanten’ van gedrag (ouderen-subdoelgroepen)</vt:lpstr>
      <vt:lpstr>Segmenteren van doelgroepen</vt:lpstr>
      <vt:lpstr>Segmenteren van doelgroepen</vt:lpstr>
      <vt:lpstr>Segmenteren van doelgroepen:  5 voorwaarden</vt:lpstr>
      <vt:lpstr>Segmenteren van doelgroepen:  5 voorwaarden</vt:lpstr>
      <vt:lpstr>Wat zet ons in Beweging? Motiveren tot een gezonde leefstijl/meer bewegen</vt:lpstr>
      <vt:lpstr>Hoe gedragsdeterminanten veranderen?</vt:lpstr>
      <vt:lpstr>Hoe gedragsdeterminanten veranderen: interventie-functies</vt:lpstr>
      <vt:lpstr>Motivatie voor gedragsverandering: zelfdeterminatie</vt:lpstr>
      <vt:lpstr>Motivatie voor gedragsverandering: zelfdeterminatie</vt:lpstr>
      <vt:lpstr>Ifv zelfdeterminatie: strategieën om de doelgroep te benaderen </vt:lpstr>
      <vt:lpstr>Inspirerende strategieën en acties: AUTONOMIE (A)</vt:lpstr>
      <vt:lpstr>Inspirerende strategieën en acties : VERBONDENHEID (B)</vt:lpstr>
      <vt:lpstr>Inspirerende strategieën en acties: COMPETENTIE (C)</vt:lpstr>
      <vt:lpstr>Wat kunnen we doen om mensen met dementie (en hun omgeving?) te benaderen ifv verhogen van zelfdeterminatie?</vt:lpstr>
      <vt:lpstr>Hoe pakken we het aan? Naar een succesvolle interventie</vt:lpstr>
      <vt:lpstr>Gezondheidsbevordering: dé ‘baseline’</vt:lpstr>
      <vt:lpstr>Succesvolle gezondheidsbevordering</vt:lpstr>
      <vt:lpstr>Gezondheidsbevordering: settinggerichte aanpak</vt:lpstr>
      <vt:lpstr>Waarom een settinggerichte aanpak? </vt:lpstr>
      <vt:lpstr>Beweging en gezondheid: 4 settings (contexten) </vt:lpstr>
      <vt:lpstr>Inspirerende strategieën en acties :  INTEGREREN IN DAGELIJKSE LEVEN</vt:lpstr>
      <vt:lpstr>Gezondheidsbevordering: strategieën voor interventies</vt:lpstr>
      <vt:lpstr>Gezondheidsbevordering: strategieën voor interventies</vt:lpstr>
      <vt:lpstr>Strategieën gezondheidsbevordering en het gedragsveranderingsmodel Behaviour Change Wheel (BCW)</vt:lpstr>
      <vt:lpstr>Strategieën gezondheidsbevordering en het gedrags-veranderingsmodel BCW: inzoomen op mix aan interventies</vt:lpstr>
      <vt:lpstr>Basisinstrument: de gezondheidsmatrix</vt:lpstr>
      <vt:lpstr>Inspirerende strategieën en acties:  EDUCATIE / ZORG &amp; BEGELEIDING</vt:lpstr>
      <vt:lpstr>Inspirerende strategieën en acties: OMGEVING / BELEID</vt:lpstr>
      <vt:lpstr>Hoe kan de overheid interventies gedragsverandering ondersteunen?</vt:lpstr>
      <vt:lpstr>Hoe kan de overheid (e.a.) interventies gedragsverandering ondersteunen: beleids-functies</vt:lpstr>
      <vt:lpstr>Gezondheidsbevordering en het Behaviour Change Wheel</vt:lpstr>
      <vt:lpstr>Mensen met dementie meer laten bewegen: maak de interventiemix</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Stien Vandierendonck;[VIGeZ] Dr. Ragnar Van Acker</dc:creator>
  <cp:keywords>content: copyright VIGeZ, all right reserved</cp:keywords>
  <cp:lastModifiedBy>Personeel</cp:lastModifiedBy>
  <cp:revision>256</cp:revision>
  <cp:lastPrinted>2017-02-03T10:39:01Z</cp:lastPrinted>
  <dcterms:created xsi:type="dcterms:W3CDTF">2016-04-01T09:36:22Z</dcterms:created>
  <dcterms:modified xsi:type="dcterms:W3CDTF">2017-02-08T10:16:18Z</dcterms:modified>
</cp:coreProperties>
</file>