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57" r:id="rId4"/>
    <p:sldId id="262" r:id="rId5"/>
    <p:sldId id="276" r:id="rId6"/>
    <p:sldId id="263" r:id="rId7"/>
    <p:sldId id="264" r:id="rId8"/>
    <p:sldId id="258" r:id="rId9"/>
    <p:sldId id="260" r:id="rId10"/>
    <p:sldId id="259" r:id="rId11"/>
    <p:sldId id="261" r:id="rId12"/>
    <p:sldId id="273" r:id="rId13"/>
    <p:sldId id="274" r:id="rId14"/>
    <p:sldId id="269" r:id="rId15"/>
    <p:sldId id="268" r:id="rId16"/>
    <p:sldId id="267"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DE7BE-0CE5-44DD-AA75-176991D62EC1}" type="datetimeFigureOut">
              <a:rPr lang="nl-NL" smtClean="0"/>
              <a:pPr/>
              <a:t>1-2-2017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E38FA-C253-4E1E-B82D-460FBC927C2C}" type="slidenum">
              <a:rPr lang="nl-NL" smtClean="0"/>
              <a:pPr/>
              <a:t>‹nr.›</a:t>
            </a:fld>
            <a:endParaRPr lang="nl-NL"/>
          </a:p>
        </p:txBody>
      </p:sp>
    </p:spTree>
    <p:extLst>
      <p:ext uri="{BB962C8B-B14F-4D97-AF65-F5344CB8AC3E}">
        <p14:creationId xmlns:p14="http://schemas.microsoft.com/office/powerpoint/2010/main" xmlns="" val="83402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26E38FA-C253-4E1E-B82D-460FBC927C2C}" type="slidenum">
              <a:rPr lang="nl-NL" smtClean="0"/>
              <a:pPr/>
              <a:t>3</a:t>
            </a:fld>
            <a:endParaRPr lang="nl-NL"/>
          </a:p>
        </p:txBody>
      </p:sp>
    </p:spTree>
    <p:extLst>
      <p:ext uri="{BB962C8B-B14F-4D97-AF65-F5344CB8AC3E}">
        <p14:creationId xmlns:p14="http://schemas.microsoft.com/office/powerpoint/2010/main" xmlns="" val="342025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E5A8FA8-C8D1-4F0A-ABBF-647644ED8BDD}" type="datetimeFigureOut">
              <a:rPr lang="nl-NL" smtClean="0"/>
              <a:pPr/>
              <a:t>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E5A8FA8-C8D1-4F0A-ABBF-647644ED8BDD}" type="datetimeFigureOut">
              <a:rPr lang="nl-NL" smtClean="0"/>
              <a:pPr/>
              <a:t>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E5A8FA8-C8D1-4F0A-ABBF-647644ED8BDD}" type="datetimeFigureOut">
              <a:rPr lang="nl-NL" smtClean="0"/>
              <a:pPr/>
              <a:t>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E5A8FA8-C8D1-4F0A-ABBF-647644ED8BDD}" type="datetimeFigureOut">
              <a:rPr lang="nl-NL" smtClean="0"/>
              <a:pPr/>
              <a:t>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E5A8FA8-C8D1-4F0A-ABBF-647644ED8BDD}" type="datetimeFigureOut">
              <a:rPr lang="nl-NL" smtClean="0"/>
              <a:pPr/>
              <a:t>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E5A8FA8-C8D1-4F0A-ABBF-647644ED8BDD}" type="datetimeFigureOut">
              <a:rPr lang="nl-NL" smtClean="0"/>
              <a:pPr/>
              <a:t>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E5A8FA8-C8D1-4F0A-ABBF-647644ED8BDD}" type="datetimeFigureOut">
              <a:rPr lang="nl-NL" smtClean="0"/>
              <a:pPr/>
              <a:t>1-2-2017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5A8FA8-C8D1-4F0A-ABBF-647644ED8BDD}" type="datetimeFigureOut">
              <a:rPr lang="nl-NL" smtClean="0"/>
              <a:pPr/>
              <a:t>1-2-2017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5A8FA8-C8D1-4F0A-ABBF-647644ED8BDD}" type="datetimeFigureOut">
              <a:rPr lang="nl-NL" smtClean="0"/>
              <a:pPr/>
              <a:t>1-2-2017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E5A8FA8-C8D1-4F0A-ABBF-647644ED8BDD}" type="datetimeFigureOut">
              <a:rPr lang="nl-NL" smtClean="0"/>
              <a:pPr/>
              <a:t>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E5A8FA8-C8D1-4F0A-ABBF-647644ED8BDD}" type="datetimeFigureOut">
              <a:rPr lang="nl-NL" smtClean="0"/>
              <a:pPr/>
              <a:t>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400CD-62F1-4C12-899C-2C379418E73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A8FA8-C8D1-4F0A-ABBF-647644ED8BDD}" type="datetimeFigureOut">
              <a:rPr lang="nl-NL" smtClean="0"/>
              <a:pPr/>
              <a:t>1-2-2017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400CD-62F1-4C12-899C-2C379418E73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nl/url?sa=i&amp;rct=j&amp;q=&amp;esrc=s&amp;source=images&amp;cd=&amp;cad=rja&amp;uact=8&amp;ved=0ahUKEwiZ2eGAgOzRAhWCuBoKHWMfAVkQjRwIBw&amp;url=https://qwiek.eu/2014/08/14/dr-m-h-c-bleijlevens-over-het-belang-van-bewegen-bij-senioren/&amp;psig=AFQjCNHEuvZ6ClQZ4ZajM2Zx9zNWvMgFzw&amp;ust=1485938914525129" TargetMode="External"/><Relationship Id="rId1" Type="http://schemas.openxmlformats.org/officeDocument/2006/relationships/slideLayout" Target="../slideLayouts/slideLayout1.xml"/><Relationship Id="rId6" Type="http://schemas.openxmlformats.org/officeDocument/2006/relationships/hyperlink" Target="mailto:AKaag@Brabant.nl" TargetMode="External"/><Relationship Id="rId5" Type="http://schemas.openxmlformats.org/officeDocument/2006/relationships/image" Target="../media/image2.jpeg"/><Relationship Id="rId4" Type="http://schemas.openxmlformats.org/officeDocument/2006/relationships/hyperlink" Target="http://www.google.nl/url?sa=i&amp;rct=j&amp;q=&amp;esrc=s&amp;source=images&amp;cd=&amp;cad=rja&amp;uact=8&amp;ved=0ahUKEwig6ofog-zRAhWOSxoKHR6KAQIQjRwIBw&amp;url=http://www.wijzijnzet.nl/dementievriendelijkegemeenschap/&amp;bvm=bv.145822982,d.d2s&amp;psig=AFQjCNGE7UZaSmUrdyeJUxsdwACXVmuBdQ&amp;ust=148593993009253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hyperlink" Target="http://www.google.nl/url?sa=i&amp;rct=j&amp;q=&amp;esrc=s&amp;source=images&amp;cd=&amp;cad=rja&amp;uact=8&amp;ved=0ahUKEwi6rZDa6OvRAhWFWhoKHd4kDkkQjRwIBw&amp;url=http://www.elzeneindhuis.nl/&amp;psig=AFQjCNE4BZUwDNNXK0uTt1JWM9sqOM_NDw&amp;ust=1485932669002416" TargetMode="External"/><Relationship Id="rId1" Type="http://schemas.openxmlformats.org/officeDocument/2006/relationships/slideLayout" Target="../slideLayouts/slideLayout7.xml"/><Relationship Id="rId6" Type="http://schemas.openxmlformats.org/officeDocument/2006/relationships/hyperlink" Target="http://www.google.nl/url?sa=i&amp;rct=j&amp;q=&amp;esrc=s&amp;source=images&amp;cd=&amp;cad=rja&amp;uact=8&amp;ved=0ahUKEwjziIa66uvRAhUD2hoKHR-nAl0QjRwIBw&amp;url=http://mooihdl.nl/nieuws/6922/31515/mia-van-den-hurk-loopt-tijdens-100e-nijmeegse-vierdaagse-voor-slowcare&amp;psig=AFQjCNHdfB0H6F6OB3cVNSD6w7gzpjrXUQ&amp;ust=1485932723511868" TargetMode="External"/><Relationship Id="rId5" Type="http://schemas.openxmlformats.org/officeDocument/2006/relationships/image" Target="../media/image23.jpeg"/><Relationship Id="rId4" Type="http://schemas.openxmlformats.org/officeDocument/2006/relationships/hyperlink" Target="http://www.google.nl/url?sa=i&amp;rct=j&amp;q=&amp;esrc=s&amp;source=images&amp;cd=&amp;cad=rja&amp;uact=8&amp;ved=0ahUKEwiHzJiW6uvRAhUPahoKHYL7ACUQjRwIBw&amp;url=http://lucvangerrevink.nl/tag/namen/&amp;psig=AFQjCNHdfB0H6F6OB3cVNSD6w7gzpjrXUQ&amp;ust=148593272351186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nl/url?sa=i&amp;rct=j&amp;q=&amp;esrc=s&amp;source=images&amp;cd=&amp;cad=rja&amp;uact=8&amp;ved=0ahUKEwiD65i59OvRAhXLSRoKHeH4AVQQjRwIBw&amp;url=http://www.foodlog.nl/artikel/eenzame-omas-koken-voor-rotterdamse-studenten/&amp;psig=AFQjCNGhLsV78fFIuM-2fVfJKJuefHFJlA&amp;ust=1485935792477985"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s://www.google.nl/url?sa=i&amp;rct=j&amp;q=&amp;esrc=s&amp;source=images&amp;cd=&amp;cad=rja&amp;uact=8&amp;ved=0ahUKEwiz59rgnuzRAhUC2xoKHQUsCl0QjRwIBw&amp;url=https://www.social-enterprise.nl/wie-doen-het/dmentia/&amp;bvm=bv.145822982,d.d2s&amp;psig=AFQjCNHnfJqWWzoegnBN53ZEQ0hCmHRTCA&amp;ust=1485947177321060" TargetMode="External"/><Relationship Id="rId1" Type="http://schemas.openxmlformats.org/officeDocument/2006/relationships/slideLayout" Target="../slideLayouts/slideLayout7.xml"/><Relationship Id="rId6" Type="http://schemas.openxmlformats.org/officeDocument/2006/relationships/hyperlink" Target="http://www.google.nl/url?sa=i&amp;rct=j&amp;q=&amp;esrc=s&amp;source=images&amp;cd=&amp;cad=rja&amp;uact=8&amp;ved=0ahUKEwilsZTKnuzRAhWJ2RoKHamEBmcQjRwIBw&amp;url=http://yellowbirdsdonthavewingsbuttheyflytomakeyouexperiencea3dreality.com/about-us/&amp;bvm=bv.145822982,d.d2s&amp;psig=AFQjCNEiKidd23I6t1VvZ41Po75Axip85w&amp;ust=1485946910585233" TargetMode="External"/><Relationship Id="rId5" Type="http://schemas.openxmlformats.org/officeDocument/2006/relationships/image" Target="../media/image28.jpeg"/><Relationship Id="rId4" Type="http://schemas.openxmlformats.org/officeDocument/2006/relationships/hyperlink" Target="https://www.google.nl/url?sa=i&amp;rct=j&amp;q=&amp;esrc=s&amp;source=images&amp;cd=&amp;cad=rja&amp;uact=8&amp;ved=0ahUKEwi0heuknuzRAhUCNhoKHWcXCVsQjRwIBw&amp;url=https://twitter.com/the_yellowbird&amp;bvm=bv.145822982,d.d2s&amp;psig=AFQjCNEiKidd23I6t1VvZ41Po75Axip85w&amp;ust=148594691058523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nl/url?sa=i&amp;rct=j&amp;q=&amp;esrc=s&amp;source=images&amp;cd=&amp;cad=rja&amp;uact=8&amp;ved=0ahUKEwivscz6puzRAhWL1BoKHRyCBWAQjRwIBw&amp;url=https://lokaal-plus.nl/category/summa/&amp;bvm=bv.145822982,d.d2s&amp;psig=AFQjCNFETNcuBNnfqTpHtkgOTDIxSJ2zNg&amp;ust=1485948623509967"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s://www.google.nl/url?sa=i&amp;rct=j&amp;q=&amp;esrc=s&amp;source=images&amp;cd=&amp;cad=rja&amp;uact=8&amp;ved=0ahUKEwjYmcjgp-zRAhXJXRoKHcEqAF0QjRwIBw&amp;url=https://twitter.com/viedomezorg&amp;bvm=bv.145822982,d.d2s&amp;psig=AFQjCNHb3Ryn3k_KEf6cKNnJNXBtJdRx-g&amp;ust=1485949590171180" TargetMode="External"/><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0ahUKEwjSooHbpuzRAhVFPRoKHRPyAUkQjRwIBw&amp;url=https://lokaal-plus.nl/&amp;bvm=bv.145822982,d.d2s&amp;psig=AFQjCNFETNcuBNnfqTpHtkgOTDIxSJ2zNg&amp;ust=1485948623509967" TargetMode="External"/><Relationship Id="rId5" Type="http://schemas.openxmlformats.org/officeDocument/2006/relationships/image" Target="../media/image31.jpeg"/><Relationship Id="rId4" Type="http://schemas.openxmlformats.org/officeDocument/2006/relationships/hyperlink" Target="https://www.google.nl/url?sa=i&amp;rct=j&amp;q=&amp;esrc=s&amp;source=images&amp;cd=&amp;cad=rja&amp;uact=8&amp;ved=0ahUKEwjW1fGepOzRAhVJiRoKHZfaBQoQjRwIBw&amp;url=https://lokaal-plus.nl/algemeen/wint-lokaal-de-kempentrofee-stem-mee/&amp;bvm=bv.145822982,d.d2s&amp;psig=AFQjCNFETNcuBNnfqTpHtkgOTDIxSJ2zNg&amp;ust=1485948623509967" TargetMode="External"/><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g6ofog-zRAhWOSxoKHR6KAQIQjRwIBw&amp;url=http://www.wijzijnzet.nl/dementievriendelijkegemeenschap/&amp;bvm=bv.145822982,d.d2s&amp;psig=AFQjCNGE7UZaSmUrdyeJUxsdwACXVmuBdQ&amp;ust=1485939930092537" TargetMode="External"/><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mailto:AKaag@Brabant.nl" TargetMode="Externa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riZCn5uvRAhUKExoKHeWnBgsQjRwIBw&amp;url=https://www.deweblogvanhelmond.nl/onze_helmondse_politici/van-den-waardenburg-sociale-veerkracht/&amp;psig=AFQjCNGHmBnrGveyycMaWyANDfkJb4cZmw&amp;ust=148593200911372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enterprise.nl/"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www.google.nl/url?sa=i&amp;rct=j&amp;q=&amp;esrc=s&amp;source=images&amp;cd=&amp;cad=rja&amp;uact=8&amp;ved=0ahUKEwiV5-yq4YnPAhXFUBQKHdRpD9oQjRwIBw&amp;url=http://www.lsabewoners.nl/nieuws-archief/&amp;psig=AFQjCNHKD6jzsULGHD9kQUQt3D5KP5-QIw&amp;ust=1473767340203816" TargetMode="External"/><Relationship Id="rId2" Type="http://schemas.openxmlformats.org/officeDocument/2006/relationships/hyperlink" Target="http://www.google.nl/url?sa=i&amp;rct=j&amp;q=&amp;esrc=s&amp;source=images&amp;cd=&amp;cad=rja&amp;uact=8&amp;ved=0ahUKEwjR0MiQhOzRAhWBrRoKHdgOCWUQjRwIBw&amp;url=http://www.deacademievoorinnovatieftrainen.nl/google/creatief-denken.html&amp;bvm=bv.145822982,d.d2s&amp;psig=AFQjCNH6qzzhWw6gvYDxPgJAajw_jjsggQ&amp;ust=1485940022323739"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ogle.nl/url?sa=i&amp;rct=j&amp;q=&amp;esrc=s&amp;source=images&amp;cd=&amp;cad=rja&amp;uact=8&amp;ved=0ahUKEwiT-ISCh-zRAhUJ0xoKHf3fDvkQjRwIBw&amp;url=http://www.packonline.nl/nieuws/tetra-pak-zoekt-alternatief-voor-ten-minste-houdbaar-tot&amp;bvm=bv.145822982,d.d2s&amp;psig=AFQjCNGSCnSsJgRqJX7UKuRCSeRKh_YRmQ&amp;ust=148594075495910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nl/url?sa=i&amp;rct=j&amp;q=&amp;esrc=s&amp;source=images&amp;cd=&amp;cad=rja&amp;uact=8&amp;ved=0ahUKEwiDn5Pt5uvRAhXBVhoKHUAVAlIQjRwIBw&amp;url=https://www.thuisafgehaald.nl/promotie-flyers/item10752&amp;bvm=bv.145822982,d.d2s&amp;psig=AFQjCNFoF5685_9KeJCM7txnk7B2cYRlKQ&amp;ust=1485932061942678"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google.nl/url?sa=i&amp;rct=j&amp;q=&amp;esrc=s&amp;source=images&amp;cd=&amp;cad=rja&amp;uact=8&amp;ved=0ahUKEwjGu4K55uvRAhWLlxoKHbElAvsQjRwIBw&amp;url=https://www.thuisafgehaald.nl/bijzonder-thuisafgehaald/hoe-werkt-bijzonder-thuisafgehaald/item204898&amp;bvm=bv.145822982,d.d2s&amp;psig=AFQjCNFoF5685_9KeJCM7txnk7B2cYRlKQ&amp;ust=1485932061942678" TargetMode="External"/><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0ahUKEwja6OHj5uvRAhWEWRoKHS5iCVsQjRwIBw&amp;url=https://www.thuisafgehaald.nl/bijzonder-thuisafgehaald/samenwerken-met-bijzonder-thuisafgehaald/item206525&amp;bvm=bv.145822982,d.d2s&amp;psig=AFQjCNFoF5685_9KeJCM7txnk7B2cYRlKQ&amp;ust=1485932061942678" TargetMode="External"/><Relationship Id="rId5" Type="http://schemas.openxmlformats.org/officeDocument/2006/relationships/image" Target="../media/image15.png"/><Relationship Id="rId4" Type="http://schemas.openxmlformats.org/officeDocument/2006/relationships/hyperlink" Target="https://www.google.nl/url?sa=i&amp;rct=j&amp;q=&amp;esrc=s&amp;source=images&amp;cd=&amp;cad=rja&amp;uact=8&amp;ved=0ahUKEwiU4c3E5uvRAhWGORoKHUFZA1sQjRwIBw&amp;url=https://www.thuisafgehaald.nl/bijzonder-thuisafgehaald/samenwerken-met-bijzonder-thuisafgehaald/item206525&amp;bvm=bv.145822982,d.d2s&amp;psig=AFQjCNFoF5685_9KeJCM7txnk7B2cYRlKQ&amp;ust=1485932061942678" TargetMode="Externa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nl/url?sa=i&amp;rct=j&amp;q=&amp;esrc=s&amp;source=images&amp;cd=&amp;cad=rja&amp;uact=8&amp;ved=0ahUKEwjdwubF7uvRAhXIPRoKHcqQC1wQjRwIBw&amp;url=https://citinerary.net/rotterdam/article/local-heroes-15-grannys-finest&amp;psig=AFQjCNH2Grv7q0vZXqqmLVzRZEJjQalGeg&amp;ust=1485933866960410"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www.google.nl/url?sa=i&amp;rct=j&amp;q=&amp;esrc=s&amp;source=images&amp;cd=&amp;cad=rja&amp;uact=8&amp;ved=0ahUKEwjS48Hw7uvRAhVFOBoKHc5wBVYQjRwIBw&amp;url=https://twitter.com/grannysfinest&amp;psig=AFQjCNH2Grv7q0vZXqqmLVzRZEJjQalGeg&amp;ust=1485933866960410" TargetMode="External"/><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0ahUKEwix-rCY7evRAhXLVRoKHeCZChIQjRwIBw&amp;url=https://twitter.com/grannysfinest&amp;psig=AFQjCNH2Grv7q0vZXqqmLVzRZEJjQalGeg&amp;ust=1485933866960410" TargetMode="External"/><Relationship Id="rId5" Type="http://schemas.openxmlformats.org/officeDocument/2006/relationships/image" Target="../media/image19.jpeg"/><Relationship Id="rId4" Type="http://schemas.openxmlformats.org/officeDocument/2006/relationships/hyperlink" Target="http://www.google.nl/url?sa=i&amp;rct=j&amp;q=&amp;esrc=s&amp;source=images&amp;cd=&amp;cad=rja&amp;uact=8&amp;ved=0ahUKEwi11riy7evRAhWKExoKHWNIAUkQjRwIBw&amp;url=http://www.brekend.nl/2016/12/22/de-startup-grannys-finest-nodigt-omas-uit-om-samen-designkleding-te-breien/&amp;psig=AFQjCNH2Grv7q0vZXqqmLVzRZEJjQalGeg&amp;ust=1485933866960410" TargetMode="External"/><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4624"/>
            <a:ext cx="7772400" cy="1470025"/>
          </a:xfrm>
        </p:spPr>
        <p:txBody>
          <a:bodyPr/>
          <a:lstStyle/>
          <a:p>
            <a:r>
              <a:rPr lang="nl-NL" b="1" dirty="0" smtClean="0"/>
              <a:t>Dementievriendelijk </a:t>
            </a:r>
            <a:br>
              <a:rPr lang="nl-NL" b="1" dirty="0" smtClean="0"/>
            </a:br>
            <a:r>
              <a:rPr lang="nl-NL" b="1" dirty="0" smtClean="0"/>
              <a:t>Noord-Brabant</a:t>
            </a:r>
            <a:endParaRPr lang="nl-NL" b="1" dirty="0"/>
          </a:p>
        </p:txBody>
      </p:sp>
      <p:sp>
        <p:nvSpPr>
          <p:cNvPr id="3" name="Ondertitel 2"/>
          <p:cNvSpPr>
            <a:spLocks noGrp="1"/>
          </p:cNvSpPr>
          <p:nvPr>
            <p:ph type="subTitle" idx="1"/>
          </p:nvPr>
        </p:nvSpPr>
        <p:spPr>
          <a:xfrm>
            <a:off x="1403648" y="4005064"/>
            <a:ext cx="5760640" cy="1224136"/>
          </a:xfrm>
        </p:spPr>
        <p:txBody>
          <a:bodyPr>
            <a:normAutofit fontScale="92500"/>
          </a:bodyPr>
          <a:lstStyle/>
          <a:p>
            <a:r>
              <a:rPr lang="nl-NL" sz="4800" dirty="0" smtClean="0">
                <a:solidFill>
                  <a:srgbClr val="00B0F0"/>
                </a:solidFill>
              </a:rPr>
              <a:t>Waar zit de beweging? </a:t>
            </a:r>
            <a:endParaRPr lang="nl-NL" sz="4800" dirty="0">
              <a:solidFill>
                <a:srgbClr val="00B0F0"/>
              </a:solidFill>
            </a:endParaRPr>
          </a:p>
        </p:txBody>
      </p:sp>
      <p:pic>
        <p:nvPicPr>
          <p:cNvPr id="6146" name="Picture 2" descr="Afbeeldingsresultaat voor beweging dementi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9671" y="1585397"/>
            <a:ext cx="3972409" cy="223472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Afbeeldingsresultaat voor dementievriendelijke gemeenschap">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8144" y="1459142"/>
            <a:ext cx="2016224" cy="21199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hthoek 4"/>
          <p:cNvSpPr/>
          <p:nvPr/>
        </p:nvSpPr>
        <p:spPr>
          <a:xfrm>
            <a:off x="323528" y="4802376"/>
            <a:ext cx="7776864" cy="1661993"/>
          </a:xfrm>
          <a:prstGeom prst="rect">
            <a:avLst/>
          </a:prstGeom>
        </p:spPr>
        <p:txBody>
          <a:bodyPr wrap="square">
            <a:spAutoFit/>
          </a:bodyPr>
          <a:lstStyle/>
          <a:p>
            <a:r>
              <a:rPr lang="nl-NL" sz="2400" b="1" dirty="0"/>
              <a:t>Astrid Kaag</a:t>
            </a:r>
          </a:p>
          <a:p>
            <a:r>
              <a:rPr lang="nl-NL" sz="2400" b="1" dirty="0"/>
              <a:t>Provincie Noord-Brabant</a:t>
            </a:r>
          </a:p>
          <a:p>
            <a:endParaRPr lang="nl-NL" b="1" dirty="0">
              <a:hlinkClick r:id="rId6"/>
            </a:endParaRPr>
          </a:p>
          <a:p>
            <a:r>
              <a:rPr lang="nl-NL" b="1" dirty="0">
                <a:hlinkClick r:id="rId6"/>
              </a:rPr>
              <a:t>AKaag@Brabant.nl</a:t>
            </a:r>
            <a:endParaRPr lang="nl-NL" b="1" dirty="0"/>
          </a:p>
          <a:p>
            <a:r>
              <a:rPr lang="nl-NL" b="1" dirty="0"/>
              <a:t>@</a:t>
            </a:r>
            <a:r>
              <a:rPr lang="nl-NL" b="1" dirty="0" err="1"/>
              <a:t>Astrid_Kaag</a:t>
            </a:r>
            <a:r>
              <a:rPr lang="nl-NL" b="1" dirty="0"/>
              <a:t>        #betekeniseconomie    @</a:t>
            </a:r>
            <a:r>
              <a:rPr lang="nl-NL" b="1" dirty="0" err="1"/>
              <a:t>SocVeerkracht</a:t>
            </a:r>
            <a:r>
              <a:rPr lang="nl-NL" b="1" dirty="0"/>
              <a:t>       @</a:t>
            </a:r>
            <a:r>
              <a:rPr lang="nl-NL" b="1" dirty="0" err="1"/>
              <a:t>SmartHealthNB</a:t>
            </a:r>
            <a:endParaRPr lang="nl-NL"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slowcar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1397174"/>
            <a:ext cx="4176464" cy="995064"/>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Afbeeldingsresultaat voor slowcar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5616" y="4810844"/>
            <a:ext cx="6924675"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Afbeeldingsresultaat voor slowcare">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7524" y="1504027"/>
            <a:ext cx="4104456" cy="30771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hoek 1"/>
          <p:cNvSpPr/>
          <p:nvPr/>
        </p:nvSpPr>
        <p:spPr>
          <a:xfrm>
            <a:off x="4849442" y="2492896"/>
            <a:ext cx="4044184" cy="400110"/>
          </a:xfrm>
          <a:prstGeom prst="rect">
            <a:avLst/>
          </a:prstGeom>
        </p:spPr>
        <p:txBody>
          <a:bodyPr wrap="none">
            <a:spAutoFit/>
          </a:bodyPr>
          <a:lstStyle/>
          <a:p>
            <a:r>
              <a:rPr lang="nl-NL" sz="2000" b="1" dirty="0"/>
              <a:t>http://www.slowcare-nederland.nl/</a:t>
            </a:r>
          </a:p>
        </p:txBody>
      </p:sp>
      <p:sp>
        <p:nvSpPr>
          <p:cNvPr id="3" name="Tekstvak 2"/>
          <p:cNvSpPr txBox="1"/>
          <p:nvPr/>
        </p:nvSpPr>
        <p:spPr>
          <a:xfrm>
            <a:off x="2339752" y="620688"/>
            <a:ext cx="4668201" cy="523220"/>
          </a:xfrm>
          <a:prstGeom prst="rect">
            <a:avLst/>
          </a:prstGeom>
          <a:noFill/>
        </p:spPr>
        <p:txBody>
          <a:bodyPr wrap="none" rtlCol="0">
            <a:spAutoFit/>
          </a:bodyPr>
          <a:lstStyle/>
          <a:p>
            <a:r>
              <a:rPr lang="nl-NL" sz="2800" b="1" dirty="0" smtClean="0"/>
              <a:t>leren van andere doelgroepen</a:t>
            </a:r>
            <a:endParaRPr lang="nl-NL" sz="2800" b="1" dirty="0"/>
          </a:p>
        </p:txBody>
      </p:sp>
    </p:spTree>
    <p:extLst>
      <p:ext uri="{BB962C8B-B14F-4D97-AF65-F5344CB8AC3E}">
        <p14:creationId xmlns:p14="http://schemas.microsoft.com/office/powerpoint/2010/main" xmlns="" val="283677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oma's popup"/>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4" name="Picture 4" descr="Afbeeldingsresultaat voor oma's popup">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160338"/>
            <a:ext cx="4876800" cy="29384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100" b="1" i="0" u="none" strike="noStrike" cap="none" normalizeH="0" baseline="0" smtClean="0">
                <a:ln>
                  <a:noFill/>
                </a:ln>
                <a:solidFill>
                  <a:srgbClr val="000000"/>
                </a:solidFill>
                <a:effectLst/>
                <a:latin typeface="Lato"/>
                <a:cs typeface="Arial" pitchFamily="34" charset="0"/>
              </a:rPr>
              <a:t>Wat wij doen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600" b="0" i="0" u="none" strike="noStrike" cap="none" normalizeH="0" baseline="0" smtClean="0">
                <a:ln>
                  <a:noFill/>
                </a:ln>
                <a:solidFill>
                  <a:schemeClr val="tx1"/>
                </a:solidFill>
                <a:effectLst/>
                <a:latin typeface="Arial" pitchFamily="34" charset="0"/>
                <a:cs typeface="Arial" pitchFamily="34" charset="0"/>
              </a:rPr>
              <a:t>  </a:t>
            </a:r>
            <a:r>
              <a:rPr kumimoji="0" lang="nl-NL" altLang="nl-NL" sz="55200" b="0" i="0" u="none" strike="noStrike" cap="none" normalizeH="0" baseline="0" smtClean="0">
                <a:ln>
                  <a:noFill/>
                </a:ln>
                <a:solidFill>
                  <a:schemeClr val="tx1"/>
                </a:solidFill>
                <a:effectLst/>
                <a:latin typeface="Arial" pitchFamily="34" charset="0"/>
                <a:cs typeface="Arial" pitchFamily="34" charset="0"/>
              </a:rPr>
              <a:t> </a:t>
            </a: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pic>
        <p:nvPicPr>
          <p:cNvPr id="5130" name="Picture 10" descr="http://omaspopup.nl/img/ourgoals-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702" y="1459002"/>
            <a:ext cx="4099247" cy="513103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hthoek 3"/>
          <p:cNvSpPr/>
          <p:nvPr/>
        </p:nvSpPr>
        <p:spPr>
          <a:xfrm>
            <a:off x="4988515" y="4859868"/>
            <a:ext cx="2374111" cy="369332"/>
          </a:xfrm>
          <a:prstGeom prst="rect">
            <a:avLst/>
          </a:prstGeom>
        </p:spPr>
        <p:txBody>
          <a:bodyPr wrap="none">
            <a:spAutoFit/>
          </a:bodyPr>
          <a:lstStyle/>
          <a:p>
            <a:r>
              <a:rPr lang="nl-NL" b="1" dirty="0"/>
              <a:t>http://</a:t>
            </a:r>
            <a:r>
              <a:rPr lang="nl-NL" b="1" dirty="0" smtClean="0"/>
              <a:t>omaspopup.nl/</a:t>
            </a:r>
            <a:endParaRPr lang="nl-NL" b="1" dirty="0"/>
          </a:p>
        </p:txBody>
      </p:sp>
      <p:sp>
        <p:nvSpPr>
          <p:cNvPr id="5" name="Tekstvak 4"/>
          <p:cNvSpPr txBox="1"/>
          <p:nvPr/>
        </p:nvSpPr>
        <p:spPr>
          <a:xfrm>
            <a:off x="107504" y="548680"/>
            <a:ext cx="4697825" cy="523220"/>
          </a:xfrm>
          <a:prstGeom prst="rect">
            <a:avLst/>
          </a:prstGeom>
          <a:noFill/>
        </p:spPr>
        <p:txBody>
          <a:bodyPr wrap="none" rtlCol="0">
            <a:spAutoFit/>
          </a:bodyPr>
          <a:lstStyle/>
          <a:p>
            <a:r>
              <a:rPr lang="nl-NL" sz="2800" b="1" dirty="0"/>
              <a:t>g</a:t>
            </a:r>
            <a:r>
              <a:rPr lang="nl-NL" sz="2800" b="1" dirty="0" smtClean="0"/>
              <a:t>enieten van eten van vroeger</a:t>
            </a:r>
            <a:endParaRPr lang="nl-NL" sz="2800" b="1" dirty="0"/>
          </a:p>
        </p:txBody>
      </p:sp>
    </p:spTree>
    <p:extLst>
      <p:ext uri="{BB962C8B-B14F-4D97-AF65-F5344CB8AC3E}">
        <p14:creationId xmlns:p14="http://schemas.microsoft.com/office/powerpoint/2010/main" xmlns="" val="385617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Afbeeldingsresultaat voor into d'menti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3" y="5085184"/>
            <a:ext cx="1728192"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Afbeeldingsresultaat voor yellow bird vr">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19809" y="1268760"/>
            <a:ext cx="6696744" cy="3767325"/>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Afbeeldingsresultaat voor yellow bird vr">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9592" y="5733256"/>
            <a:ext cx="3147905" cy="8919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kstvak 2"/>
          <p:cNvSpPr txBox="1"/>
          <p:nvPr/>
        </p:nvSpPr>
        <p:spPr>
          <a:xfrm>
            <a:off x="1835696" y="620688"/>
            <a:ext cx="5214954" cy="523220"/>
          </a:xfrm>
          <a:prstGeom prst="rect">
            <a:avLst/>
          </a:prstGeom>
          <a:noFill/>
        </p:spPr>
        <p:txBody>
          <a:bodyPr wrap="none" rtlCol="0">
            <a:spAutoFit/>
          </a:bodyPr>
          <a:lstStyle/>
          <a:p>
            <a:r>
              <a:rPr lang="nl-NL" sz="2800" b="1" dirty="0"/>
              <a:t>m</a:t>
            </a:r>
            <a:r>
              <a:rPr lang="nl-NL" sz="2800" b="1" dirty="0" smtClean="0"/>
              <a:t>ogelijkheden van Virtual </a:t>
            </a:r>
            <a:r>
              <a:rPr lang="nl-NL" sz="2800" b="1" dirty="0" err="1"/>
              <a:t>R</a:t>
            </a:r>
            <a:r>
              <a:rPr lang="nl-NL" sz="2800" b="1" dirty="0" err="1" smtClean="0"/>
              <a:t>eality</a:t>
            </a:r>
            <a:endParaRPr lang="nl-NL" sz="2800" b="1" dirty="0"/>
          </a:p>
        </p:txBody>
      </p:sp>
    </p:spTree>
    <p:extLst>
      <p:ext uri="{BB962C8B-B14F-4D97-AF65-F5344CB8AC3E}">
        <p14:creationId xmlns:p14="http://schemas.microsoft.com/office/powerpoint/2010/main" xmlns="" val="258585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Afbeeldingsresultaat voor viedom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9291" y="729184"/>
            <a:ext cx="1921400" cy="1921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Afbeeldingsresultaat voor lokaal plus">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6000" y="2577080"/>
            <a:ext cx="4206000" cy="234274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vak 1"/>
          <p:cNvSpPr txBox="1"/>
          <p:nvPr/>
        </p:nvSpPr>
        <p:spPr>
          <a:xfrm>
            <a:off x="1691680" y="404664"/>
            <a:ext cx="5577745" cy="523220"/>
          </a:xfrm>
          <a:prstGeom prst="rect">
            <a:avLst/>
          </a:prstGeom>
          <a:noFill/>
        </p:spPr>
        <p:txBody>
          <a:bodyPr wrap="none" rtlCol="0">
            <a:spAutoFit/>
          </a:bodyPr>
          <a:lstStyle/>
          <a:p>
            <a:r>
              <a:rPr lang="nl-NL" sz="2800" b="1" dirty="0" smtClean="0"/>
              <a:t>ouderen en leerlingen helpen elkaar</a:t>
            </a:r>
            <a:endParaRPr lang="nl-NL" sz="2800" b="1" dirty="0"/>
          </a:p>
        </p:txBody>
      </p:sp>
      <p:pic>
        <p:nvPicPr>
          <p:cNvPr id="10244" name="Picture 4" descr="Afbeeldingsresultaat voor lokaal plus">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83968" y="927884"/>
            <a:ext cx="4572000" cy="15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Afbeeldingsresultaat voor lokaal plus">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964058" y="2577080"/>
            <a:ext cx="3514114" cy="23427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hthoek 2"/>
          <p:cNvSpPr/>
          <p:nvPr/>
        </p:nvSpPr>
        <p:spPr>
          <a:xfrm>
            <a:off x="366000" y="5120024"/>
            <a:ext cx="7950416" cy="923330"/>
          </a:xfrm>
          <a:prstGeom prst="rect">
            <a:avLst/>
          </a:prstGeom>
        </p:spPr>
        <p:txBody>
          <a:bodyPr wrap="square">
            <a:spAutoFit/>
          </a:bodyPr>
          <a:lstStyle/>
          <a:p>
            <a:r>
              <a:rPr lang="nl-NL" dirty="0"/>
              <a:t>Lokaal+ past zorg en techniek praktisch toe op wijkniveau waardoor burgers langer thuis kunnen blijven wonen. Begrippen als zelfredzaamheid, eigen kracht en de </a:t>
            </a:r>
            <a:r>
              <a:rPr lang="nl-NL" dirty="0" err="1"/>
              <a:t>civil</a:t>
            </a:r>
            <a:r>
              <a:rPr lang="nl-NL" dirty="0"/>
              <a:t> society zijn daarin leidend. </a:t>
            </a:r>
          </a:p>
        </p:txBody>
      </p:sp>
      <p:sp>
        <p:nvSpPr>
          <p:cNvPr id="4" name="Rechthoek 3"/>
          <p:cNvSpPr/>
          <p:nvPr/>
        </p:nvSpPr>
        <p:spPr>
          <a:xfrm>
            <a:off x="2984460" y="6228020"/>
            <a:ext cx="2315890" cy="369332"/>
          </a:xfrm>
          <a:prstGeom prst="rect">
            <a:avLst/>
          </a:prstGeom>
        </p:spPr>
        <p:txBody>
          <a:bodyPr wrap="none">
            <a:spAutoFit/>
          </a:bodyPr>
          <a:lstStyle/>
          <a:p>
            <a:r>
              <a:rPr lang="nl-NL" b="1" dirty="0"/>
              <a:t>https://</a:t>
            </a:r>
            <a:r>
              <a:rPr lang="nl-NL" b="1" dirty="0" smtClean="0"/>
              <a:t>lokaal-plus.nl/</a:t>
            </a:r>
            <a:endParaRPr lang="nl-NL" b="1" dirty="0"/>
          </a:p>
        </p:txBody>
      </p:sp>
    </p:spTree>
    <p:extLst>
      <p:ext uri="{BB962C8B-B14F-4D97-AF65-F5344CB8AC3E}">
        <p14:creationId xmlns:p14="http://schemas.microsoft.com/office/powerpoint/2010/main" xmlns="" val="243673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413792"/>
            <a:ext cx="8229600" cy="1143000"/>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smtClean="0"/>
              <a:t/>
            </a:r>
            <a:br>
              <a:rPr lang="nl-NL" sz="2000" smtClean="0"/>
            </a:br>
            <a:r>
              <a:rPr lang="nl-NL" smtClean="0"/>
              <a:t/>
            </a:r>
            <a:br>
              <a:rPr lang="nl-NL" smtClean="0"/>
            </a:br>
            <a:r>
              <a:rPr lang="nl-NL" smtClean="0"/>
              <a:t> </a:t>
            </a:r>
            <a:br>
              <a:rPr lang="nl-NL" smtClean="0"/>
            </a:br>
            <a:endParaRPr lang="nl-NL" dirty="0"/>
          </a:p>
        </p:txBody>
      </p:sp>
      <p:pic>
        <p:nvPicPr>
          <p:cNvPr id="3" name="Afbeelding 2"/>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922115" y="2492895"/>
            <a:ext cx="4810125" cy="3019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1"/>
          <p:cNvSpPr>
            <a:spLocks noChangeArrowheads="1"/>
          </p:cNvSpPr>
          <p:nvPr/>
        </p:nvSpPr>
        <p:spPr bwMode="auto">
          <a:xfrm>
            <a:off x="0" y="5901571"/>
            <a:ext cx="83164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b="0" i="1" u="none" strike="noStrike" cap="none" normalizeH="0" baseline="0" dirty="0" smtClean="0">
                <a:ln>
                  <a:noFill/>
                </a:ln>
                <a:solidFill>
                  <a:schemeClr val="tx1"/>
                </a:solidFill>
                <a:effectLst/>
                <a:latin typeface="+mj-lt"/>
                <a:ea typeface="Times New Roman" pitchFamily="18" charset="0"/>
                <a:cs typeface="Times New Roman" pitchFamily="18" charset="0"/>
              </a:rPr>
              <a:t>Bron: presentatie tijdens OCDE OECD-EC seminar “ Building </a:t>
            </a:r>
            <a:r>
              <a:rPr kumimoji="0" lang="nl-NL" b="0" i="1" u="none" strike="noStrike" cap="none" normalizeH="0" baseline="0" dirty="0" err="1" smtClean="0">
                <a:ln>
                  <a:noFill/>
                </a:ln>
                <a:solidFill>
                  <a:schemeClr val="tx1"/>
                </a:solidFill>
                <a:effectLst/>
                <a:latin typeface="+mj-lt"/>
                <a:ea typeface="Times New Roman" pitchFamily="18" charset="0"/>
                <a:cs typeface="Times New Roman" pitchFamily="18" charset="0"/>
              </a:rPr>
              <a:t>enabling</a:t>
            </a:r>
            <a:r>
              <a:rPr kumimoji="0" lang="nl-NL" b="0"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nl-NL" b="0" i="1" u="none" strike="noStrike" cap="none" normalizeH="0" baseline="0" dirty="0" err="1" smtClean="0">
                <a:ln>
                  <a:noFill/>
                </a:ln>
                <a:solidFill>
                  <a:schemeClr val="tx1"/>
                </a:solidFill>
                <a:effectLst/>
                <a:latin typeface="+mj-lt"/>
                <a:ea typeface="Times New Roman" pitchFamily="18" charset="0"/>
                <a:cs typeface="Times New Roman" pitchFamily="18" charset="0"/>
              </a:rPr>
              <a:t>ecosystems</a:t>
            </a:r>
            <a:r>
              <a:rPr kumimoji="0" lang="nl-NL" b="0"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nl-NL" b="0" i="1" u="none" strike="noStrike" cap="none" normalizeH="0" baseline="0" dirty="0" err="1" smtClean="0">
                <a:ln>
                  <a:noFill/>
                </a:ln>
                <a:solidFill>
                  <a:schemeClr val="tx1"/>
                </a:solidFill>
                <a:effectLst/>
                <a:latin typeface="+mj-lt"/>
                <a:ea typeface="Times New Roman" pitchFamily="18" charset="0"/>
                <a:cs typeface="Times New Roman" pitchFamily="18" charset="0"/>
              </a:rPr>
              <a:t>from</a:t>
            </a:r>
            <a:r>
              <a:rPr kumimoji="0" lang="nl-NL" b="0"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nl-NL" b="0" i="1" u="none" strike="noStrike" cap="none" normalizeH="0" baseline="0" dirty="0" err="1" smtClean="0">
                <a:ln>
                  <a:noFill/>
                </a:ln>
                <a:solidFill>
                  <a:schemeClr val="tx1"/>
                </a:solidFill>
                <a:effectLst/>
                <a:latin typeface="+mj-lt"/>
                <a:ea typeface="Times New Roman" pitchFamily="18" charset="0"/>
                <a:cs typeface="Times New Roman" pitchFamily="18" charset="0"/>
              </a:rPr>
              <a:t>social</a:t>
            </a:r>
            <a:r>
              <a:rPr kumimoji="0" lang="nl-NL" b="0"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nl-NL" b="0" i="1" u="none" strike="noStrike" cap="none" normalizeH="0" baseline="0" dirty="0" err="1" smtClean="0">
                <a:ln>
                  <a:noFill/>
                </a:ln>
                <a:solidFill>
                  <a:schemeClr val="tx1"/>
                </a:solidFill>
                <a:effectLst/>
                <a:latin typeface="+mj-lt"/>
                <a:ea typeface="Times New Roman" pitchFamily="18" charset="0"/>
                <a:cs typeface="Times New Roman" pitchFamily="18" charset="0"/>
              </a:rPr>
              <a:t>enterprises</a:t>
            </a:r>
            <a:r>
              <a:rPr kumimoji="0" lang="nl-NL" b="0" i="1" u="none" strike="noStrike" cap="none" normalizeH="0" baseline="0" dirty="0" smtClean="0">
                <a:ln>
                  <a:noFill/>
                </a:ln>
                <a:solidFill>
                  <a:schemeClr val="tx1"/>
                </a:solidFill>
                <a:effectLst/>
                <a:latin typeface="+mj-lt"/>
                <a:ea typeface="Times New Roman" pitchFamily="18" charset="0"/>
                <a:cs typeface="Times New Roman" pitchFamily="18" charset="0"/>
              </a:rPr>
              <a:t>” Brussel, 17/18 februari 2016</a:t>
            </a:r>
            <a:endParaRPr kumimoji="0" lang="nl-NL" b="0" i="0" u="none" strike="noStrike" cap="none" normalizeH="0" baseline="0" dirty="0" smtClean="0">
              <a:ln>
                <a:noFill/>
              </a:ln>
              <a:solidFill>
                <a:schemeClr val="tx1"/>
              </a:solidFill>
              <a:effectLst/>
              <a:latin typeface="+mj-lt"/>
              <a:cs typeface="Arial" pitchFamily="34" charset="0"/>
            </a:endParaRPr>
          </a:p>
        </p:txBody>
      </p:sp>
      <p:sp>
        <p:nvSpPr>
          <p:cNvPr id="5" name="Tekstvak 4"/>
          <p:cNvSpPr txBox="1"/>
          <p:nvPr/>
        </p:nvSpPr>
        <p:spPr>
          <a:xfrm>
            <a:off x="1043608" y="738570"/>
            <a:ext cx="6919715" cy="1754326"/>
          </a:xfrm>
          <a:prstGeom prst="rect">
            <a:avLst/>
          </a:prstGeom>
          <a:noFill/>
        </p:spPr>
        <p:txBody>
          <a:bodyPr wrap="none" rtlCol="0">
            <a:spAutoFit/>
          </a:bodyPr>
          <a:lstStyle/>
          <a:p>
            <a:r>
              <a:rPr lang="nl-NL" dirty="0" smtClean="0"/>
              <a:t>Uit divers onderzoek blijkt dat sociale ondernemers belang hebben bij:</a:t>
            </a:r>
          </a:p>
          <a:p>
            <a:r>
              <a:rPr lang="nl-NL" dirty="0" smtClean="0"/>
              <a:t/>
            </a:r>
            <a:br>
              <a:rPr lang="nl-NL" dirty="0" smtClean="0"/>
            </a:br>
            <a:r>
              <a:rPr lang="nl-NL" dirty="0" smtClean="0"/>
              <a:t>VISIBILITY – beter zichtbaar maken van impact en betekenis</a:t>
            </a:r>
          </a:p>
          <a:p>
            <a:r>
              <a:rPr lang="nl-NL" dirty="0" smtClean="0"/>
              <a:t>IDENTITY – werken aan sterkere samenhang en groeiend zelfbewustzijn </a:t>
            </a:r>
            <a:br>
              <a:rPr lang="nl-NL" dirty="0" smtClean="0"/>
            </a:br>
            <a:r>
              <a:rPr lang="nl-NL" dirty="0" smtClean="0"/>
              <a:t>RECOGNITION – versterken van (h)erkenning door gevestigde orde </a:t>
            </a:r>
            <a:br>
              <a:rPr lang="nl-NL" dirty="0" smtClean="0"/>
            </a:br>
            <a:r>
              <a:rPr lang="nl-NL" dirty="0" smtClean="0"/>
              <a:t> </a:t>
            </a:r>
            <a:endParaRPr lang="nl-NL" dirty="0"/>
          </a:p>
        </p:txBody>
      </p:sp>
      <p:sp>
        <p:nvSpPr>
          <p:cNvPr id="6" name="Tekstvak 5"/>
          <p:cNvSpPr txBox="1"/>
          <p:nvPr/>
        </p:nvSpPr>
        <p:spPr>
          <a:xfrm>
            <a:off x="2779858" y="260648"/>
            <a:ext cx="2990306" cy="430887"/>
          </a:xfrm>
          <a:prstGeom prst="rect">
            <a:avLst/>
          </a:prstGeom>
          <a:noFill/>
        </p:spPr>
        <p:txBody>
          <a:bodyPr wrap="none" rtlCol="0">
            <a:spAutoFit/>
          </a:bodyPr>
          <a:lstStyle/>
          <a:p>
            <a:r>
              <a:rPr lang="nl-NL" sz="2200" dirty="0" smtClean="0"/>
              <a:t>Waar is aandacht nodig?</a:t>
            </a:r>
            <a:endParaRPr lang="nl-NL" sz="2400" dirty="0"/>
          </a:p>
        </p:txBody>
      </p:sp>
    </p:spTree>
    <p:extLst>
      <p:ext uri="{BB962C8B-B14F-4D97-AF65-F5344CB8AC3E}">
        <p14:creationId xmlns:p14="http://schemas.microsoft.com/office/powerpoint/2010/main" xmlns="" val="310338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Laten we elkaar versterken!</a:t>
            </a:r>
            <a:endParaRPr lang="nl-NL" dirty="0"/>
          </a:p>
        </p:txBody>
      </p:sp>
      <p:pic>
        <p:nvPicPr>
          <p:cNvPr id="1026" name="Picture 2" descr="C:\Users\Astrid\AppData\Local\Packages\microsoft.windowscommunicationsapps_8wekyb3d8bbwe\LocalState\LiveComm\306bee42ff3db1b1\120712-0049\Att\2001d63e\Untitled2.jpg"/>
          <p:cNvPicPr>
            <a:picLocks noChangeAspect="1" noChangeArrowheads="1"/>
          </p:cNvPicPr>
          <p:nvPr/>
        </p:nvPicPr>
        <p:blipFill>
          <a:blip r:embed="rId2" cstate="print"/>
          <a:srcRect/>
          <a:stretch>
            <a:fillRect/>
          </a:stretch>
        </p:blipFill>
        <p:spPr bwMode="auto">
          <a:xfrm>
            <a:off x="899592" y="1446504"/>
            <a:ext cx="7488832" cy="5294864"/>
          </a:xfrm>
          <a:prstGeom prst="rect">
            <a:avLst/>
          </a:prstGeom>
          <a:noFill/>
        </p:spPr>
      </p:pic>
      <p:pic>
        <p:nvPicPr>
          <p:cNvPr id="5" name="Picture 4" descr="Afbeeldingsresultaat voor dementievriendelijke gemeenschap">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459142"/>
            <a:ext cx="2016224" cy="2119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504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oge21.net/wp-content/uploads/2016/04/beterewereld.jpg"/>
          <p:cNvPicPr>
            <a:picLocks noChangeAspect="1" noChangeArrowheads="1"/>
          </p:cNvPicPr>
          <p:nvPr/>
        </p:nvPicPr>
        <p:blipFill>
          <a:blip r:embed="rId2" cstate="print"/>
          <a:srcRect/>
          <a:stretch>
            <a:fillRect/>
          </a:stretch>
        </p:blipFill>
        <p:spPr bwMode="auto">
          <a:xfrm>
            <a:off x="1835696" y="800708"/>
            <a:ext cx="5616624" cy="4212468"/>
          </a:xfrm>
          <a:prstGeom prst="rect">
            <a:avLst/>
          </a:prstGeom>
          <a:noFill/>
        </p:spPr>
      </p:pic>
      <p:sp>
        <p:nvSpPr>
          <p:cNvPr id="3" name="Tekstvak 2"/>
          <p:cNvSpPr txBox="1"/>
          <p:nvPr/>
        </p:nvSpPr>
        <p:spPr>
          <a:xfrm>
            <a:off x="2195736" y="5157192"/>
            <a:ext cx="5040560" cy="1200329"/>
          </a:xfrm>
          <a:prstGeom prst="rect">
            <a:avLst/>
          </a:prstGeom>
          <a:noFill/>
        </p:spPr>
        <p:txBody>
          <a:bodyPr wrap="square" rtlCol="0">
            <a:spAutoFit/>
          </a:bodyPr>
          <a:lstStyle/>
          <a:p>
            <a:r>
              <a:rPr lang="nl-NL" sz="2400" b="1" dirty="0" err="1" smtClean="0">
                <a:hlinkClick r:id="rId3"/>
              </a:rPr>
              <a:t>AKaag</a:t>
            </a:r>
            <a:r>
              <a:rPr lang="nl-NL" sz="2400" b="1" dirty="0" smtClean="0">
                <a:hlinkClick r:id="rId3"/>
              </a:rPr>
              <a:t>@</a:t>
            </a:r>
            <a:r>
              <a:rPr lang="nl-NL" sz="2400" b="1" dirty="0" err="1" smtClean="0">
                <a:hlinkClick r:id="rId3"/>
              </a:rPr>
              <a:t>Brabant.nl</a:t>
            </a:r>
            <a:endParaRPr lang="nl-NL" sz="2400" b="1" dirty="0" smtClean="0"/>
          </a:p>
          <a:p>
            <a:r>
              <a:rPr lang="nl-NL" sz="2400" b="1" dirty="0" smtClean="0"/>
              <a:t>@</a:t>
            </a:r>
            <a:r>
              <a:rPr lang="nl-NL" sz="2400" b="1" dirty="0" err="1" smtClean="0"/>
              <a:t>Astrid_Kaag</a:t>
            </a:r>
            <a:r>
              <a:rPr lang="nl-NL" sz="2400" b="1" dirty="0" smtClean="0"/>
              <a:t>    #betekeniseconomie</a:t>
            </a:r>
          </a:p>
          <a:p>
            <a:r>
              <a:rPr lang="nl-NL" sz="2400" b="1" dirty="0" smtClean="0"/>
              <a:t>06 52 78 36 12</a:t>
            </a:r>
            <a:endParaRPr lang="nl-NL" sz="2400" b="1" dirty="0"/>
          </a:p>
        </p:txBody>
      </p:sp>
      <p:sp>
        <p:nvSpPr>
          <p:cNvPr id="4" name="Tekstvak 3"/>
          <p:cNvSpPr txBox="1"/>
          <p:nvPr/>
        </p:nvSpPr>
        <p:spPr>
          <a:xfrm>
            <a:off x="1403648" y="116632"/>
            <a:ext cx="6698693" cy="861774"/>
          </a:xfrm>
          <a:prstGeom prst="rect">
            <a:avLst/>
          </a:prstGeom>
          <a:noFill/>
        </p:spPr>
        <p:txBody>
          <a:bodyPr wrap="none" rtlCol="0">
            <a:spAutoFit/>
          </a:bodyPr>
          <a:lstStyle/>
          <a:p>
            <a:r>
              <a:rPr lang="nl-NL" sz="3200" b="1" dirty="0" smtClean="0"/>
              <a:t>Doorpraten? </a:t>
            </a:r>
            <a:r>
              <a:rPr lang="nl-NL" sz="3200" b="1" dirty="0" smtClean="0"/>
              <a:t>Meer info? Samen doen?</a:t>
            </a:r>
          </a:p>
          <a:p>
            <a:endParaRPr lang="nl-NL" dirty="0"/>
          </a:p>
        </p:txBody>
      </p:sp>
    </p:spTree>
    <p:extLst>
      <p:ext uri="{BB962C8B-B14F-4D97-AF65-F5344CB8AC3E}">
        <p14:creationId xmlns:p14="http://schemas.microsoft.com/office/powerpoint/2010/main" xmlns="" val="187785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ecoloog cartoon"/>
          <p:cNvPicPr>
            <a:picLocks noChangeAspect="1" noChangeArrowheads="1"/>
          </p:cNvPicPr>
          <p:nvPr/>
        </p:nvPicPr>
        <p:blipFill>
          <a:blip r:embed="rId2" cstate="print"/>
          <a:srcRect/>
          <a:stretch>
            <a:fillRect/>
          </a:stretch>
        </p:blipFill>
        <p:spPr bwMode="auto">
          <a:xfrm>
            <a:off x="2195736" y="1173115"/>
            <a:ext cx="4859952" cy="5064197"/>
          </a:xfrm>
          <a:prstGeom prst="rect">
            <a:avLst/>
          </a:prstGeom>
          <a:noFill/>
        </p:spPr>
      </p:pic>
      <p:sp>
        <p:nvSpPr>
          <p:cNvPr id="4" name="Tekstvak 3"/>
          <p:cNvSpPr txBox="1"/>
          <p:nvPr/>
        </p:nvSpPr>
        <p:spPr>
          <a:xfrm>
            <a:off x="2730693" y="260648"/>
            <a:ext cx="3857531" cy="523220"/>
          </a:xfrm>
          <a:prstGeom prst="rect">
            <a:avLst/>
          </a:prstGeom>
          <a:noFill/>
        </p:spPr>
        <p:txBody>
          <a:bodyPr wrap="none" rtlCol="0">
            <a:spAutoFit/>
          </a:bodyPr>
          <a:lstStyle/>
          <a:p>
            <a:r>
              <a:rPr lang="nl-NL" sz="2800" b="1" dirty="0" smtClean="0"/>
              <a:t>context van mijn verhaal</a:t>
            </a:r>
            <a:endParaRPr lang="nl-NL" sz="2800" b="1" dirty="0"/>
          </a:p>
        </p:txBody>
      </p:sp>
    </p:spTree>
    <p:extLst>
      <p:ext uri="{BB962C8B-B14F-4D97-AF65-F5344CB8AC3E}">
        <p14:creationId xmlns:p14="http://schemas.microsoft.com/office/powerpoint/2010/main" xmlns="" val="23116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sociale veerkrach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1268760"/>
            <a:ext cx="4464496" cy="35008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hoek 1"/>
          <p:cNvSpPr/>
          <p:nvPr/>
        </p:nvSpPr>
        <p:spPr>
          <a:xfrm>
            <a:off x="611560" y="273422"/>
            <a:ext cx="7920880" cy="923330"/>
          </a:xfrm>
          <a:prstGeom prst="rect">
            <a:avLst/>
          </a:prstGeom>
        </p:spPr>
        <p:txBody>
          <a:bodyPr wrap="square">
            <a:spAutoFit/>
          </a:bodyPr>
          <a:lstStyle/>
          <a:p>
            <a:r>
              <a:rPr lang="nl-NL" b="1" dirty="0"/>
              <a:t>De provincie wil dat het niet alleen ‘overall’ goed gaat met Brabant, maar overál in Brabant. Iedereen moet mee kunnen doen in de snel veranderende samenleving waarin we vandaag de dag leven!</a:t>
            </a:r>
          </a:p>
        </p:txBody>
      </p:sp>
      <p:sp>
        <p:nvSpPr>
          <p:cNvPr id="3" name="Tekstvak 2"/>
          <p:cNvSpPr txBox="1"/>
          <p:nvPr/>
        </p:nvSpPr>
        <p:spPr>
          <a:xfrm>
            <a:off x="539552" y="4976008"/>
            <a:ext cx="7814266" cy="923330"/>
          </a:xfrm>
          <a:prstGeom prst="rect">
            <a:avLst/>
          </a:prstGeom>
          <a:noFill/>
        </p:spPr>
        <p:txBody>
          <a:bodyPr wrap="square" rtlCol="0">
            <a:spAutoFit/>
          </a:bodyPr>
          <a:lstStyle/>
          <a:p>
            <a:r>
              <a:rPr lang="nl-NL" b="1" dirty="0" smtClean="0"/>
              <a:t>Versterken </a:t>
            </a:r>
            <a:r>
              <a:rPr lang="nl-NL" b="1" dirty="0"/>
              <a:t>Sociale </a:t>
            </a:r>
            <a:r>
              <a:rPr lang="nl-NL" b="1" dirty="0" smtClean="0"/>
              <a:t>Veerkracht                                       Benutten </a:t>
            </a:r>
            <a:r>
              <a:rPr lang="nl-NL" b="1" dirty="0"/>
              <a:t>Sociale </a:t>
            </a:r>
            <a:r>
              <a:rPr lang="nl-NL" b="1" dirty="0" smtClean="0"/>
              <a:t>Veerkracht</a:t>
            </a:r>
            <a:endParaRPr lang="nl-NL" b="1" dirty="0"/>
          </a:p>
          <a:p>
            <a:endParaRPr lang="nl-NL" b="1" dirty="0" smtClean="0"/>
          </a:p>
          <a:p>
            <a:r>
              <a:rPr lang="nl-NL" b="1" dirty="0" smtClean="0">
                <a:solidFill>
                  <a:srgbClr val="FF0000"/>
                </a:solidFill>
              </a:rPr>
              <a:t>                           Rode draad: een lerende en ontwerpende aanpak </a:t>
            </a:r>
            <a:endParaRPr lang="nl-NL" b="1" dirty="0">
              <a:solidFill>
                <a:srgbClr val="FF0000"/>
              </a:solidFill>
            </a:endParaRPr>
          </a:p>
        </p:txBody>
      </p:sp>
    </p:spTree>
    <p:extLst>
      <p:ext uri="{BB962C8B-B14F-4D97-AF65-F5344CB8AC3E}">
        <p14:creationId xmlns:p14="http://schemas.microsoft.com/office/powerpoint/2010/main" xmlns="" val="311602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waar zit de betekenisvolle beweging?</a:t>
            </a:r>
            <a:br>
              <a:rPr lang="nl-NL" dirty="0" smtClean="0"/>
            </a:br>
            <a:endParaRPr lang="nl-NL" dirty="0"/>
          </a:p>
        </p:txBody>
      </p:sp>
      <p:pic>
        <p:nvPicPr>
          <p:cNvPr id="5" name="picture"/>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12" y="1844824"/>
            <a:ext cx="9183624" cy="2448272"/>
          </a:xfrm>
          <a:prstGeom prst="rect">
            <a:avLst/>
          </a:prstGeom>
        </p:spPr>
      </p:pic>
      <p:sp>
        <p:nvSpPr>
          <p:cNvPr id="9" name="Tekstvak 8"/>
          <p:cNvSpPr txBox="1"/>
          <p:nvPr/>
        </p:nvSpPr>
        <p:spPr>
          <a:xfrm>
            <a:off x="467544" y="6211669"/>
            <a:ext cx="5803768" cy="646331"/>
          </a:xfrm>
          <a:prstGeom prst="rect">
            <a:avLst/>
          </a:prstGeom>
          <a:noFill/>
        </p:spPr>
        <p:txBody>
          <a:bodyPr wrap="none" rtlCol="0">
            <a:spAutoFit/>
          </a:bodyPr>
          <a:lstStyle/>
          <a:p>
            <a:r>
              <a:rPr lang="nl-NL" i="1" dirty="0" smtClean="0"/>
              <a:t>Bron: </a:t>
            </a:r>
            <a:r>
              <a:rPr lang="nl-NL" i="1" dirty="0" err="1" smtClean="0"/>
              <a:t>Social</a:t>
            </a:r>
            <a:r>
              <a:rPr lang="nl-NL" i="1" dirty="0" smtClean="0"/>
              <a:t> </a:t>
            </a:r>
            <a:r>
              <a:rPr lang="nl-NL" i="1" dirty="0" err="1" smtClean="0"/>
              <a:t>Enterprise</a:t>
            </a:r>
            <a:r>
              <a:rPr lang="nl-NL" i="1" dirty="0" smtClean="0"/>
              <a:t> NL  </a:t>
            </a:r>
            <a:r>
              <a:rPr lang="nl-NL" i="1" dirty="0" smtClean="0">
                <a:hlinkClick r:id="rId3"/>
              </a:rPr>
              <a:t>https://www.social-enterprise.nl/</a:t>
            </a:r>
            <a:endParaRPr lang="nl-NL" i="1" dirty="0" smtClean="0"/>
          </a:p>
          <a:p>
            <a:endParaRPr lang="nl-NL" dirty="0"/>
          </a:p>
        </p:txBody>
      </p:sp>
      <p:pic>
        <p:nvPicPr>
          <p:cNvPr id="10" name="Picture 22" descr="Afbeeldingsresultaat voor pg raad"/>
          <p:cNvPicPr>
            <a:picLocks noChangeAspect="1" noChangeArrowheads="1"/>
          </p:cNvPicPr>
          <p:nvPr/>
        </p:nvPicPr>
        <p:blipFill>
          <a:blip r:embed="rId4" cstate="print"/>
          <a:srcRect/>
          <a:stretch>
            <a:fillRect/>
          </a:stretch>
        </p:blipFill>
        <p:spPr bwMode="auto">
          <a:xfrm>
            <a:off x="467545" y="4365104"/>
            <a:ext cx="1584176" cy="1488914"/>
          </a:xfrm>
          <a:prstGeom prst="rect">
            <a:avLst/>
          </a:prstGeom>
          <a:noFill/>
        </p:spPr>
      </p:pic>
      <p:pic>
        <p:nvPicPr>
          <p:cNvPr id="11" name="Picture 32" descr="Afbeeldingsresultaat voor C&amp;A"/>
          <p:cNvPicPr>
            <a:picLocks noChangeAspect="1" noChangeArrowheads="1"/>
          </p:cNvPicPr>
          <p:nvPr/>
        </p:nvPicPr>
        <p:blipFill>
          <a:blip r:embed="rId5" cstate="print"/>
          <a:srcRect/>
          <a:stretch>
            <a:fillRect/>
          </a:stretch>
        </p:blipFill>
        <p:spPr bwMode="auto">
          <a:xfrm>
            <a:off x="5580112" y="4437112"/>
            <a:ext cx="1584176" cy="1215495"/>
          </a:xfrm>
          <a:prstGeom prst="rect">
            <a:avLst/>
          </a:prstGeom>
          <a:noFill/>
        </p:spPr>
      </p:pic>
      <p:pic>
        <p:nvPicPr>
          <p:cNvPr id="12" name="Picture 7" descr="Afbeeldingsresultaat voor cycloon post"/>
          <p:cNvPicPr>
            <a:picLocks noChangeAspect="1" noChangeArrowheads="1"/>
          </p:cNvPicPr>
          <p:nvPr/>
        </p:nvPicPr>
        <p:blipFill>
          <a:blip r:embed="rId6" cstate="print"/>
          <a:srcRect/>
          <a:stretch>
            <a:fillRect/>
          </a:stretch>
        </p:blipFill>
        <p:spPr bwMode="auto">
          <a:xfrm>
            <a:off x="3347864" y="4526828"/>
            <a:ext cx="1584176" cy="990404"/>
          </a:xfrm>
          <a:prstGeom prst="rect">
            <a:avLst/>
          </a:prstGeom>
          <a:noFill/>
        </p:spPr>
      </p:pic>
    </p:spTree>
    <p:extLst>
      <p:ext uri="{BB962C8B-B14F-4D97-AF65-F5344CB8AC3E}">
        <p14:creationId xmlns:p14="http://schemas.microsoft.com/office/powerpoint/2010/main" xmlns="" val="62410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schemeClr val="tx1"/>
                </a:solidFill>
                <a:effectLst/>
                <a:uLnTx/>
                <a:uFillTx/>
                <a:latin typeface="+mj-lt"/>
                <a:ea typeface="+mj-ea"/>
                <a:cs typeface="+mj-cs"/>
              </a:rPr>
              <a:t/>
            </a:r>
            <a:br>
              <a:rPr kumimoji="0" lang="nl-NL" sz="4400" b="0" i="0" u="none" strike="noStrike" kern="1200" cap="none" spc="0" normalizeH="0" baseline="0" noProof="0" dirty="0" smtClean="0">
                <a:ln>
                  <a:noFill/>
                </a:ln>
                <a:solidFill>
                  <a:schemeClr val="tx1"/>
                </a:solidFill>
                <a:effectLst/>
                <a:uLnTx/>
                <a:uFillTx/>
                <a:latin typeface="+mj-lt"/>
                <a:ea typeface="+mj-ea"/>
                <a:cs typeface="+mj-cs"/>
              </a:rPr>
            </a:br>
            <a:endParaRPr kumimoji="0" lang="nl-NL"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Afbeelding 2"/>
          <p:cNvPicPr>
            <a:picLocks noChangeAspect="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bwMode="auto">
          <a:xfrm>
            <a:off x="1058083" y="690905"/>
            <a:ext cx="7042309" cy="5474399"/>
          </a:xfrm>
          <a:prstGeom prst="rect">
            <a:avLst/>
          </a:prstGeom>
          <a:noFill/>
          <a:ln>
            <a:noFill/>
          </a:ln>
          <a:extLst/>
        </p:spPr>
      </p:pic>
      <p:sp>
        <p:nvSpPr>
          <p:cNvPr id="4" name="Tekstvak 3"/>
          <p:cNvSpPr txBox="1"/>
          <p:nvPr/>
        </p:nvSpPr>
        <p:spPr>
          <a:xfrm>
            <a:off x="611560" y="44624"/>
            <a:ext cx="7896392" cy="523220"/>
          </a:xfrm>
          <a:prstGeom prst="rect">
            <a:avLst/>
          </a:prstGeom>
          <a:noFill/>
        </p:spPr>
        <p:txBody>
          <a:bodyPr wrap="none" rtlCol="0">
            <a:spAutoFit/>
          </a:bodyPr>
          <a:lstStyle/>
          <a:p>
            <a:r>
              <a:rPr lang="nl-NL" sz="2800" b="1" dirty="0" smtClean="0"/>
              <a:t>Cijfers tonen aan: de betekeniseconomie is een feit!</a:t>
            </a:r>
            <a:endParaRPr lang="nl-NL" sz="2800" b="1" dirty="0"/>
          </a:p>
        </p:txBody>
      </p:sp>
      <p:sp>
        <p:nvSpPr>
          <p:cNvPr id="5" name="Tekstvak 4"/>
          <p:cNvSpPr txBox="1"/>
          <p:nvPr/>
        </p:nvSpPr>
        <p:spPr>
          <a:xfrm>
            <a:off x="611560" y="6381328"/>
            <a:ext cx="7925439" cy="646331"/>
          </a:xfrm>
          <a:prstGeom prst="rect">
            <a:avLst/>
          </a:prstGeom>
          <a:noFill/>
        </p:spPr>
        <p:txBody>
          <a:bodyPr wrap="none" rtlCol="0">
            <a:spAutoFit/>
          </a:bodyPr>
          <a:lstStyle/>
          <a:p>
            <a:r>
              <a:rPr lang="nl-NL" i="1" dirty="0" smtClean="0"/>
              <a:t>Bron: </a:t>
            </a:r>
            <a:r>
              <a:rPr lang="nl-NL" i="1" dirty="0"/>
              <a:t>Handboek Betekenisvol ondernemen, een gat in de markt (2016), Kees Klomp</a:t>
            </a:r>
            <a:endParaRPr lang="nl-NL" dirty="0"/>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9552" y="-27384"/>
            <a:ext cx="8280920" cy="6247864"/>
          </a:xfrm>
          <a:prstGeom prst="rect">
            <a:avLst/>
          </a:prstGeom>
        </p:spPr>
        <p:txBody>
          <a:bodyPr wrap="square">
            <a:spAutoFit/>
          </a:bodyPr>
          <a:lstStyle/>
          <a:p>
            <a:r>
              <a:rPr lang="nl-NL" sz="4000" dirty="0" smtClean="0"/>
              <a:t>Kortom: </a:t>
            </a:r>
          </a:p>
          <a:p>
            <a:r>
              <a:rPr lang="nl-NL" sz="4000" dirty="0" smtClean="0"/>
              <a:t>Sociale </a:t>
            </a:r>
            <a:r>
              <a:rPr lang="nl-NL" sz="4000" dirty="0"/>
              <a:t>ondernemers zijn een belangrijke speler bij het vinden </a:t>
            </a:r>
            <a:r>
              <a:rPr lang="nl-NL" sz="4000" dirty="0" smtClean="0"/>
              <a:t>van volhoudbare </a:t>
            </a:r>
            <a:r>
              <a:rPr lang="nl-NL" sz="4000" dirty="0"/>
              <a:t>oplossingen voor een sociaal veerkrachtig Brabant. </a:t>
            </a:r>
            <a:endParaRPr lang="nl-NL" sz="4000" dirty="0" smtClean="0"/>
          </a:p>
          <a:p>
            <a:endParaRPr lang="nl-NL" sz="4000" dirty="0"/>
          </a:p>
          <a:p>
            <a:r>
              <a:rPr lang="nl-NL" sz="4000" dirty="0" smtClean="0"/>
              <a:t>Zij zetten in op benutten en versterken sociale veerkracht.</a:t>
            </a:r>
          </a:p>
          <a:p>
            <a:endParaRPr lang="nl-NL" sz="4000" dirty="0"/>
          </a:p>
          <a:p>
            <a:r>
              <a:rPr lang="nl-NL" sz="4000" dirty="0" smtClean="0"/>
              <a:t>		</a:t>
            </a:r>
            <a:endParaRPr lang="nl-NL" sz="4000" dirty="0"/>
          </a:p>
        </p:txBody>
      </p:sp>
      <p:pic>
        <p:nvPicPr>
          <p:cNvPr id="3" name="Picture 2" descr="Afbeeldingsresultaat voor innovatie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12" y="4836368"/>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Afbeeldingsresultaat voor houdbaar">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95736" y="5004375"/>
            <a:ext cx="2232248" cy="15024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Tijdelijke aanduiding voor inhoud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35096" y="4840573"/>
            <a:ext cx="1869152" cy="1702122"/>
          </a:xfrm>
          <a:prstGeom prst="rect">
            <a:avLst/>
          </a:prstGeom>
        </p:spPr>
      </p:pic>
      <p:pic>
        <p:nvPicPr>
          <p:cNvPr id="6" name="Picture 8" descr="Afbeeldingsresultaat voor actieplatform voor maatschappelijke impact financierin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99076" y="4581128"/>
            <a:ext cx="2137420" cy="2137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473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34072"/>
            <a:ext cx="8229600" cy="1143000"/>
          </a:xfrm>
        </p:spPr>
        <p:txBody>
          <a:bodyPr>
            <a:normAutofit fontScale="90000"/>
          </a:bodyPr>
          <a:lstStyle/>
          <a:p>
            <a:r>
              <a:rPr lang="nl-NL" dirty="0" smtClean="0"/>
              <a:t>Wat zijn de kansen voor dementievriendelijke gemeenschappen?</a:t>
            </a:r>
            <a:br>
              <a:rPr lang="nl-NL" dirty="0" smtClean="0"/>
            </a:br>
            <a:r>
              <a:rPr lang="nl-NL" dirty="0"/>
              <a:t/>
            </a:r>
            <a:br>
              <a:rPr lang="nl-NL" dirty="0"/>
            </a:br>
            <a:r>
              <a:rPr lang="nl-NL" b="1" dirty="0" smtClean="0">
                <a:solidFill>
                  <a:srgbClr val="00B0F0"/>
                </a:solidFill>
              </a:rPr>
              <a:t>Deze initiatieven laten zien dat het echt kan!</a:t>
            </a:r>
            <a:br>
              <a:rPr lang="nl-NL" b="1" dirty="0" smtClean="0">
                <a:solidFill>
                  <a:srgbClr val="00B0F0"/>
                </a:solidFill>
              </a:rPr>
            </a:br>
            <a:r>
              <a:rPr lang="nl-NL" dirty="0" smtClean="0"/>
              <a:t/>
            </a:r>
            <a:br>
              <a:rPr lang="nl-NL" dirty="0" smtClean="0"/>
            </a:br>
            <a:r>
              <a:rPr lang="nl-NL" dirty="0" smtClean="0"/>
              <a:t>Zij hebben concrete oplossingen voor versterken dementievriendelijke gemeenschappen</a:t>
            </a:r>
            <a:endParaRPr lang="nl-NL" dirty="0"/>
          </a:p>
        </p:txBody>
      </p:sp>
    </p:spTree>
    <p:extLst>
      <p:ext uri="{BB962C8B-B14F-4D97-AF65-F5344CB8AC3E}">
        <p14:creationId xmlns:p14="http://schemas.microsoft.com/office/powerpoint/2010/main" xmlns="" val="132238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speciaal thuisafgehaal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888131"/>
            <a:ext cx="2971800" cy="10287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Afbeeldingsresultaat voor speciaal thuisafgehaald">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971798"/>
            <a:ext cx="5616624" cy="325740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Afbeeldingsresultaat voor speciaal thuisafgehaald">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93676" y="3789040"/>
            <a:ext cx="2695575" cy="1885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8" descr="Afbeeldingsresultaat voor speciaal thuisafgehaald">
            <a:hlinkClick r:id="rId8"/>
          </p:cNvPr>
          <p:cNvSpPr>
            <a:spLocks noChangeAspect="1" noChangeArrowheads="1"/>
          </p:cNvSpPr>
          <p:nvPr/>
        </p:nvSpPr>
        <p:spPr bwMode="auto">
          <a:xfrm>
            <a:off x="42863" y="-1127125"/>
            <a:ext cx="2571750" cy="23526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10" descr="Afbeeldingsresultaat voor speciaal thuisafgehaald">
            <a:hlinkClick r:id="rId8"/>
          </p:cNvPr>
          <p:cNvSpPr>
            <a:spLocks noChangeAspect="1" noChangeArrowheads="1"/>
          </p:cNvSpPr>
          <p:nvPr/>
        </p:nvSpPr>
        <p:spPr bwMode="auto">
          <a:xfrm>
            <a:off x="195263" y="-974725"/>
            <a:ext cx="2571750" cy="23526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28184" y="1364357"/>
            <a:ext cx="2571750" cy="2352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hthoek 3"/>
          <p:cNvSpPr/>
          <p:nvPr/>
        </p:nvSpPr>
        <p:spPr>
          <a:xfrm>
            <a:off x="1691680" y="5795972"/>
            <a:ext cx="3598742" cy="400110"/>
          </a:xfrm>
          <a:prstGeom prst="rect">
            <a:avLst/>
          </a:prstGeom>
        </p:spPr>
        <p:txBody>
          <a:bodyPr wrap="none">
            <a:spAutoFit/>
          </a:bodyPr>
          <a:lstStyle/>
          <a:p>
            <a:r>
              <a:rPr lang="nl-NL" sz="2000" b="1" dirty="0"/>
              <a:t>https://www.thuisafgehaald.nl/</a:t>
            </a:r>
          </a:p>
        </p:txBody>
      </p:sp>
      <p:sp>
        <p:nvSpPr>
          <p:cNvPr id="5" name="Tekstvak 4"/>
          <p:cNvSpPr txBox="1"/>
          <p:nvPr/>
        </p:nvSpPr>
        <p:spPr>
          <a:xfrm>
            <a:off x="1331640" y="416945"/>
            <a:ext cx="6700232" cy="523220"/>
          </a:xfrm>
          <a:prstGeom prst="rect">
            <a:avLst/>
          </a:prstGeom>
          <a:noFill/>
        </p:spPr>
        <p:txBody>
          <a:bodyPr wrap="none" rtlCol="0">
            <a:spAutoFit/>
          </a:bodyPr>
          <a:lstStyle/>
          <a:p>
            <a:r>
              <a:rPr lang="nl-NL" sz="2800" b="1" dirty="0" smtClean="0"/>
              <a:t>een lekkere gezonde maaltijd voor iedereen</a:t>
            </a:r>
            <a:endParaRPr lang="nl-NL" sz="2800" b="1" dirty="0"/>
          </a:p>
        </p:txBody>
      </p:sp>
    </p:spTree>
    <p:extLst>
      <p:ext uri="{BB962C8B-B14F-4D97-AF65-F5344CB8AC3E}">
        <p14:creationId xmlns:p14="http://schemas.microsoft.com/office/powerpoint/2010/main" xmlns="" val="72222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Afbeeldingsresultaat voor granny fines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75" y="4329711"/>
            <a:ext cx="4149585" cy="233841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Afbeeldingsresultaat voor granny finest">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59946" y="1774867"/>
            <a:ext cx="3312368" cy="220997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Afbeeldingsresultaat voor granny finest">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624" y="44624"/>
            <a:ext cx="2880320"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Afbeeldingsresultaat voor granny finest">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08104" y="3999391"/>
            <a:ext cx="3528392" cy="25144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hoek 1"/>
          <p:cNvSpPr/>
          <p:nvPr/>
        </p:nvSpPr>
        <p:spPr>
          <a:xfrm>
            <a:off x="179512" y="3244334"/>
            <a:ext cx="3248518" cy="369332"/>
          </a:xfrm>
          <a:prstGeom prst="rect">
            <a:avLst/>
          </a:prstGeom>
        </p:spPr>
        <p:txBody>
          <a:bodyPr wrap="none">
            <a:spAutoFit/>
          </a:bodyPr>
          <a:lstStyle/>
          <a:p>
            <a:r>
              <a:rPr lang="nl-NL" dirty="0"/>
              <a:t>https://www.grannysfinest.com/</a:t>
            </a:r>
          </a:p>
        </p:txBody>
      </p:sp>
      <p:sp>
        <p:nvSpPr>
          <p:cNvPr id="3" name="Tekstvak 2"/>
          <p:cNvSpPr txBox="1"/>
          <p:nvPr/>
        </p:nvSpPr>
        <p:spPr>
          <a:xfrm>
            <a:off x="2483768" y="700046"/>
            <a:ext cx="6376297" cy="523220"/>
          </a:xfrm>
          <a:prstGeom prst="rect">
            <a:avLst/>
          </a:prstGeom>
          <a:noFill/>
        </p:spPr>
        <p:txBody>
          <a:bodyPr wrap="none" rtlCol="0">
            <a:spAutoFit/>
          </a:bodyPr>
          <a:lstStyle/>
          <a:p>
            <a:r>
              <a:rPr lang="nl-NL" sz="2800" b="1" dirty="0" smtClean="0"/>
              <a:t>eenzame ouderen helpen jonge designers</a:t>
            </a:r>
            <a:endParaRPr lang="nl-NL" sz="2800" b="1" dirty="0"/>
          </a:p>
        </p:txBody>
      </p:sp>
    </p:spTree>
    <p:extLst>
      <p:ext uri="{BB962C8B-B14F-4D97-AF65-F5344CB8AC3E}">
        <p14:creationId xmlns:p14="http://schemas.microsoft.com/office/powerpoint/2010/main" xmlns="" val="3289403758"/>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299</Words>
  <Application>Microsoft Office PowerPoint</Application>
  <PresentationFormat>Diavoorstelling (4:3)</PresentationFormat>
  <Paragraphs>50</Paragraphs>
  <Slides>16</Slides>
  <Notes>1</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Dementievriendelijk  Noord-Brabant</vt:lpstr>
      <vt:lpstr>Dia 2</vt:lpstr>
      <vt:lpstr>Dia 3</vt:lpstr>
      <vt:lpstr>waar zit de betekenisvolle beweging? </vt:lpstr>
      <vt:lpstr>Dia 5</vt:lpstr>
      <vt:lpstr>Dia 6</vt:lpstr>
      <vt:lpstr>Wat zijn de kansen voor dementievriendelijke gemeenschappen?  Deze initiatieven laten zien dat het echt kan!  Zij hebben concrete oplossingen voor versterken dementievriendelijke gemeenschappen</vt:lpstr>
      <vt:lpstr>Dia 8</vt:lpstr>
      <vt:lpstr>Dia 9</vt:lpstr>
      <vt:lpstr>Dia 10</vt:lpstr>
      <vt:lpstr>Dia 11</vt:lpstr>
      <vt:lpstr>Dia 12</vt:lpstr>
      <vt:lpstr>Dia 13</vt:lpstr>
      <vt:lpstr>Dia 14</vt:lpstr>
      <vt:lpstr>Laten we elkaar versterken!</vt:lpstr>
      <vt:lpstr>Dia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Dementievriendelijk Noord-Brabant</dc:title>
  <dc:creator>Astrid Reijntjes-Kaag</dc:creator>
  <cp:lastModifiedBy>Astrid Reijntjes-Kaag</cp:lastModifiedBy>
  <cp:revision>56</cp:revision>
  <dcterms:created xsi:type="dcterms:W3CDTF">2017-01-29T07:45:28Z</dcterms:created>
  <dcterms:modified xsi:type="dcterms:W3CDTF">2017-02-01T10:52:10Z</dcterms:modified>
</cp:coreProperties>
</file>