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2"/>
  </p:notesMasterIdLst>
  <p:sldIdLst>
    <p:sldId id="273" r:id="rId2"/>
    <p:sldId id="285" r:id="rId3"/>
    <p:sldId id="287" r:id="rId4"/>
    <p:sldId id="288" r:id="rId5"/>
    <p:sldId id="289" r:id="rId6"/>
    <p:sldId id="290" r:id="rId7"/>
    <p:sldId id="291" r:id="rId8"/>
    <p:sldId id="292" r:id="rId9"/>
    <p:sldId id="293" r:id="rId10"/>
    <p:sldId id="29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4D53409A-BA77-4BBC-BF8D-17B40B45D054}">
          <p14:sldIdLst>
            <p14:sldId id="273"/>
            <p14:sldId id="285"/>
            <p14:sldId id="287"/>
            <p14:sldId id="288"/>
            <p14:sldId id="289"/>
            <p14:sldId id="290"/>
            <p14:sldId id="291"/>
            <p14:sldId id="292"/>
            <p14:sldId id="293"/>
            <p14:sldId id="29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AA31"/>
    <a:srgbClr val="96C2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ijl, gemiddeld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17"/>
    <p:restoredTop sz="94633"/>
  </p:normalViewPr>
  <p:slideViewPr>
    <p:cSldViewPr snapToGrid="0" snapToObjects="1">
      <p:cViewPr varScale="1">
        <p:scale>
          <a:sx n="79" d="100"/>
          <a:sy n="79" d="100"/>
        </p:scale>
        <p:origin x="125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7C0E3F-FE8B-7146-8DB3-36FB88BB207C}" type="datetimeFigureOut">
              <a:rPr lang="nl-BE" smtClean="0"/>
              <a:t>29/11/2021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F0623F-0952-6645-B258-6D99DC2CE60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03491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2998" y="1122363"/>
            <a:ext cx="6858001" cy="2387600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l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51C34-341A-FD44-B40A-E9FC92D248F6}" type="datetime1">
              <a:rPr lang="nl-BE" smtClean="0"/>
              <a:t>29/11/2021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Powerpointtemplate Herselt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57438-FECA-9E45-AC99-395918A665E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70905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6C688-78A9-7440-A4E4-9867900BD74D}" type="datetime1">
              <a:rPr lang="nl-BE" smtClean="0"/>
              <a:t>29/11/2021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Powerpointtemplate Herselt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57438-FECA-9E45-AC99-395918A665E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2992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636F6-9E68-E24C-B853-A58E29D93D86}" type="datetime1">
              <a:rPr lang="nl-BE" smtClean="0"/>
              <a:t>29/11/2021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Powerpointtemplate Herselt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57438-FECA-9E45-AC99-395918A665E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05120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04D36-067F-1345-AEA1-9AE165DF4826}" type="datetime1">
              <a:rPr lang="nl-BE" smtClean="0"/>
              <a:t>29/11/2021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Powerpointtemplate Herselt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57438-FECA-9E45-AC99-395918A665E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43578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998" y="657226"/>
            <a:ext cx="6858001" cy="212883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998" y="2973388"/>
            <a:ext cx="6858001" cy="1500187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B7EC6-2181-974A-BC04-9B3D41B4D58F}" type="datetime1">
              <a:rPr lang="nl-BE" smtClean="0"/>
              <a:t>29/11/2021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Powerpointtemplate Herselt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57438-FECA-9E45-AC99-395918A665E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27107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4289"/>
            <a:ext cx="38862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4289"/>
            <a:ext cx="3886200" cy="4351338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83E26-54F3-734A-8919-A51AD6975422}" type="datetime1">
              <a:rPr lang="nl-BE" smtClean="0"/>
              <a:t>29/11/2021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Powerpointtemplate Herselt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57438-FECA-9E45-AC99-395918A665E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39393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697635"/>
            <a:ext cx="7886700" cy="528492"/>
          </a:xfrm>
        </p:spPr>
        <p:txBody>
          <a:bodyPr/>
          <a:lstStyle/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797414"/>
            <a:ext cx="3868340" cy="823912"/>
          </a:xfrm>
        </p:spPr>
        <p:txBody>
          <a:bodyPr anchor="t" anchorCtr="0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21326"/>
            <a:ext cx="3868340" cy="3684588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797414"/>
            <a:ext cx="3887391" cy="823912"/>
          </a:xfrm>
        </p:spPr>
        <p:txBody>
          <a:bodyPr anchor="t" anchorCtr="0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21326"/>
            <a:ext cx="3887391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BC729-BCCA-084B-B6D3-DD7E7B74DFD7}" type="datetime1">
              <a:rPr lang="nl-BE" smtClean="0"/>
              <a:t>29/11/2021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Powerpointtemplate Herselt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57438-FECA-9E45-AC99-395918A665E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1018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83F36-17DC-844C-A956-2F43E2FAF07F}" type="datetime1">
              <a:rPr lang="nl-BE" smtClean="0"/>
              <a:t>29/11/2021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Powerpointtemplate Herselt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57438-FECA-9E45-AC99-395918A665E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75791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1540A-BD35-5948-A4A5-08060294CDFD}" type="datetime1">
              <a:rPr lang="nl-BE" smtClean="0"/>
              <a:t>29/11/2021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Powerpointtemplate Herselt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57438-FECA-9E45-AC99-395918A665E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3512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61750-DEBE-1944-89F3-C8ED0E831E56}" type="datetime1">
              <a:rPr lang="nl-BE" smtClean="0"/>
              <a:t>29/11/2021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Powerpointtemplate Herselt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57438-FECA-9E45-AC99-395918A665E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37902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9F47EFAB-3943-FA4E-A4BD-7520A0362E0D}"/>
              </a:ext>
            </a:extLst>
          </p:cNvPr>
          <p:cNvSpPr/>
          <p:nvPr userDrawn="1"/>
        </p:nvSpPr>
        <p:spPr>
          <a:xfrm>
            <a:off x="7117773" y="4582391"/>
            <a:ext cx="2930236" cy="28367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bg object 16">
            <a:extLst>
              <a:ext uri="{FF2B5EF4-FFF2-40B4-BE49-F238E27FC236}">
                <a16:creationId xmlns:a16="http://schemas.microsoft.com/office/drawing/2014/main" id="{F774D02E-0D9A-604A-8CB0-BE125938CF50}"/>
              </a:ext>
            </a:extLst>
          </p:cNvPr>
          <p:cNvSpPr/>
          <p:nvPr userDrawn="1"/>
        </p:nvSpPr>
        <p:spPr>
          <a:xfrm rot="5400000">
            <a:off x="-2421054" y="-264084"/>
            <a:ext cx="11720945" cy="7376642"/>
          </a:xfrm>
          <a:custGeom>
            <a:avLst/>
            <a:gdLst/>
            <a:ahLst/>
            <a:cxnLst/>
            <a:rect l="l" t="t" r="r" b="b"/>
            <a:pathLst>
              <a:path w="8838565" h="5562600">
                <a:moveTo>
                  <a:pt x="8837993" y="0"/>
                </a:moveTo>
                <a:lnTo>
                  <a:pt x="7032777" y="0"/>
                </a:lnTo>
                <a:lnTo>
                  <a:pt x="3414293" y="3618496"/>
                </a:lnTo>
                <a:lnTo>
                  <a:pt x="3378931" y="3652044"/>
                </a:lnTo>
                <a:lnTo>
                  <a:pt x="3342237" y="3683355"/>
                </a:lnTo>
                <a:lnTo>
                  <a:pt x="3304303" y="3712430"/>
                </a:lnTo>
                <a:lnTo>
                  <a:pt x="3265222" y="3739268"/>
                </a:lnTo>
                <a:lnTo>
                  <a:pt x="3225085" y="3763870"/>
                </a:lnTo>
                <a:lnTo>
                  <a:pt x="3183984" y="3786235"/>
                </a:lnTo>
                <a:lnTo>
                  <a:pt x="3142011" y="3806364"/>
                </a:lnTo>
                <a:lnTo>
                  <a:pt x="3099257" y="3824256"/>
                </a:lnTo>
                <a:lnTo>
                  <a:pt x="3055814" y="3839912"/>
                </a:lnTo>
                <a:lnTo>
                  <a:pt x="3011775" y="3853331"/>
                </a:lnTo>
                <a:lnTo>
                  <a:pt x="2967230" y="3864514"/>
                </a:lnTo>
                <a:lnTo>
                  <a:pt x="2922272" y="3873460"/>
                </a:lnTo>
                <a:lnTo>
                  <a:pt x="2876993" y="3880169"/>
                </a:lnTo>
                <a:lnTo>
                  <a:pt x="2831485" y="3884642"/>
                </a:lnTo>
                <a:lnTo>
                  <a:pt x="2785839" y="3886879"/>
                </a:lnTo>
                <a:lnTo>
                  <a:pt x="2740146" y="3886879"/>
                </a:lnTo>
                <a:lnTo>
                  <a:pt x="2694500" y="3884642"/>
                </a:lnTo>
                <a:lnTo>
                  <a:pt x="2648991" y="3880169"/>
                </a:lnTo>
                <a:lnTo>
                  <a:pt x="2603712" y="3873460"/>
                </a:lnTo>
                <a:lnTo>
                  <a:pt x="2558755" y="3864514"/>
                </a:lnTo>
                <a:lnTo>
                  <a:pt x="2514210" y="3853331"/>
                </a:lnTo>
                <a:lnTo>
                  <a:pt x="2470171" y="3839912"/>
                </a:lnTo>
                <a:lnTo>
                  <a:pt x="2426728" y="3824256"/>
                </a:lnTo>
                <a:lnTo>
                  <a:pt x="2383974" y="3806364"/>
                </a:lnTo>
                <a:lnTo>
                  <a:pt x="2342001" y="3786235"/>
                </a:lnTo>
                <a:lnTo>
                  <a:pt x="2300900" y="3763870"/>
                </a:lnTo>
                <a:lnTo>
                  <a:pt x="2260763" y="3739268"/>
                </a:lnTo>
                <a:lnTo>
                  <a:pt x="2221682" y="3712430"/>
                </a:lnTo>
                <a:lnTo>
                  <a:pt x="2183748" y="3683355"/>
                </a:lnTo>
                <a:lnTo>
                  <a:pt x="2147054" y="3652044"/>
                </a:lnTo>
                <a:lnTo>
                  <a:pt x="2111692" y="3618496"/>
                </a:lnTo>
                <a:lnTo>
                  <a:pt x="0" y="1506791"/>
                </a:lnTo>
                <a:lnTo>
                  <a:pt x="0" y="5562003"/>
                </a:lnTo>
                <a:lnTo>
                  <a:pt x="8837993" y="5562003"/>
                </a:lnTo>
                <a:lnTo>
                  <a:pt x="8837993" y="0"/>
                </a:lnTo>
                <a:close/>
              </a:path>
            </a:pathLst>
          </a:custGeom>
          <a:solidFill>
            <a:srgbClr val="96C21B"/>
          </a:solidFill>
          <a:ln>
            <a:noFill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441864"/>
            <a:ext cx="2949178" cy="1351253"/>
          </a:xfrm>
        </p:spPr>
        <p:txBody>
          <a:bodyPr anchor="b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042064"/>
            <a:ext cx="2949178" cy="161665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A694EA0-7A07-7847-95B0-444F8FEDC012}" type="datetime1">
              <a:rPr lang="nl-BE" smtClean="0"/>
              <a:pPr/>
              <a:t>29/11/2021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BE"/>
              <a:t>Powerpointtemplate Herselt</a:t>
            </a:r>
            <a:endParaRPr lang="nl-B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B0E57438-FECA-9E45-AC99-395918A665E0}" type="slidenum">
              <a:rPr lang="nl-BE" smtClean="0"/>
              <a:pPr/>
              <a:t>‹nr.›</a:t>
            </a:fld>
            <a:endParaRPr lang="nl-BE" dirty="0"/>
          </a:p>
        </p:txBody>
      </p:sp>
      <p:pic>
        <p:nvPicPr>
          <p:cNvPr id="27" name="Afbeelding 26">
            <a:extLst>
              <a:ext uri="{FF2B5EF4-FFF2-40B4-BE49-F238E27FC236}">
                <a16:creationId xmlns:a16="http://schemas.microsoft.com/office/drawing/2014/main" id="{78572189-7D99-7F44-9749-0083ACF476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601" y="5467786"/>
            <a:ext cx="1739899" cy="140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477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 descr="Afbeelding met tekening&#10;&#10;Automatisch gegenereerde beschrijving">
            <a:extLst>
              <a:ext uri="{FF2B5EF4-FFF2-40B4-BE49-F238E27FC236}">
                <a16:creationId xmlns:a16="http://schemas.microsoft.com/office/drawing/2014/main" id="{2279851D-E3B7-AA48-BC47-5CB5C4E4376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6337300" y="4403020"/>
            <a:ext cx="6827982" cy="316213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681037"/>
            <a:ext cx="7886700" cy="54509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4289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22745" y="6356351"/>
            <a:ext cx="9770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3DE766A-C80A-B34A-AE76-A3A9092BC932}" type="datetime1">
              <a:rPr lang="nl-BE" smtClean="0"/>
              <a:pPr/>
              <a:t>29/11/2021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9776" y="6356351"/>
            <a:ext cx="50025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BE"/>
              <a:t>Powerpointtemplate Herselt</a:t>
            </a: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02358" y="6356351"/>
            <a:ext cx="6129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0E57438-FECA-9E45-AC99-395918A665E0}" type="slidenum">
              <a:rPr lang="nl-BE" smtClean="0"/>
              <a:pPr/>
              <a:t>‹nr.›</a:t>
            </a:fld>
            <a:endParaRPr lang="nl-BE" dirty="0"/>
          </a:p>
        </p:txBody>
      </p:sp>
      <p:pic>
        <p:nvPicPr>
          <p:cNvPr id="8" name="Afbeelding 7" descr="Afbeelding met teken, shirt, tekening&#10;&#10;Automatisch gegenereerde beschrijving">
            <a:extLst>
              <a:ext uri="{FF2B5EF4-FFF2-40B4-BE49-F238E27FC236}">
                <a16:creationId xmlns:a16="http://schemas.microsoft.com/office/drawing/2014/main" id="{0E83FDB3-F760-FC47-9E48-F6D4B767D854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85750" y="5747965"/>
            <a:ext cx="1314972" cy="857996"/>
          </a:xfrm>
          <a:prstGeom prst="rect">
            <a:avLst/>
          </a:prstGeom>
        </p:spPr>
      </p:pic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562576E6-52C8-FD41-A092-7C7D9A27688A}"/>
              </a:ext>
            </a:extLst>
          </p:cNvPr>
          <p:cNvCxnSpPr/>
          <p:nvPr userDrawn="1"/>
        </p:nvCxnSpPr>
        <p:spPr>
          <a:xfrm>
            <a:off x="2899776" y="6405824"/>
            <a:ext cx="0" cy="26628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6658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rgbClr val="36AA3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36AA31"/>
        </a:buClr>
        <a:buSzPct val="65000"/>
        <a:buFontTx/>
        <a:buBlip>
          <a:blip r:embed="rId15"/>
        </a:buBlip>
        <a:defRPr sz="2800" kern="1200">
          <a:solidFill>
            <a:schemeClr val="bg2">
              <a:lumMod val="1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96C21B"/>
        </a:buClr>
        <a:buFont typeface="Arial" panose="020B0604020202020204" pitchFamily="34" charset="0"/>
        <a:buChar char="•"/>
        <a:defRPr sz="2400" kern="1200">
          <a:solidFill>
            <a:schemeClr val="bg2">
              <a:lumMod val="1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96C21B"/>
        </a:buClr>
        <a:buFont typeface="Wingdings" pitchFamily="2" charset="2"/>
        <a:buChar char="§"/>
        <a:defRPr sz="2000" kern="1200">
          <a:solidFill>
            <a:schemeClr val="bg2">
              <a:lumMod val="1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96C21B"/>
        </a:buClr>
        <a:buFont typeface="Systeemlettertype regulier"/>
        <a:buChar char="⁃"/>
        <a:defRPr sz="1800" kern="1200">
          <a:solidFill>
            <a:schemeClr val="bg2">
              <a:lumMod val="1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96C21B"/>
        </a:buClr>
        <a:buFont typeface="Systeemlettertype regulier"/>
        <a:buChar char="⁃"/>
        <a:defRPr sz="1800" kern="1200">
          <a:solidFill>
            <a:schemeClr val="bg2">
              <a:lumMod val="1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15B2D5-1AD6-4BA3-9837-575CDD4E617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Schatten van Herselt</a:t>
            </a:r>
            <a:endParaRPr lang="nl-BE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C38A262-F3F0-405D-AE69-F399829356B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Vermissingsprotocol, volksspelen- en bewegingsroute, pluktuin</a:t>
            </a:r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2656E79-FE39-447D-AE63-D81C7DF29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51C34-341A-FD44-B40A-E9FC92D248F6}" type="datetime1">
              <a:rPr lang="nl-BE" smtClean="0"/>
              <a:t>29/11/2021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1BD22C4-67C3-49CF-BCAC-AA77A3222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Powerpointtemplate Herselt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45D9A32-EEFE-413A-85C0-780BDF0BE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57438-FECA-9E45-AC99-395918A665E0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513296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5EA4AD-9F35-4A62-A47C-0E9CD1025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Herselt als dementievriendelijke gemeente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806AC2A-4ED2-4664-BCA6-93C1558C92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Samenwerking met WZC nog verder versterken (WZC breidt verder uit – </a:t>
            </a:r>
            <a:r>
              <a:rPr lang="nl-BE" dirty="0" err="1"/>
              <a:t>oa</a:t>
            </a:r>
            <a:r>
              <a:rPr lang="nl-BE" dirty="0"/>
              <a:t> oriënterend KV, dagopvang voor personen met dementie)</a:t>
            </a:r>
          </a:p>
          <a:p>
            <a:r>
              <a:rPr lang="nl-BE" dirty="0"/>
              <a:t>Mensen verder informeren via </a:t>
            </a:r>
            <a:r>
              <a:rPr lang="nl-BE" dirty="0" err="1"/>
              <a:t>oa</a:t>
            </a:r>
            <a:r>
              <a:rPr lang="nl-BE" dirty="0"/>
              <a:t> expertise vanuit het WZC ( </a:t>
            </a:r>
            <a:r>
              <a:rPr lang="nl-BE" dirty="0" err="1"/>
              <a:t>oa</a:t>
            </a:r>
            <a:r>
              <a:rPr lang="nl-BE"/>
              <a:t> naar versterking </a:t>
            </a:r>
            <a:r>
              <a:rPr lang="nl-BE" dirty="0"/>
              <a:t>mantelzorgers)</a:t>
            </a:r>
          </a:p>
          <a:p>
            <a:r>
              <a:rPr lang="nl-BE" dirty="0"/>
              <a:t>Handelaars betrekken</a:t>
            </a:r>
          </a:p>
          <a:p>
            <a:r>
              <a:rPr lang="nl-BE" dirty="0"/>
              <a:t>Intergenerationele projecten</a:t>
            </a:r>
          </a:p>
          <a:p>
            <a:pPr marL="0" indent="0">
              <a:buNone/>
            </a:pPr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B95C2A4-7B35-4D3A-AB48-13E1CA1BC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04D36-067F-1345-AEA1-9AE165DF4826}" type="datetime1">
              <a:rPr lang="nl-BE" smtClean="0"/>
              <a:t>29/11/2021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14C324A-27BD-4773-A8D8-4F7793AD6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Powerpointtemplate Herselt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666CE06-C1E9-402A-9B56-D931A3D3C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57438-FECA-9E45-AC99-395918A665E0}" type="slidenum">
              <a:rPr lang="nl-BE" smtClean="0"/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87621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18B9C1-4366-4C34-921D-DE341AEFF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Vermissingsfiche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350AA9-2FC4-4F40-8C93-0F102D54B0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Doel: mensen sneller terug vinden, mensen keren vaak terug naar gekende plaatsen (van vroeger)</a:t>
            </a:r>
          </a:p>
          <a:p>
            <a:r>
              <a:rPr lang="nl-BE" dirty="0"/>
              <a:t>Samenwerking tussen de sociale dienst van de politie, de thuiszorgdiensten, de woonzorgcentra en de mantelzorgers</a:t>
            </a:r>
          </a:p>
          <a:p>
            <a:r>
              <a:rPr lang="nl-BE" dirty="0"/>
              <a:t>WZC Sint-Barbara werkt met fiche</a:t>
            </a:r>
          </a:p>
          <a:p>
            <a:r>
              <a:rPr lang="nl-BE" dirty="0"/>
              <a:t>Sociaal Huis wil er zijn voor de thuiswonende personen met dementie en hun mantelzorgers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E3CB269-1A27-4233-9434-14DDEEB7D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04D36-067F-1345-AEA1-9AE165DF4826}" type="datetime1">
              <a:rPr lang="nl-BE" smtClean="0"/>
              <a:t>29/11/2021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03EAA22-72B9-4EA3-9EFC-FB2EF6003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Powerpointtemplate Herselt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7A08038-11EC-42AF-9FF9-65BFFCFBA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57438-FECA-9E45-AC99-395918A665E0}" type="slidenum">
              <a:rPr lang="nl-BE" smtClean="0"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87368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18B9C1-4366-4C34-921D-DE341AEFF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Vermissingsfiche -Politiezone Zuiderkempen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350AA9-2FC4-4F40-8C93-0F102D54B0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/>
              <a:t>Procedures voor thuiszorgdiensten, woonzorgcentra en mantelzorgers</a:t>
            </a:r>
          </a:p>
          <a:p>
            <a:r>
              <a:rPr lang="nl-BE" dirty="0"/>
              <a:t>Vermissingsfiches voor de woonzorgcentra, mantelzorgers en thuiszorgdiensten</a:t>
            </a:r>
          </a:p>
          <a:p>
            <a:r>
              <a:rPr lang="nl-BE" dirty="0"/>
              <a:t>Alle info op: https://www.politie.be/5365/nieuws/onrustwekkende-verdwijning-bij-personen-met-dementie-wat-nu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E3CB269-1A27-4233-9434-14DDEEB7D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04D36-067F-1345-AEA1-9AE165DF4826}" type="datetime1">
              <a:rPr lang="nl-BE" smtClean="0"/>
              <a:t>29/11/2021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03EAA22-72B9-4EA3-9EFC-FB2EF6003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Powerpointtemplate Herselt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7A08038-11EC-42AF-9FF9-65BFFCFBA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57438-FECA-9E45-AC99-395918A665E0}" type="slidenum">
              <a:rPr lang="nl-BE" smtClean="0"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03888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B70D23-6B67-46E9-9626-3D03EA88E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Vermissingsfiche - Lokaal bestuur Herselt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898AB7A-28D6-4D8F-81B7-261BF78F50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BE" dirty="0"/>
              <a:t>Bij de intake van het zorgteam (ook de eigen thuisdiensten zijn gesensibiliseerd)</a:t>
            </a:r>
          </a:p>
          <a:p>
            <a:r>
              <a:rPr lang="nl-BE" dirty="0"/>
              <a:t>Platform waar de politie snel de gegevens kan vinden</a:t>
            </a:r>
          </a:p>
          <a:p>
            <a:r>
              <a:rPr lang="nl-BE" dirty="0"/>
              <a:t>MAAR:</a:t>
            </a:r>
          </a:p>
          <a:p>
            <a:pPr lvl="1"/>
            <a:r>
              <a:rPr lang="nl-BE" dirty="0"/>
              <a:t>GDPR zorgt voor enorme rem</a:t>
            </a:r>
          </a:p>
          <a:p>
            <a:pPr lvl="1"/>
            <a:r>
              <a:rPr lang="nl-BE" dirty="0"/>
              <a:t>Foto op fiche schrikt mensen af</a:t>
            </a:r>
          </a:p>
          <a:p>
            <a:pPr lvl="1"/>
            <a:r>
              <a:rPr lang="nl-BE" dirty="0"/>
              <a:t>Gevolg: geen ingevulde fiches van personen die nog thuis wonen.</a:t>
            </a:r>
          </a:p>
          <a:p>
            <a:r>
              <a:rPr lang="nl-BE" dirty="0"/>
              <a:t>Breder draagvlak: vermissingsfiche in Gele Doos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E713D43-21C2-406A-A475-5CC1BB193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04D36-067F-1345-AEA1-9AE165DF4826}" type="datetime1">
              <a:rPr lang="nl-BE" smtClean="0"/>
              <a:t>29/11/2021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D90B608-3D31-40CA-BBBA-7DEBE36A7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Powerpointtemplate Herselt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B9968C7-1146-4DD8-8F26-AA34B27B1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57438-FECA-9E45-AC99-395918A665E0}" type="slidenum">
              <a:rPr lang="nl-BE" smtClean="0"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67747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5EA4AD-9F35-4A62-A47C-0E9CD1025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Beweeg- en volksspelenroute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806AC2A-4ED2-4664-BCA6-93C1558C92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Fit-o-meter voor oudere mensen</a:t>
            </a:r>
          </a:p>
          <a:p>
            <a:r>
              <a:rPr lang="nl-BE" dirty="0"/>
              <a:t>Volksspelen brengt jong en oud samen</a:t>
            </a:r>
          </a:p>
          <a:p>
            <a:r>
              <a:rPr lang="nl-BE" dirty="0"/>
              <a:t>Route deels op het domein van het WZC</a:t>
            </a:r>
          </a:p>
          <a:p>
            <a:r>
              <a:rPr lang="nl-BE" dirty="0"/>
              <a:t>Langs wandelroute naar de Mixx (vrijetijdscentrum)</a:t>
            </a:r>
          </a:p>
          <a:p>
            <a:r>
              <a:rPr lang="nl-BE" dirty="0"/>
              <a:t>Langs de pluktuin op het domein van het WZC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B95C2A4-7B35-4D3A-AB48-13E1CA1BC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04D36-067F-1345-AEA1-9AE165DF4826}" type="datetime1">
              <a:rPr lang="nl-BE" smtClean="0"/>
              <a:t>29/11/2021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14C324A-27BD-4773-A8D8-4F7793AD6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Powerpointtemplate Herselt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666CE06-C1E9-402A-9B56-D931A3D3C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57438-FECA-9E45-AC99-395918A665E0}" type="slidenum">
              <a:rPr lang="nl-BE" smtClean="0"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27001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71C158-749E-41AF-B9BE-A1BCDFA28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Beweeg- en volksspelenroute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6D0E6E8-DE08-42DC-B1EE-4D4B0BED4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04D36-067F-1345-AEA1-9AE165DF4826}" type="datetime1">
              <a:rPr lang="nl-BE" smtClean="0"/>
              <a:t>29/11/2021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C6B1EF4-D71D-4E92-AC34-4AE2DE12E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Powerpointtemplate Herselt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7D7D2D7-7B64-4260-978C-D91C6A54D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57438-FECA-9E45-AC99-395918A665E0}" type="slidenum">
              <a:rPr lang="nl-BE" smtClean="0"/>
              <a:t>6</a:t>
            </a:fld>
            <a:endParaRPr lang="nl-BE"/>
          </a:p>
        </p:txBody>
      </p:sp>
      <p:pic>
        <p:nvPicPr>
          <p:cNvPr id="10" name="Tijdelijke aanduiding voor inhoud 9" descr="Afbeelding met kaart&#10;&#10;Automatisch gegenereerde beschrijving">
            <a:extLst>
              <a:ext uri="{FF2B5EF4-FFF2-40B4-BE49-F238E27FC236}">
                <a16:creationId xmlns:a16="http://schemas.microsoft.com/office/drawing/2014/main" id="{E070E1AE-08D7-42D3-8BF3-BAF4003843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8300" y="1255752"/>
            <a:ext cx="6484296" cy="4463217"/>
          </a:xfrm>
        </p:spPr>
      </p:pic>
    </p:spTree>
    <p:extLst>
      <p:ext uri="{BB962C8B-B14F-4D97-AF65-F5344CB8AC3E}">
        <p14:creationId xmlns:p14="http://schemas.microsoft.com/office/powerpoint/2010/main" val="4195115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lowchart: Document 11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631" y="0"/>
            <a:ext cx="2436019" cy="3400426"/>
          </a:xfrm>
          <a:prstGeom prst="flowChartDocument">
            <a:avLst/>
          </a:prstGeom>
          <a:solidFill>
            <a:srgbClr val="4963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96B6FBF-FCD3-4EAC-8B06-55C5B2161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71162"/>
            <a:ext cx="2130136" cy="2371148"/>
          </a:xfrm>
        </p:spPr>
        <p:txBody>
          <a:bodyPr>
            <a:normAutofit/>
          </a:bodyPr>
          <a:lstStyle/>
          <a:p>
            <a:r>
              <a:rPr lang="nl-BE" sz="2400">
                <a:solidFill>
                  <a:srgbClr val="FFFFFF"/>
                </a:solidFill>
              </a:rPr>
              <a:t>Sfeerbeelden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D748929-6C5D-4CC5-AD16-439717FFD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8650" y="6356350"/>
            <a:ext cx="4470713" cy="365125"/>
          </a:xfrm>
          <a:noFill/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nl-BE"/>
              <a:t>Powerpointtemplate Herselt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4301B009-B337-4712-ABB6-5701D4FE93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35312" y="6356350"/>
            <a:ext cx="1917593" cy="365125"/>
          </a:xfrm>
          <a:noFill/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5283F36-17DC-844C-A956-2F43E2FAF07F}" type="datetime1">
              <a:rPr lang="nl-BE" smtClean="0"/>
              <a:pPr>
                <a:spcAft>
                  <a:spcPts val="600"/>
                </a:spcAft>
              </a:pPr>
              <a:t>29/11/2021</a:t>
            </a:fld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05E39A7-B38D-4133-9775-4DCB62B01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94857" y="6356350"/>
            <a:ext cx="469082" cy="365125"/>
          </a:xfrm>
          <a:noFill/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fld id="{B0E57438-FECA-9E45-AC99-395918A665E0}" type="slidenum">
              <a:rPr lang="nl-BE" smtClean="0"/>
              <a:pPr algn="l">
                <a:spcAft>
                  <a:spcPts val="600"/>
                </a:spcAft>
              </a:pPr>
              <a:t>7</a:t>
            </a:fld>
            <a:endParaRPr lang="nl-BE"/>
          </a:p>
        </p:txBody>
      </p:sp>
      <p:pic>
        <p:nvPicPr>
          <p:cNvPr id="8" name="Afbeelding 7" descr="Afbeelding met gras, boom, buiten, lucht&#10;&#10;Automatisch gegenereerde beschrijving">
            <a:extLst>
              <a:ext uri="{FF2B5EF4-FFF2-40B4-BE49-F238E27FC236}">
                <a16:creationId xmlns:a16="http://schemas.microsoft.com/office/drawing/2014/main" id="{02665610-C701-4017-A8F9-37DB079052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9659" y="1356736"/>
            <a:ext cx="5511306" cy="4131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494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lowchart: Document 11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631" y="0"/>
            <a:ext cx="2436019" cy="3400426"/>
          </a:xfrm>
          <a:prstGeom prst="flowChartDocument">
            <a:avLst/>
          </a:prstGeom>
          <a:solidFill>
            <a:srgbClr val="4963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96B6FBF-FCD3-4EAC-8B06-55C5B2161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71162"/>
            <a:ext cx="2130136" cy="2371148"/>
          </a:xfrm>
        </p:spPr>
        <p:txBody>
          <a:bodyPr>
            <a:normAutofit/>
          </a:bodyPr>
          <a:lstStyle/>
          <a:p>
            <a:r>
              <a:rPr lang="nl-BE" sz="2400">
                <a:solidFill>
                  <a:srgbClr val="FFFFFF"/>
                </a:solidFill>
              </a:rPr>
              <a:t>Sfeerbeelden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D748929-6C5D-4CC5-AD16-439717FFD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8650" y="6356350"/>
            <a:ext cx="4470713" cy="365125"/>
          </a:xfrm>
          <a:noFill/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nl-BE"/>
              <a:t>Powerpointtemplate Herselt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4301B009-B337-4712-ABB6-5701D4FE93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35312" y="6356350"/>
            <a:ext cx="1917593" cy="365125"/>
          </a:xfrm>
          <a:noFill/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5283F36-17DC-844C-A956-2F43E2FAF07F}" type="datetime1">
              <a:rPr lang="nl-BE" smtClean="0"/>
              <a:pPr>
                <a:spcAft>
                  <a:spcPts val="600"/>
                </a:spcAft>
              </a:pPr>
              <a:t>29/11/2021</a:t>
            </a:fld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05E39A7-B38D-4133-9775-4DCB62B01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94857" y="6356350"/>
            <a:ext cx="469082" cy="365125"/>
          </a:xfrm>
          <a:noFill/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fld id="{B0E57438-FECA-9E45-AC99-395918A665E0}" type="slidenum">
              <a:rPr lang="nl-BE" smtClean="0"/>
              <a:pPr algn="l">
                <a:spcAft>
                  <a:spcPts val="600"/>
                </a:spcAft>
              </a:pPr>
              <a:t>8</a:t>
            </a:fld>
            <a:endParaRPr lang="nl-BE"/>
          </a:p>
        </p:txBody>
      </p:sp>
      <p:pic>
        <p:nvPicPr>
          <p:cNvPr id="7" name="Afbeelding 6" descr="Afbeelding met gras, boom, buiten&#10;&#10;Automatisch gegenereerde beschrijving">
            <a:extLst>
              <a:ext uri="{FF2B5EF4-FFF2-40B4-BE49-F238E27FC236}">
                <a16:creationId xmlns:a16="http://schemas.microsoft.com/office/drawing/2014/main" id="{68BDD9A1-F686-4014-88CE-A7F5F35094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7324" y="284431"/>
            <a:ext cx="4188026" cy="3144569"/>
          </a:xfrm>
          <a:prstGeom prst="rect">
            <a:avLst/>
          </a:prstGeom>
        </p:spPr>
      </p:pic>
      <p:pic>
        <p:nvPicPr>
          <p:cNvPr id="11" name="Afbeelding 10" descr="Afbeelding met gras, lucht, buiten, boom&#10;&#10;Automatisch gegenereerde beschrijving">
            <a:extLst>
              <a:ext uri="{FF2B5EF4-FFF2-40B4-BE49-F238E27FC236}">
                <a16:creationId xmlns:a16="http://schemas.microsoft.com/office/drawing/2014/main" id="{04332E48-E991-43F5-958D-4F7CE75587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9661" y="3731868"/>
            <a:ext cx="3738501" cy="280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746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334A9B3D-0E37-4F9D-8CBE-C8068E26DA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9388" y="1230313"/>
            <a:ext cx="3121025" cy="439420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276A6664-C40F-4792-9FF7-CD5FF05B7B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5975" y="1230313"/>
            <a:ext cx="3070225" cy="43942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4F8F9B4-0D00-48CE-93BA-4F6E0DA88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683" y="2237163"/>
            <a:ext cx="2383674" cy="2383674"/>
          </a:xfrm>
          <a:prstGeom prst="ellipse">
            <a:avLst/>
          </a:prstGeom>
          <a:solidFill>
            <a:srgbClr val="7B7B7B"/>
          </a:solidFill>
          <a:ln w="174625" cmpd="thinThick">
            <a:solidFill>
              <a:srgbClr val="7B7B7B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 defTabSz="685800"/>
            <a:r>
              <a:rPr lang="en-US" sz="1950">
                <a:solidFill>
                  <a:srgbClr val="FFFFFF"/>
                </a:solidFill>
                <a:latin typeface="+mj-lt"/>
                <a:cs typeface="+mj-cs"/>
              </a:rPr>
              <a:t>Borden beweegroute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DBC6770-67F9-4704-A583-FB08806D5A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>
              <a:spcAft>
                <a:spcPts val="600"/>
              </a:spcAft>
            </a:pPr>
            <a:fld id="{85283F36-17DC-844C-A956-2F43E2FAF07F}" type="datetime1">
              <a:rPr lang="en-US" sz="900">
                <a:solidFill>
                  <a:schemeClr val="tx1">
                    <a:alpha val="80000"/>
                  </a:schemeClr>
                </a:solidFill>
                <a:latin typeface="+mn-lt"/>
                <a:cs typeface="+mn-cs"/>
              </a:rPr>
              <a:pPr algn="l" defTabSz="914400">
                <a:spcAft>
                  <a:spcPts val="600"/>
                </a:spcAft>
              </a:pPr>
              <a:t>11/29/2021</a:t>
            </a:fld>
            <a:endParaRPr lang="en-US" sz="900">
              <a:solidFill>
                <a:schemeClr val="tx1">
                  <a:alpha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1C65733-54FD-4733-B2FE-EA70952B8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900" kern="120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rPr>
              <a:t>Powerpointtemplate Herselt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E4743DE-7D30-403B-9D3A-5D09CB69F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B0E57438-FECA-9E45-AC99-395918A665E0}" type="slidenum">
              <a:rPr lang="en-US" sz="900">
                <a:solidFill>
                  <a:schemeClr val="tx1">
                    <a:alpha val="80000"/>
                  </a:schemeClr>
                </a:solidFill>
                <a:latin typeface="+mn-lt"/>
                <a:cs typeface="+mn-cs"/>
              </a:rPr>
              <a:pPr defTabSz="914400">
                <a:spcAft>
                  <a:spcPts val="600"/>
                </a:spcAft>
              </a:pPr>
              <a:t>9</a:t>
            </a:fld>
            <a:endParaRPr lang="en-US" sz="900">
              <a:solidFill>
                <a:schemeClr val="tx1">
                  <a:alpha val="80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255354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400" dirty="0" smtClean="0">
            <a:solidFill>
              <a:schemeClr val="bg2">
                <a:lumMod val="10000"/>
              </a:schemeClr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</TotalTime>
  <Words>291</Words>
  <Application>Microsoft Office PowerPoint</Application>
  <PresentationFormat>Diavoorstelling (4:3)</PresentationFormat>
  <Paragraphs>64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Systeemlettertype regulier</vt:lpstr>
      <vt:lpstr>Wingdings</vt:lpstr>
      <vt:lpstr>Kantoorthema</vt:lpstr>
      <vt:lpstr>Schatten van Herselt</vt:lpstr>
      <vt:lpstr>Vermissingsfiche</vt:lpstr>
      <vt:lpstr>Vermissingsfiche -Politiezone Zuiderkempen</vt:lpstr>
      <vt:lpstr>Vermissingsfiche - Lokaal bestuur Herselt</vt:lpstr>
      <vt:lpstr>Beweeg- en volksspelenroute</vt:lpstr>
      <vt:lpstr>Beweeg- en volksspelenroute</vt:lpstr>
      <vt:lpstr>Sfeerbeelden</vt:lpstr>
      <vt:lpstr>Sfeerbeelden</vt:lpstr>
      <vt:lpstr>Borden beweegroute</vt:lpstr>
      <vt:lpstr>Herselt als dementievriendelijke gemeente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Nico Nelsen</dc:creator>
  <cp:lastModifiedBy>Verlinden Elke</cp:lastModifiedBy>
  <cp:revision>71</cp:revision>
  <dcterms:created xsi:type="dcterms:W3CDTF">2020-09-14T12:52:16Z</dcterms:created>
  <dcterms:modified xsi:type="dcterms:W3CDTF">2021-11-29T13:25:54Z</dcterms:modified>
</cp:coreProperties>
</file>