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7" r:id="rId2"/>
    <p:sldId id="258" r:id="rId3"/>
    <p:sldId id="262" r:id="rId4"/>
    <p:sldId id="259" r:id="rId5"/>
    <p:sldId id="270" r:id="rId6"/>
    <p:sldId id="260" r:id="rId7"/>
    <p:sldId id="261" r:id="rId8"/>
    <p:sldId id="266" r:id="rId9"/>
    <p:sldId id="267" r:id="rId10"/>
    <p:sldId id="268" r:id="rId11"/>
    <p:sldId id="269" r:id="rId12"/>
    <p:sldId id="263" r:id="rId13"/>
    <p:sldId id="265"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6264" autoAdjust="0"/>
  </p:normalViewPr>
  <p:slideViewPr>
    <p:cSldViewPr>
      <p:cViewPr varScale="1">
        <p:scale>
          <a:sx n="45" d="100"/>
          <a:sy n="45" d="100"/>
        </p:scale>
        <p:origin x="1900" y="5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450202-7C41-4CA4-97A1-2EFC5183812E}" type="datetimeFigureOut">
              <a:rPr lang="nl-BE" smtClean="0"/>
              <a:t>27/11/2021</a:t>
            </a:fld>
            <a:endParaRPr lang="nl-BE"/>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A32C072-3742-49DA-986D-9DB3E985D104}" type="slidenum">
              <a:rPr lang="nl-BE" smtClean="0"/>
              <a:t>‹nr.›</a:t>
            </a:fld>
            <a:endParaRPr lang="nl-BE"/>
          </a:p>
        </p:txBody>
      </p:sp>
    </p:spTree>
    <p:extLst>
      <p:ext uri="{BB962C8B-B14F-4D97-AF65-F5344CB8AC3E}">
        <p14:creationId xmlns:p14="http://schemas.microsoft.com/office/powerpoint/2010/main" val="8672107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200" kern="1200" dirty="0" smtClean="0">
                <a:solidFill>
                  <a:schemeClr val="tx1"/>
                </a:solidFill>
                <a:effectLst/>
                <a:latin typeface="+mn-lt"/>
                <a:ea typeface="+mn-ea"/>
                <a:cs typeface="+mn-cs"/>
              </a:rPr>
              <a:t>Het idee van een gele doos in de koelkast is ontstaan in Canada. Hulpdiensten verloren bij een interventie teveel tijd met het vragen en/of opzoeken van nodige informatie zoals een medicatielijst, medische achtergrond van de patiënt, contactgegevens van familie. Door die informatie te verzamelen en op een gemakkelijk te vinden plaats te leggen werden er levens gered. Ondertussen is de gele doos ook al in gebruik in Luxemburg, in Wallonië en in enkele Vlaamse gemeenten. </a:t>
            </a:r>
            <a:endParaRPr lang="nl-BE" sz="1200" kern="1200" dirty="0" smtClean="0">
              <a:solidFill>
                <a:schemeClr val="tx1"/>
              </a:solidFill>
              <a:effectLst/>
              <a:latin typeface="+mn-lt"/>
              <a:ea typeface="+mn-ea"/>
              <a:cs typeface="+mn-cs"/>
            </a:endParaRPr>
          </a:p>
          <a:p>
            <a:endParaRPr lang="nl-BE" dirty="0"/>
          </a:p>
        </p:txBody>
      </p:sp>
      <p:sp>
        <p:nvSpPr>
          <p:cNvPr id="4" name="Tijdelijke aanduiding voor dianummer 3"/>
          <p:cNvSpPr>
            <a:spLocks noGrp="1"/>
          </p:cNvSpPr>
          <p:nvPr>
            <p:ph type="sldNum" sz="quarter" idx="10"/>
          </p:nvPr>
        </p:nvSpPr>
        <p:spPr/>
        <p:txBody>
          <a:bodyPr/>
          <a:lstStyle/>
          <a:p>
            <a:fld id="{3A32C072-3742-49DA-986D-9DB3E985D104}" type="slidenum">
              <a:rPr lang="nl-BE" smtClean="0"/>
              <a:t>2</a:t>
            </a:fld>
            <a:endParaRPr lang="nl-BE"/>
          </a:p>
        </p:txBody>
      </p:sp>
    </p:spTree>
    <p:extLst>
      <p:ext uri="{BB962C8B-B14F-4D97-AF65-F5344CB8AC3E}">
        <p14:creationId xmlns:p14="http://schemas.microsoft.com/office/powerpoint/2010/main" val="34203122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r>
              <a:rPr lang="nl-BE" dirty="0" smtClean="0"/>
              <a:t>Project</a:t>
            </a:r>
            <a:r>
              <a:rPr lang="nl-BE" baseline="0" dirty="0" smtClean="0"/>
              <a:t> van, voor en door senioren: idee is gekomen vanuit SAR Turnhout -&gt; RPO Kempen gebracht: werkgroep gele doos – hulp gevraagd bij provincie en Welzijnszorg Kempen om er een regionaal verhaal van te maken</a:t>
            </a:r>
          </a:p>
          <a:p>
            <a:pPr marL="171450" indent="-171450">
              <a:buFontTx/>
              <a:buChar char="-"/>
            </a:pPr>
            <a:r>
              <a:rPr lang="nl-BE" baseline="0" dirty="0" smtClean="0"/>
              <a:t>Provincie heeft het drukwerk gesponsord, de gouverneur is meter van het project en de provincie heeft er voor gezorgd dat de gele doos is opgenomen in het opleidingsprogramma van de hulpdiensten (campus Vesta)</a:t>
            </a:r>
          </a:p>
          <a:p>
            <a:pPr marL="171450" indent="-171450">
              <a:buFontTx/>
              <a:buChar char="-"/>
            </a:pPr>
            <a:r>
              <a:rPr lang="nl-BE" baseline="0" dirty="0" smtClean="0"/>
              <a:t>Welzijnszorg Kempen heeft de communicatie naar de besturen, hulpdiensten en eerstelijnszones, pers mee in handen genomen, de inhoud (fiches) en het promotiemateriaal van de gele doos mee uitgewerkt en een groepsaankoop voor de gele dozen georganiseerd</a:t>
            </a:r>
          </a:p>
          <a:p>
            <a:pPr marL="171450" indent="-171450">
              <a:buFontTx/>
              <a:buChar char="-"/>
            </a:pPr>
            <a:r>
              <a:rPr lang="nl-BE" baseline="0" dirty="0" smtClean="0"/>
              <a:t>Gemeenten hebben de gele dozen aangekocht (+/- 90 cent per doos + sticker), staan zelf in voor de verdeling van de gele dozen, de communicatie lokaal (naar burgers en </a:t>
            </a:r>
            <a:r>
              <a:rPr lang="nl-BE" baseline="0" dirty="0" err="1" smtClean="0"/>
              <a:t>eerstelijn</a:t>
            </a:r>
            <a:r>
              <a:rPr lang="nl-BE" baseline="0" dirty="0" smtClean="0"/>
              <a:t>) en kiezen zelf de doelgroep (meestal 65 plussers, sommige kiezen voor een hogere leeftijdsgrens, soms ook personen met een handicap/chronische ziekte)</a:t>
            </a:r>
            <a:endParaRPr lang="nl-BE" dirty="0"/>
          </a:p>
        </p:txBody>
      </p:sp>
      <p:sp>
        <p:nvSpPr>
          <p:cNvPr id="4" name="Tijdelijke aanduiding voor dianummer 3"/>
          <p:cNvSpPr>
            <a:spLocks noGrp="1"/>
          </p:cNvSpPr>
          <p:nvPr>
            <p:ph type="sldNum" sz="quarter" idx="10"/>
          </p:nvPr>
        </p:nvSpPr>
        <p:spPr/>
        <p:txBody>
          <a:bodyPr/>
          <a:lstStyle/>
          <a:p>
            <a:fld id="{3A32C072-3742-49DA-986D-9DB3E985D104}" type="slidenum">
              <a:rPr lang="nl-BE" smtClean="0"/>
              <a:t>3</a:t>
            </a:fld>
            <a:endParaRPr lang="nl-BE"/>
          </a:p>
        </p:txBody>
      </p:sp>
    </p:spTree>
    <p:extLst>
      <p:ext uri="{BB962C8B-B14F-4D97-AF65-F5344CB8AC3E}">
        <p14:creationId xmlns:p14="http://schemas.microsoft.com/office/powerpoint/2010/main" val="37731699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smtClean="0">
                <a:solidFill>
                  <a:schemeClr val="tx1"/>
                </a:solidFill>
                <a:effectLst/>
                <a:latin typeface="+mn-lt"/>
                <a:ea typeface="+mn-ea"/>
                <a:cs typeface="+mn-cs"/>
              </a:rPr>
              <a:t>De eerstehulpdiensten zijn blij dat RPO Kempen dit initiatief neemt. Wanneer er zich een noodgeval voordoet, is de patiënt vaak niet in staat om de nodige (medische) gegevens door te geven. Ook de omgeving van de patiënt, overmand door emoties, is in veel gevallen geen hulp. De bestaande digitale platformen voor medische gegevensuitwisseling vangen dit probleem niet op. Ze zijn hier nog niet voldoende voor uitgebouwd. </a:t>
            </a:r>
            <a:endParaRPr lang="nl-BE"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Ook andere zorgverstrekkers, zoals de gezinszorg en thuisverpleging, geven aan dat de</a:t>
            </a:r>
            <a:r>
              <a:rPr lang="nl-NL" sz="1200" kern="1200" baseline="0" dirty="0" smtClean="0">
                <a:solidFill>
                  <a:schemeClr val="tx1"/>
                </a:solidFill>
                <a:effectLst/>
                <a:latin typeface="+mn-lt"/>
                <a:ea typeface="+mn-ea"/>
                <a:cs typeface="+mn-cs"/>
              </a:rPr>
              <a:t> </a:t>
            </a:r>
            <a:r>
              <a:rPr lang="nl-NL" sz="1200" kern="1200" dirty="0" smtClean="0">
                <a:solidFill>
                  <a:schemeClr val="tx1"/>
                </a:solidFill>
                <a:effectLst/>
                <a:latin typeface="+mn-lt"/>
                <a:ea typeface="+mn-ea"/>
                <a:cs typeface="+mn-cs"/>
              </a:rPr>
              <a:t>gele doos een hulp kan zijn bij een incident.</a:t>
            </a:r>
          </a:p>
          <a:p>
            <a:r>
              <a:rPr lang="nl-NL" sz="1200" kern="1200" dirty="0" smtClean="0">
                <a:solidFill>
                  <a:schemeClr val="tx1"/>
                </a:solidFill>
                <a:effectLst/>
                <a:latin typeface="+mn-lt"/>
                <a:ea typeface="+mn-ea"/>
                <a:cs typeface="+mn-cs"/>
              </a:rPr>
              <a:t>Reacties van burgers maar ook thuisverpleegkundigen</a:t>
            </a:r>
            <a:r>
              <a:rPr lang="nl-NL" sz="1200" kern="1200" baseline="0" dirty="0" smtClean="0">
                <a:solidFill>
                  <a:schemeClr val="tx1"/>
                </a:solidFill>
                <a:effectLst/>
                <a:latin typeface="+mn-lt"/>
                <a:ea typeface="+mn-ea"/>
                <a:cs typeface="+mn-cs"/>
              </a:rPr>
              <a:t> (massaal op Facebook): héél positief, veel duimen en handgeklap, soms ook waarom wij niet (niet de doelgroep, gemeente die niet mee doet,…)?, ook wat grappenmakers </a:t>
            </a:r>
            <a:r>
              <a:rPr lang="nl-NL" sz="1200" kern="1200" baseline="0" dirty="0" smtClean="0">
                <a:solidFill>
                  <a:schemeClr val="tx1"/>
                </a:solidFill>
                <a:effectLst/>
                <a:latin typeface="+mn-lt"/>
                <a:ea typeface="+mn-ea"/>
                <a:cs typeface="+mn-cs"/>
                <a:sym typeface="Wingdings" panose="05000000000000000000" pitchFamily="2" charset="2"/>
              </a:rPr>
              <a:t></a:t>
            </a:r>
            <a:endParaRPr lang="nl-NL" sz="1200" kern="1200" baseline="0" dirty="0" smtClean="0">
              <a:solidFill>
                <a:schemeClr val="tx1"/>
              </a:solidFill>
              <a:effectLst/>
              <a:latin typeface="+mn-lt"/>
              <a:ea typeface="+mn-ea"/>
              <a:cs typeface="+mn-cs"/>
            </a:endParaRPr>
          </a:p>
          <a:p>
            <a:endParaRPr lang="nl-NL" sz="1200" kern="1200" baseline="0" dirty="0" smtClean="0">
              <a:solidFill>
                <a:schemeClr val="tx1"/>
              </a:solidFill>
              <a:effectLst/>
              <a:latin typeface="+mn-lt"/>
              <a:ea typeface="+mn-ea"/>
              <a:cs typeface="+mn-cs"/>
            </a:endParaRPr>
          </a:p>
          <a:p>
            <a:r>
              <a:rPr lang="nl-NL" sz="1200" kern="1200" baseline="0" dirty="0" smtClean="0">
                <a:solidFill>
                  <a:schemeClr val="tx1"/>
                </a:solidFill>
                <a:effectLst/>
                <a:latin typeface="+mn-lt"/>
                <a:ea typeface="+mn-ea"/>
                <a:cs typeface="+mn-cs"/>
              </a:rPr>
              <a:t>Tijdens voorstelling eerstelijnszones enkele kanttekeningen: info moet correct én up </a:t>
            </a:r>
            <a:r>
              <a:rPr lang="nl-NL" sz="1200" kern="1200" baseline="0" dirty="0" err="1" smtClean="0">
                <a:solidFill>
                  <a:schemeClr val="tx1"/>
                </a:solidFill>
                <a:effectLst/>
                <a:latin typeface="+mn-lt"/>
                <a:ea typeface="+mn-ea"/>
                <a:cs typeface="+mn-cs"/>
              </a:rPr>
              <a:t>to</a:t>
            </a:r>
            <a:r>
              <a:rPr lang="nl-NL" sz="1200" kern="1200" baseline="0" dirty="0" smtClean="0">
                <a:solidFill>
                  <a:schemeClr val="tx1"/>
                </a:solidFill>
                <a:effectLst/>
                <a:latin typeface="+mn-lt"/>
                <a:ea typeface="+mn-ea"/>
                <a:cs typeface="+mn-cs"/>
              </a:rPr>
              <a:t> date zijn (verantwoordelijkheid van de “eigenaar” van de gele doos – we gaan elk jaar op dag van de senior oproepen om gele doos na te kijken), zal digitale gegevensuitwisseling de gele doos op termijn niet overbodig maken?, jammer dat de uitrol verschillend is (bv doelgroep) over de verschillende gemeenten, timing niet zo gelukkig (corona)</a:t>
            </a:r>
            <a:endParaRPr lang="nl-BE" sz="1200" kern="1200" dirty="0" smtClean="0">
              <a:solidFill>
                <a:schemeClr val="tx1"/>
              </a:solidFill>
              <a:effectLst/>
              <a:latin typeface="+mn-lt"/>
              <a:ea typeface="+mn-ea"/>
              <a:cs typeface="+mn-cs"/>
            </a:endParaRPr>
          </a:p>
          <a:p>
            <a:endParaRPr lang="nl-BE" dirty="0" smtClean="0"/>
          </a:p>
          <a:p>
            <a:endParaRPr lang="nl-BE" dirty="0"/>
          </a:p>
        </p:txBody>
      </p:sp>
      <p:sp>
        <p:nvSpPr>
          <p:cNvPr id="4" name="Tijdelijke aanduiding voor dianummer 3"/>
          <p:cNvSpPr>
            <a:spLocks noGrp="1"/>
          </p:cNvSpPr>
          <p:nvPr>
            <p:ph type="sldNum" sz="quarter" idx="10"/>
          </p:nvPr>
        </p:nvSpPr>
        <p:spPr/>
        <p:txBody>
          <a:bodyPr/>
          <a:lstStyle/>
          <a:p>
            <a:fld id="{3A32C072-3742-49DA-986D-9DB3E985D104}" type="slidenum">
              <a:rPr lang="nl-BE" smtClean="0"/>
              <a:t>12</a:t>
            </a:fld>
            <a:endParaRPr lang="nl-BE"/>
          </a:p>
        </p:txBody>
      </p:sp>
    </p:spTree>
    <p:extLst>
      <p:ext uri="{BB962C8B-B14F-4D97-AF65-F5344CB8AC3E}">
        <p14:creationId xmlns:p14="http://schemas.microsoft.com/office/powerpoint/2010/main" val="35063577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nl-NL" smtClean="0"/>
              <a:t>Klik om de stijl te bewerken</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en-US" dirty="0"/>
          </a:p>
        </p:txBody>
      </p:sp>
      <p:sp>
        <p:nvSpPr>
          <p:cNvPr id="4" name="Date Placeholder 3"/>
          <p:cNvSpPr>
            <a:spLocks noGrp="1"/>
          </p:cNvSpPr>
          <p:nvPr>
            <p:ph type="dt" sz="half" idx="10"/>
          </p:nvPr>
        </p:nvSpPr>
        <p:spPr/>
        <p:txBody>
          <a:bodyPr/>
          <a:lstStyle/>
          <a:p>
            <a:fld id="{0B716E3E-2EA9-45B1-A735-A3782D9D875F}" type="datetimeFigureOut">
              <a:rPr lang="nl-BE" smtClean="0"/>
              <a:t>27/11/2021</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B5D34445-B620-46FA-AA36-642E53EB5719}" type="slidenum">
              <a:rPr lang="nl-BE" smtClean="0"/>
              <a:t>‹nr.›</a:t>
            </a:fld>
            <a:endParaRPr lang="nl-BE"/>
          </a:p>
        </p:txBody>
      </p:sp>
    </p:spTree>
    <p:extLst>
      <p:ext uri="{BB962C8B-B14F-4D97-AF65-F5344CB8AC3E}">
        <p14:creationId xmlns:p14="http://schemas.microsoft.com/office/powerpoint/2010/main" val="35073230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nl-NL" smtClean="0"/>
              <a:t>Klik om de stijl te bewerken</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Tekststijl van het model bewerken</a:t>
            </a:r>
          </a:p>
        </p:txBody>
      </p:sp>
      <p:sp>
        <p:nvSpPr>
          <p:cNvPr id="4" name="Date Placeholder 3"/>
          <p:cNvSpPr>
            <a:spLocks noGrp="1"/>
          </p:cNvSpPr>
          <p:nvPr>
            <p:ph type="dt" sz="half" idx="10"/>
          </p:nvPr>
        </p:nvSpPr>
        <p:spPr/>
        <p:txBody>
          <a:bodyPr/>
          <a:lstStyle/>
          <a:p>
            <a:fld id="{0B716E3E-2EA9-45B1-A735-A3782D9D875F}" type="datetimeFigureOut">
              <a:rPr lang="nl-BE" smtClean="0"/>
              <a:t>27/11/2021</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B5D34445-B620-46FA-AA36-642E53EB5719}" type="slidenum">
              <a:rPr lang="nl-BE" smtClean="0"/>
              <a:t>‹nr.›</a:t>
            </a:fld>
            <a:endParaRPr lang="nl-BE"/>
          </a:p>
        </p:txBody>
      </p:sp>
    </p:spTree>
    <p:extLst>
      <p:ext uri="{BB962C8B-B14F-4D97-AF65-F5344CB8AC3E}">
        <p14:creationId xmlns:p14="http://schemas.microsoft.com/office/powerpoint/2010/main" val="3828946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nl-NL" smtClean="0"/>
              <a:t>Klik om de stijl te bewerken</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smtClean="0"/>
              <a:t>Tekststijl van het model bewerken</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Tekststijl van het model bewerken</a:t>
            </a:r>
          </a:p>
        </p:txBody>
      </p:sp>
      <p:sp>
        <p:nvSpPr>
          <p:cNvPr id="4" name="Date Placeholder 3"/>
          <p:cNvSpPr>
            <a:spLocks noGrp="1"/>
          </p:cNvSpPr>
          <p:nvPr>
            <p:ph type="dt" sz="half" idx="10"/>
          </p:nvPr>
        </p:nvSpPr>
        <p:spPr/>
        <p:txBody>
          <a:bodyPr/>
          <a:lstStyle/>
          <a:p>
            <a:fld id="{0B716E3E-2EA9-45B1-A735-A3782D9D875F}" type="datetimeFigureOut">
              <a:rPr lang="nl-BE" smtClean="0"/>
              <a:t>27/11/2021</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B5D34445-B620-46FA-AA36-642E53EB5719}" type="slidenum">
              <a:rPr lang="nl-BE" smtClean="0"/>
              <a:t>‹nr.›</a:t>
            </a:fld>
            <a:endParaRPr lang="nl-BE"/>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8692330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nl-NL" smtClean="0"/>
              <a:t>Klik om de stijl te bewerken</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Tekststijl van het model bewerken</a:t>
            </a:r>
          </a:p>
        </p:txBody>
      </p:sp>
      <p:sp>
        <p:nvSpPr>
          <p:cNvPr id="4" name="Date Placeholder 3"/>
          <p:cNvSpPr>
            <a:spLocks noGrp="1"/>
          </p:cNvSpPr>
          <p:nvPr>
            <p:ph type="dt" sz="half" idx="10"/>
          </p:nvPr>
        </p:nvSpPr>
        <p:spPr/>
        <p:txBody>
          <a:bodyPr/>
          <a:lstStyle/>
          <a:p>
            <a:fld id="{0B716E3E-2EA9-45B1-A735-A3782D9D875F}" type="datetimeFigureOut">
              <a:rPr lang="nl-BE" smtClean="0"/>
              <a:t>27/11/2021</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B5D34445-B620-46FA-AA36-642E53EB5719}" type="slidenum">
              <a:rPr lang="nl-BE" smtClean="0"/>
              <a:t>‹nr.›</a:t>
            </a:fld>
            <a:endParaRPr lang="nl-BE"/>
          </a:p>
        </p:txBody>
      </p:sp>
    </p:spTree>
    <p:extLst>
      <p:ext uri="{BB962C8B-B14F-4D97-AF65-F5344CB8AC3E}">
        <p14:creationId xmlns:p14="http://schemas.microsoft.com/office/powerpoint/2010/main" val="33008578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Offerte naamkaartje">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nl-NL" smtClean="0"/>
              <a:t>Klik om de stijl te bewerken</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smtClean="0"/>
              <a:t>Tekststijl van het model bewerken</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Tekststijl van het model bewerken</a:t>
            </a:r>
          </a:p>
        </p:txBody>
      </p:sp>
      <p:sp>
        <p:nvSpPr>
          <p:cNvPr id="4" name="Date Placeholder 3"/>
          <p:cNvSpPr>
            <a:spLocks noGrp="1"/>
          </p:cNvSpPr>
          <p:nvPr>
            <p:ph type="dt" sz="half" idx="10"/>
          </p:nvPr>
        </p:nvSpPr>
        <p:spPr/>
        <p:txBody>
          <a:bodyPr/>
          <a:lstStyle/>
          <a:p>
            <a:fld id="{0B716E3E-2EA9-45B1-A735-A3782D9D875F}" type="datetimeFigureOut">
              <a:rPr lang="nl-BE" smtClean="0"/>
              <a:t>27/11/2021</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B5D34445-B620-46FA-AA36-642E53EB5719}" type="slidenum">
              <a:rPr lang="nl-BE" smtClean="0"/>
              <a:t>‹nr.›</a:t>
            </a:fld>
            <a:endParaRPr lang="nl-BE"/>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122500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nl-NL" smtClean="0"/>
              <a:t>Klik om de stijl te bewerken</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smtClean="0"/>
              <a:t>Tekststijl van het model bewerken</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Tekststijl van het model bewerken</a:t>
            </a:r>
          </a:p>
        </p:txBody>
      </p:sp>
      <p:sp>
        <p:nvSpPr>
          <p:cNvPr id="4" name="Date Placeholder 3"/>
          <p:cNvSpPr>
            <a:spLocks noGrp="1"/>
          </p:cNvSpPr>
          <p:nvPr>
            <p:ph type="dt" sz="half" idx="10"/>
          </p:nvPr>
        </p:nvSpPr>
        <p:spPr/>
        <p:txBody>
          <a:bodyPr/>
          <a:lstStyle/>
          <a:p>
            <a:fld id="{0B716E3E-2EA9-45B1-A735-A3782D9D875F}" type="datetimeFigureOut">
              <a:rPr lang="nl-BE" smtClean="0"/>
              <a:t>27/11/2021</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B5D34445-B620-46FA-AA36-642E53EB5719}" type="slidenum">
              <a:rPr lang="nl-BE" smtClean="0"/>
              <a:t>‹nr.›</a:t>
            </a:fld>
            <a:endParaRPr lang="nl-BE"/>
          </a:p>
        </p:txBody>
      </p:sp>
    </p:spTree>
    <p:extLst>
      <p:ext uri="{BB962C8B-B14F-4D97-AF65-F5344CB8AC3E}">
        <p14:creationId xmlns:p14="http://schemas.microsoft.com/office/powerpoint/2010/main" val="42279703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Vertical Text Placeholder 2"/>
          <p:cNvSpPr>
            <a:spLocks noGrp="1"/>
          </p:cNvSpPr>
          <p:nvPr>
            <p:ph type="body" orient="vert" idx="1"/>
          </p:nvPr>
        </p:nvSpPr>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0B716E3E-2EA9-45B1-A735-A3782D9D875F}" type="datetimeFigureOut">
              <a:rPr lang="nl-BE" smtClean="0"/>
              <a:t>27/11/2021</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B5D34445-B620-46FA-AA36-642E53EB5719}" type="slidenum">
              <a:rPr lang="nl-BE" smtClean="0"/>
              <a:t>‹nr.›</a:t>
            </a:fld>
            <a:endParaRPr lang="nl-BE"/>
          </a:p>
        </p:txBody>
      </p:sp>
    </p:spTree>
    <p:extLst>
      <p:ext uri="{BB962C8B-B14F-4D97-AF65-F5344CB8AC3E}">
        <p14:creationId xmlns:p14="http://schemas.microsoft.com/office/powerpoint/2010/main" val="1495670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nl-NL" smtClean="0"/>
              <a:t>Klik om de stijl te bewerken</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0B716E3E-2EA9-45B1-A735-A3782D9D875F}" type="datetimeFigureOut">
              <a:rPr lang="nl-BE" smtClean="0"/>
              <a:t>27/11/2021</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B5D34445-B620-46FA-AA36-642E53EB5719}" type="slidenum">
              <a:rPr lang="nl-BE" smtClean="0"/>
              <a:t>‹nr.›</a:t>
            </a:fld>
            <a:endParaRPr lang="nl-BE"/>
          </a:p>
        </p:txBody>
      </p:sp>
    </p:spTree>
    <p:extLst>
      <p:ext uri="{BB962C8B-B14F-4D97-AF65-F5344CB8AC3E}">
        <p14:creationId xmlns:p14="http://schemas.microsoft.com/office/powerpoint/2010/main" val="2146840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Content Placeholder 2"/>
          <p:cNvSpPr>
            <a:spLocks noGrp="1"/>
          </p:cNvSpPr>
          <p:nvPr>
            <p:ph idx="1"/>
          </p:nvPr>
        </p:nvSpPr>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0B716E3E-2EA9-45B1-A735-A3782D9D875F}" type="datetimeFigureOut">
              <a:rPr lang="nl-BE" smtClean="0"/>
              <a:t>27/11/2021</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B5D34445-B620-46FA-AA36-642E53EB5719}" type="slidenum">
              <a:rPr lang="nl-BE" smtClean="0"/>
              <a:t>‹nr.›</a:t>
            </a:fld>
            <a:endParaRPr lang="nl-BE"/>
          </a:p>
        </p:txBody>
      </p:sp>
    </p:spTree>
    <p:extLst>
      <p:ext uri="{BB962C8B-B14F-4D97-AF65-F5344CB8AC3E}">
        <p14:creationId xmlns:p14="http://schemas.microsoft.com/office/powerpoint/2010/main" val="28607175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nl-NL" smtClean="0"/>
              <a:t>Klik om de stijl te bewerken</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Tekststijl van het model bewerken</a:t>
            </a:r>
          </a:p>
        </p:txBody>
      </p:sp>
      <p:sp>
        <p:nvSpPr>
          <p:cNvPr id="4" name="Date Placeholder 3"/>
          <p:cNvSpPr>
            <a:spLocks noGrp="1"/>
          </p:cNvSpPr>
          <p:nvPr>
            <p:ph type="dt" sz="half" idx="10"/>
          </p:nvPr>
        </p:nvSpPr>
        <p:spPr/>
        <p:txBody>
          <a:bodyPr/>
          <a:lstStyle/>
          <a:p>
            <a:fld id="{0B716E3E-2EA9-45B1-A735-A3782D9D875F}" type="datetimeFigureOut">
              <a:rPr lang="nl-BE" smtClean="0"/>
              <a:t>27/11/2021</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B5D34445-B620-46FA-AA36-642E53EB5719}" type="slidenum">
              <a:rPr lang="nl-BE" smtClean="0"/>
              <a:t>‹nr.›</a:t>
            </a:fld>
            <a:endParaRPr lang="nl-BE"/>
          </a:p>
        </p:txBody>
      </p:sp>
    </p:spTree>
    <p:extLst>
      <p:ext uri="{BB962C8B-B14F-4D97-AF65-F5344CB8AC3E}">
        <p14:creationId xmlns:p14="http://schemas.microsoft.com/office/powerpoint/2010/main" val="1565527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nl-NL" smtClean="0"/>
              <a:t>Klik om de stijl te bewerken</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Date Placeholder 4"/>
          <p:cNvSpPr>
            <a:spLocks noGrp="1"/>
          </p:cNvSpPr>
          <p:nvPr>
            <p:ph type="dt" sz="half" idx="10"/>
          </p:nvPr>
        </p:nvSpPr>
        <p:spPr/>
        <p:txBody>
          <a:bodyPr/>
          <a:lstStyle/>
          <a:p>
            <a:fld id="{0B716E3E-2EA9-45B1-A735-A3782D9D875F}" type="datetimeFigureOut">
              <a:rPr lang="nl-BE" smtClean="0"/>
              <a:t>27/11/2021</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B5D34445-B620-46FA-AA36-642E53EB5719}" type="slidenum">
              <a:rPr lang="nl-BE" smtClean="0"/>
              <a:t>‹nr.›</a:t>
            </a:fld>
            <a:endParaRPr lang="nl-BE"/>
          </a:p>
        </p:txBody>
      </p:sp>
    </p:spTree>
    <p:extLst>
      <p:ext uri="{BB962C8B-B14F-4D97-AF65-F5344CB8AC3E}">
        <p14:creationId xmlns:p14="http://schemas.microsoft.com/office/powerpoint/2010/main" val="36691974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nl-NL" smtClean="0"/>
              <a:t>Klik om de stijl te bewerken</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7" name="Date Placeholder 6"/>
          <p:cNvSpPr>
            <a:spLocks noGrp="1"/>
          </p:cNvSpPr>
          <p:nvPr>
            <p:ph type="dt" sz="half" idx="10"/>
          </p:nvPr>
        </p:nvSpPr>
        <p:spPr/>
        <p:txBody>
          <a:bodyPr/>
          <a:lstStyle/>
          <a:p>
            <a:fld id="{0B716E3E-2EA9-45B1-A735-A3782D9D875F}" type="datetimeFigureOut">
              <a:rPr lang="nl-BE" smtClean="0"/>
              <a:t>27/11/2021</a:t>
            </a:fld>
            <a:endParaRPr lang="nl-BE"/>
          </a:p>
        </p:txBody>
      </p:sp>
      <p:sp>
        <p:nvSpPr>
          <p:cNvPr id="8" name="Footer Placeholder 7"/>
          <p:cNvSpPr>
            <a:spLocks noGrp="1"/>
          </p:cNvSpPr>
          <p:nvPr>
            <p:ph type="ftr" sz="quarter" idx="11"/>
          </p:nvPr>
        </p:nvSpPr>
        <p:spPr/>
        <p:txBody>
          <a:bodyPr/>
          <a:lstStyle/>
          <a:p>
            <a:endParaRPr lang="nl-BE"/>
          </a:p>
        </p:txBody>
      </p:sp>
      <p:sp>
        <p:nvSpPr>
          <p:cNvPr id="9" name="Slide Number Placeholder 8"/>
          <p:cNvSpPr>
            <a:spLocks noGrp="1"/>
          </p:cNvSpPr>
          <p:nvPr>
            <p:ph type="sldNum" sz="quarter" idx="12"/>
          </p:nvPr>
        </p:nvSpPr>
        <p:spPr/>
        <p:txBody>
          <a:bodyPr/>
          <a:lstStyle/>
          <a:p>
            <a:fld id="{B5D34445-B620-46FA-AA36-642E53EB5719}" type="slidenum">
              <a:rPr lang="nl-BE" smtClean="0"/>
              <a:t>‹nr.›</a:t>
            </a:fld>
            <a:endParaRPr lang="nl-BE"/>
          </a:p>
        </p:txBody>
      </p:sp>
    </p:spTree>
    <p:extLst>
      <p:ext uri="{BB962C8B-B14F-4D97-AF65-F5344CB8AC3E}">
        <p14:creationId xmlns:p14="http://schemas.microsoft.com/office/powerpoint/2010/main" val="26504545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nl-NL" smtClean="0"/>
              <a:t>Klik om de stijl te bewerken</a:t>
            </a:r>
            <a:endParaRPr lang="en-US" dirty="0"/>
          </a:p>
        </p:txBody>
      </p:sp>
      <p:sp>
        <p:nvSpPr>
          <p:cNvPr id="3" name="Date Placeholder 2"/>
          <p:cNvSpPr>
            <a:spLocks noGrp="1"/>
          </p:cNvSpPr>
          <p:nvPr>
            <p:ph type="dt" sz="half" idx="10"/>
          </p:nvPr>
        </p:nvSpPr>
        <p:spPr/>
        <p:txBody>
          <a:bodyPr/>
          <a:lstStyle/>
          <a:p>
            <a:fld id="{0B716E3E-2EA9-45B1-A735-A3782D9D875F}" type="datetimeFigureOut">
              <a:rPr lang="nl-BE" smtClean="0"/>
              <a:t>27/11/2021</a:t>
            </a:fld>
            <a:endParaRPr lang="nl-BE"/>
          </a:p>
        </p:txBody>
      </p:sp>
      <p:sp>
        <p:nvSpPr>
          <p:cNvPr id="4" name="Footer Placeholder 3"/>
          <p:cNvSpPr>
            <a:spLocks noGrp="1"/>
          </p:cNvSpPr>
          <p:nvPr>
            <p:ph type="ftr" sz="quarter" idx="11"/>
          </p:nvPr>
        </p:nvSpPr>
        <p:spPr/>
        <p:txBody>
          <a:bodyPr/>
          <a:lstStyle/>
          <a:p>
            <a:endParaRPr lang="nl-BE"/>
          </a:p>
        </p:txBody>
      </p:sp>
      <p:sp>
        <p:nvSpPr>
          <p:cNvPr id="5" name="Slide Number Placeholder 4"/>
          <p:cNvSpPr>
            <a:spLocks noGrp="1"/>
          </p:cNvSpPr>
          <p:nvPr>
            <p:ph type="sldNum" sz="quarter" idx="12"/>
          </p:nvPr>
        </p:nvSpPr>
        <p:spPr/>
        <p:txBody>
          <a:bodyPr/>
          <a:lstStyle/>
          <a:p>
            <a:fld id="{B5D34445-B620-46FA-AA36-642E53EB5719}" type="slidenum">
              <a:rPr lang="nl-BE" smtClean="0"/>
              <a:t>‹nr.›</a:t>
            </a:fld>
            <a:endParaRPr lang="nl-BE"/>
          </a:p>
        </p:txBody>
      </p:sp>
    </p:spTree>
    <p:extLst>
      <p:ext uri="{BB962C8B-B14F-4D97-AF65-F5344CB8AC3E}">
        <p14:creationId xmlns:p14="http://schemas.microsoft.com/office/powerpoint/2010/main" val="34461639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716E3E-2EA9-45B1-A735-A3782D9D875F}" type="datetimeFigureOut">
              <a:rPr lang="nl-BE" smtClean="0"/>
              <a:t>27/11/2021</a:t>
            </a:fld>
            <a:endParaRPr lang="nl-BE"/>
          </a:p>
        </p:txBody>
      </p:sp>
      <p:sp>
        <p:nvSpPr>
          <p:cNvPr id="3" name="Footer Placeholder 2"/>
          <p:cNvSpPr>
            <a:spLocks noGrp="1"/>
          </p:cNvSpPr>
          <p:nvPr>
            <p:ph type="ftr" sz="quarter" idx="11"/>
          </p:nvPr>
        </p:nvSpPr>
        <p:spPr/>
        <p:txBody>
          <a:bodyPr/>
          <a:lstStyle/>
          <a:p>
            <a:endParaRPr lang="nl-BE"/>
          </a:p>
        </p:txBody>
      </p:sp>
      <p:sp>
        <p:nvSpPr>
          <p:cNvPr id="4" name="Slide Number Placeholder 3"/>
          <p:cNvSpPr>
            <a:spLocks noGrp="1"/>
          </p:cNvSpPr>
          <p:nvPr>
            <p:ph type="sldNum" sz="quarter" idx="12"/>
          </p:nvPr>
        </p:nvSpPr>
        <p:spPr/>
        <p:txBody>
          <a:bodyPr/>
          <a:lstStyle/>
          <a:p>
            <a:fld id="{B5D34445-B620-46FA-AA36-642E53EB5719}" type="slidenum">
              <a:rPr lang="nl-BE" smtClean="0"/>
              <a:t>‹nr.›</a:t>
            </a:fld>
            <a:endParaRPr lang="nl-BE"/>
          </a:p>
        </p:txBody>
      </p:sp>
    </p:spTree>
    <p:extLst>
      <p:ext uri="{BB962C8B-B14F-4D97-AF65-F5344CB8AC3E}">
        <p14:creationId xmlns:p14="http://schemas.microsoft.com/office/powerpoint/2010/main" val="22447454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nl-NL" smtClean="0"/>
              <a:t>Klik om de stijl te bewerken</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smtClean="0"/>
              <a:t>Tekststijl van het model bewerken</a:t>
            </a:r>
          </a:p>
        </p:txBody>
      </p:sp>
      <p:sp>
        <p:nvSpPr>
          <p:cNvPr id="5" name="Date Placeholder 4"/>
          <p:cNvSpPr>
            <a:spLocks noGrp="1"/>
          </p:cNvSpPr>
          <p:nvPr>
            <p:ph type="dt" sz="half" idx="10"/>
          </p:nvPr>
        </p:nvSpPr>
        <p:spPr/>
        <p:txBody>
          <a:bodyPr/>
          <a:lstStyle/>
          <a:p>
            <a:fld id="{0B716E3E-2EA9-45B1-A735-A3782D9D875F}" type="datetimeFigureOut">
              <a:rPr lang="nl-BE" smtClean="0"/>
              <a:t>27/11/2021</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B5D34445-B620-46FA-AA36-642E53EB5719}" type="slidenum">
              <a:rPr lang="nl-BE" smtClean="0"/>
              <a:t>‹nr.›</a:t>
            </a:fld>
            <a:endParaRPr lang="nl-BE"/>
          </a:p>
        </p:txBody>
      </p:sp>
    </p:spTree>
    <p:extLst>
      <p:ext uri="{BB962C8B-B14F-4D97-AF65-F5344CB8AC3E}">
        <p14:creationId xmlns:p14="http://schemas.microsoft.com/office/powerpoint/2010/main" val="30272460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nl-NL" smtClean="0"/>
              <a:t>Klik om de stijl te bewerken</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smtClean="0"/>
              <a:t>Klik op het pictogram als u een afbeelding wilt toevoegen</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sp>
        <p:nvSpPr>
          <p:cNvPr id="5" name="Date Placeholder 4"/>
          <p:cNvSpPr>
            <a:spLocks noGrp="1"/>
          </p:cNvSpPr>
          <p:nvPr>
            <p:ph type="dt" sz="half" idx="10"/>
          </p:nvPr>
        </p:nvSpPr>
        <p:spPr/>
        <p:txBody>
          <a:bodyPr/>
          <a:lstStyle/>
          <a:p>
            <a:fld id="{0B716E3E-2EA9-45B1-A735-A3782D9D875F}" type="datetimeFigureOut">
              <a:rPr lang="nl-BE" smtClean="0"/>
              <a:t>27/11/2021</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B5D34445-B620-46FA-AA36-642E53EB5719}" type="slidenum">
              <a:rPr lang="nl-BE" smtClean="0"/>
              <a:t>‹nr.›</a:t>
            </a:fld>
            <a:endParaRPr lang="nl-BE"/>
          </a:p>
        </p:txBody>
      </p:sp>
    </p:spTree>
    <p:extLst>
      <p:ext uri="{BB962C8B-B14F-4D97-AF65-F5344CB8AC3E}">
        <p14:creationId xmlns:p14="http://schemas.microsoft.com/office/powerpoint/2010/main" val="18450386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nl-NL" smtClean="0"/>
              <a:t>Klik om de stijl te bewerken</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B716E3E-2EA9-45B1-A735-A3782D9D875F}" type="datetimeFigureOut">
              <a:rPr lang="nl-BE" smtClean="0"/>
              <a:t>27/11/2021</a:t>
            </a:fld>
            <a:endParaRPr lang="nl-BE"/>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nl-BE"/>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B5D34445-B620-46FA-AA36-642E53EB5719}" type="slidenum">
              <a:rPr lang="nl-BE" smtClean="0"/>
              <a:t>‹nr.›</a:t>
            </a:fld>
            <a:endParaRPr lang="nl-BE"/>
          </a:p>
        </p:txBody>
      </p:sp>
    </p:spTree>
    <p:extLst>
      <p:ext uri="{BB962C8B-B14F-4D97-AF65-F5344CB8AC3E}">
        <p14:creationId xmlns:p14="http://schemas.microsoft.com/office/powerpoint/2010/main" val="33029024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hyperlink" Target="mailto:severine.appelmans@iok.be" TargetMode="External"/><Relationship Id="rId2" Type="http://schemas.openxmlformats.org/officeDocument/2006/relationships/hyperlink" Target="mailto:rosette.broeckx@skynet.be" TargetMode="External"/><Relationship Id="rId1" Type="http://schemas.openxmlformats.org/officeDocument/2006/relationships/slideLayout" Target="../slideLayouts/slideLayout2.xml"/><Relationship Id="rId4" Type="http://schemas.openxmlformats.org/officeDocument/2006/relationships/hyperlink" Target="mailto:Severine.appelmans@iok.b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BE" sz="6000" dirty="0" smtClean="0">
                <a:latin typeface="Arial" panose="020B0604020202020204" pitchFamily="34" charset="0"/>
                <a:cs typeface="Arial" panose="020B0604020202020204" pitchFamily="34" charset="0"/>
              </a:rPr>
              <a:t>De gele doos</a:t>
            </a:r>
            <a:r>
              <a:rPr lang="nl-BE" dirty="0" smtClean="0">
                <a:latin typeface="Arial" panose="020B0604020202020204" pitchFamily="34" charset="0"/>
                <a:cs typeface="Arial" panose="020B0604020202020204" pitchFamily="34" charset="0"/>
              </a:rPr>
              <a:t/>
            </a:r>
            <a:br>
              <a:rPr lang="nl-BE" dirty="0" smtClean="0">
                <a:latin typeface="Arial" panose="020B0604020202020204" pitchFamily="34" charset="0"/>
                <a:cs typeface="Arial" panose="020B0604020202020204" pitchFamily="34" charset="0"/>
              </a:rPr>
            </a:br>
            <a:r>
              <a:rPr lang="nl-BE" sz="2700" dirty="0" smtClean="0">
                <a:latin typeface="Arial" panose="020B0604020202020204" pitchFamily="34" charset="0"/>
                <a:cs typeface="Arial" panose="020B0604020202020204" pitchFamily="34" charset="0"/>
              </a:rPr>
              <a:t>kan je leven redden</a:t>
            </a:r>
            <a:endParaRPr lang="nl-BE" sz="2700" dirty="0">
              <a:latin typeface="Arial" panose="020B0604020202020204" pitchFamily="34" charset="0"/>
              <a:cs typeface="Arial" panose="020B0604020202020204" pitchFamily="34" charset="0"/>
            </a:endParaRP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944477" y="2160588"/>
            <a:ext cx="5678659" cy="3881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545298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stretch>
            <a:fillRect/>
          </a:stretch>
        </p:blipFill>
        <p:spPr>
          <a:xfrm>
            <a:off x="2123728" y="174923"/>
            <a:ext cx="4763277" cy="6683077"/>
          </a:xfrm>
          <a:prstGeom prst="rect">
            <a:avLst/>
          </a:prstGeom>
        </p:spPr>
      </p:pic>
    </p:spTree>
    <p:extLst>
      <p:ext uri="{BB962C8B-B14F-4D97-AF65-F5344CB8AC3E}">
        <p14:creationId xmlns:p14="http://schemas.microsoft.com/office/powerpoint/2010/main" val="41699934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stretch>
            <a:fillRect/>
          </a:stretch>
        </p:blipFill>
        <p:spPr>
          <a:xfrm>
            <a:off x="2123728" y="0"/>
            <a:ext cx="4815333" cy="6644977"/>
          </a:xfrm>
          <a:prstGeom prst="rect">
            <a:avLst/>
          </a:prstGeom>
        </p:spPr>
      </p:pic>
    </p:spTree>
    <p:extLst>
      <p:ext uri="{BB962C8B-B14F-4D97-AF65-F5344CB8AC3E}">
        <p14:creationId xmlns:p14="http://schemas.microsoft.com/office/powerpoint/2010/main" val="16432469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9552" y="274638"/>
            <a:ext cx="8147248" cy="778098"/>
          </a:xfrm>
        </p:spPr>
        <p:txBody>
          <a:bodyPr/>
          <a:lstStyle/>
          <a:p>
            <a:r>
              <a:rPr lang="nl-BE" b="1" dirty="0" smtClean="0">
                <a:latin typeface="Arial" panose="020B0604020202020204" pitchFamily="34" charset="0"/>
                <a:cs typeface="Arial" panose="020B0604020202020204" pitchFamily="34" charset="0"/>
              </a:rPr>
              <a:t>Reacties</a:t>
            </a:r>
            <a:r>
              <a:rPr lang="nl-BE" dirty="0" smtClean="0">
                <a:latin typeface="Arial" panose="020B0604020202020204" pitchFamily="34" charset="0"/>
                <a:cs typeface="Arial" panose="020B0604020202020204" pitchFamily="34" charset="0"/>
              </a:rPr>
              <a:t> </a:t>
            </a:r>
            <a:endParaRPr lang="nl-BE" dirty="0">
              <a:latin typeface="Arial" panose="020B0604020202020204" pitchFamily="34" charset="0"/>
              <a:cs typeface="Arial" panose="020B0604020202020204" pitchFamily="34" charset="0"/>
            </a:endParaRPr>
          </a:p>
        </p:txBody>
      </p:sp>
      <p:pic>
        <p:nvPicPr>
          <p:cNvPr id="7170"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3974" t="11680" r="1250" b="11271"/>
          <a:stretch/>
        </p:blipFill>
        <p:spPr bwMode="auto">
          <a:xfrm>
            <a:off x="107505" y="1052737"/>
            <a:ext cx="8496944" cy="38307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75704" t="19999" r="1171" b="17917"/>
          <a:stretch/>
        </p:blipFill>
        <p:spPr bwMode="auto">
          <a:xfrm>
            <a:off x="6588223" y="3573016"/>
            <a:ext cx="2002693" cy="3024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05848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b="1" dirty="0">
                <a:latin typeface="Arial" panose="020B0604020202020204" pitchFamily="34" charset="0"/>
                <a:cs typeface="Arial" panose="020B0604020202020204" pitchFamily="34" charset="0"/>
              </a:rPr>
              <a:t>Meer info?</a:t>
            </a:r>
          </a:p>
        </p:txBody>
      </p:sp>
      <p:sp>
        <p:nvSpPr>
          <p:cNvPr id="3" name="Tijdelijke aanduiding voor inhoud 2"/>
          <p:cNvSpPr>
            <a:spLocks noGrp="1"/>
          </p:cNvSpPr>
          <p:nvPr>
            <p:ph idx="1"/>
          </p:nvPr>
        </p:nvSpPr>
        <p:spPr/>
        <p:txBody>
          <a:bodyPr>
            <a:normAutofit fontScale="92500" lnSpcReduction="10000"/>
          </a:bodyPr>
          <a:lstStyle/>
          <a:p>
            <a:r>
              <a:rPr lang="nl-BE" sz="2800" dirty="0" smtClean="0">
                <a:latin typeface="Arial" panose="020B0604020202020204" pitchFamily="34" charset="0"/>
                <a:cs typeface="Arial" panose="020B0604020202020204" pitchFamily="34" charset="0"/>
              </a:rPr>
              <a:t>www.welzijnszorgkempen.be/gele-doos</a:t>
            </a:r>
            <a:endParaRPr lang="nl-BE" sz="2800" dirty="0">
              <a:latin typeface="Arial" panose="020B0604020202020204" pitchFamily="34" charset="0"/>
              <a:cs typeface="Arial" panose="020B0604020202020204" pitchFamily="34" charset="0"/>
            </a:endParaRPr>
          </a:p>
          <a:p>
            <a:r>
              <a:rPr lang="nl-BE" sz="2800" dirty="0" smtClean="0">
                <a:latin typeface="Arial" panose="020B0604020202020204" pitchFamily="34" charset="0"/>
                <a:cs typeface="Arial" panose="020B0604020202020204" pitchFamily="34" charset="0"/>
              </a:rPr>
              <a:t>Facebook-pagina: Gele doos Kempen</a:t>
            </a:r>
          </a:p>
          <a:p>
            <a:endParaRPr lang="nl-BE" sz="2800" dirty="0">
              <a:latin typeface="Arial" panose="020B0604020202020204" pitchFamily="34" charset="0"/>
              <a:cs typeface="Arial" panose="020B0604020202020204" pitchFamily="34" charset="0"/>
            </a:endParaRPr>
          </a:p>
          <a:p>
            <a:endParaRPr lang="nl-BE" sz="2800" dirty="0" smtClean="0">
              <a:latin typeface="Arial" panose="020B0604020202020204" pitchFamily="34" charset="0"/>
              <a:cs typeface="Arial" panose="020B0604020202020204" pitchFamily="34" charset="0"/>
            </a:endParaRPr>
          </a:p>
          <a:p>
            <a:r>
              <a:rPr lang="nl-BE" sz="2800" dirty="0" smtClean="0">
                <a:latin typeface="Arial" panose="020B0604020202020204" pitchFamily="34" charset="0"/>
                <a:cs typeface="Arial" panose="020B0604020202020204" pitchFamily="34" charset="0"/>
              </a:rPr>
              <a:t>RPO Kempen: </a:t>
            </a:r>
            <a:r>
              <a:rPr lang="nl-BE" sz="2800" u="sng" dirty="0" smtClean="0">
                <a:latin typeface="Arial" panose="020B0604020202020204" pitchFamily="34" charset="0"/>
                <a:cs typeface="Arial" panose="020B0604020202020204" pitchFamily="34" charset="0"/>
                <a:hlinkClick r:id="rId2"/>
              </a:rPr>
              <a:t>rosette.broeckx@skynet.be</a:t>
            </a:r>
            <a:endParaRPr lang="nl-BE" sz="2800" u="sng" dirty="0" smtClean="0">
              <a:latin typeface="Arial" panose="020B0604020202020204" pitchFamily="34" charset="0"/>
              <a:cs typeface="Arial" panose="020B0604020202020204" pitchFamily="34" charset="0"/>
            </a:endParaRPr>
          </a:p>
          <a:p>
            <a:r>
              <a:rPr lang="nl-BE" sz="2800" dirty="0">
                <a:latin typeface="Arial" panose="020B0604020202020204" pitchFamily="34" charset="0"/>
                <a:cs typeface="Arial" panose="020B0604020202020204" pitchFamily="34" charset="0"/>
              </a:rPr>
              <a:t>Welzijnszorg </a:t>
            </a:r>
            <a:r>
              <a:rPr lang="nl-BE" sz="2800" dirty="0" smtClean="0">
                <a:latin typeface="Arial" panose="020B0604020202020204" pitchFamily="34" charset="0"/>
                <a:cs typeface="Arial" panose="020B0604020202020204" pitchFamily="34" charset="0"/>
              </a:rPr>
              <a:t>Kempen: </a:t>
            </a:r>
            <a:r>
              <a:rPr lang="nl-BE" sz="2800" u="sng" dirty="0">
                <a:latin typeface="Arial" panose="020B0604020202020204" pitchFamily="34" charset="0"/>
                <a:cs typeface="Arial" panose="020B0604020202020204" pitchFamily="34" charset="0"/>
                <a:hlinkClick r:id="rId3"/>
              </a:rPr>
              <a:t>s</a:t>
            </a:r>
            <a:r>
              <a:rPr lang="nl-BE" sz="2800" u="sng" dirty="0">
                <a:latin typeface="Arial" panose="020B0604020202020204" pitchFamily="34" charset="0"/>
                <a:cs typeface="Arial" panose="020B0604020202020204" pitchFamily="34" charset="0"/>
                <a:hlinkClick r:id="rId4"/>
              </a:rPr>
              <a:t>everine.appelmans@iok.be</a:t>
            </a:r>
            <a:endParaRPr lang="nl-BE" sz="2800"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686026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b="1" dirty="0" smtClean="0">
                <a:latin typeface="Arial" panose="020B0604020202020204" pitchFamily="34" charset="0"/>
                <a:cs typeface="Arial" panose="020B0604020202020204" pitchFamily="34" charset="0"/>
              </a:rPr>
              <a:t>Wat is het?</a:t>
            </a:r>
            <a:endParaRPr lang="nl-BE" b="1" dirty="0">
              <a:latin typeface="Arial" panose="020B0604020202020204" pitchFamily="34" charset="0"/>
              <a:cs typeface="Arial" panose="020B0604020202020204" pitchFamily="34" charset="0"/>
            </a:endParaRPr>
          </a:p>
        </p:txBody>
      </p:sp>
      <p:sp>
        <p:nvSpPr>
          <p:cNvPr id="3" name="Tijdelijke aanduiding voor inhoud 2"/>
          <p:cNvSpPr>
            <a:spLocks noGrp="1"/>
          </p:cNvSpPr>
          <p:nvPr>
            <p:ph idx="1"/>
          </p:nvPr>
        </p:nvSpPr>
        <p:spPr>
          <a:xfrm>
            <a:off x="457200" y="2060848"/>
            <a:ext cx="8219256" cy="4065315"/>
          </a:xfrm>
        </p:spPr>
        <p:txBody>
          <a:bodyPr>
            <a:normAutofit lnSpcReduction="10000"/>
          </a:bodyPr>
          <a:lstStyle/>
          <a:p>
            <a:r>
              <a:rPr lang="nl-BE" sz="2600" b="0" i="0" dirty="0" smtClean="0">
                <a:effectLst/>
                <a:latin typeface="Arial" panose="020B0604020202020204" pitchFamily="34" charset="0"/>
                <a:cs typeface="Arial" panose="020B0604020202020204" pitchFamily="34" charset="0"/>
              </a:rPr>
              <a:t>In de gele doos stop je </a:t>
            </a:r>
            <a:r>
              <a:rPr lang="nl-BE" sz="2600" b="1" i="0" dirty="0" smtClean="0">
                <a:effectLst/>
                <a:latin typeface="Arial" panose="020B0604020202020204" pitchFamily="34" charset="0"/>
                <a:cs typeface="Arial" panose="020B0604020202020204" pitchFamily="34" charset="0"/>
              </a:rPr>
              <a:t>medische en andere gegevens over jezelf</a:t>
            </a:r>
            <a:r>
              <a:rPr lang="nl-BE" sz="2600" b="0" i="0" dirty="0" smtClean="0">
                <a:effectLst/>
                <a:latin typeface="Arial" panose="020B0604020202020204" pitchFamily="34" charset="0"/>
                <a:cs typeface="Arial" panose="020B0604020202020204" pitchFamily="34" charset="0"/>
              </a:rPr>
              <a:t>, die nuttig zijn voor diensten als brandweer, politie en medische hulpverleners in een </a:t>
            </a:r>
            <a:r>
              <a:rPr lang="nl-BE" sz="2600" b="1" i="0" dirty="0" smtClean="0">
                <a:effectLst/>
                <a:latin typeface="Arial" panose="020B0604020202020204" pitchFamily="34" charset="0"/>
                <a:cs typeface="Arial" panose="020B0604020202020204" pitchFamily="34" charset="0"/>
              </a:rPr>
              <a:t>noodsituatie</a:t>
            </a:r>
            <a:r>
              <a:rPr lang="nl-BE" sz="2600" b="0" i="0" dirty="0" smtClean="0">
                <a:effectLst/>
                <a:latin typeface="Arial" panose="020B0604020202020204" pitchFamily="34" charset="0"/>
                <a:cs typeface="Arial" panose="020B0604020202020204" pitchFamily="34" charset="0"/>
              </a:rPr>
              <a:t>. </a:t>
            </a:r>
          </a:p>
          <a:p>
            <a:r>
              <a:rPr lang="nl-BE" sz="2600" b="0" i="0" dirty="0" smtClean="0">
                <a:effectLst/>
                <a:latin typeface="Arial" panose="020B0604020202020204" pitchFamily="34" charset="0"/>
                <a:cs typeface="Arial" panose="020B0604020202020204" pitchFamily="34" charset="0"/>
              </a:rPr>
              <a:t>Je bewaart ze in je </a:t>
            </a:r>
            <a:r>
              <a:rPr lang="nl-BE" sz="2600" b="1" i="0" dirty="0" smtClean="0">
                <a:effectLst/>
                <a:latin typeface="Arial" panose="020B0604020202020204" pitchFamily="34" charset="0"/>
                <a:cs typeface="Arial" panose="020B0604020202020204" pitchFamily="34" charset="0"/>
              </a:rPr>
              <a:t>koelkast</a:t>
            </a:r>
            <a:r>
              <a:rPr lang="nl-BE" sz="2600" b="0" i="0" dirty="0" smtClean="0">
                <a:effectLst/>
                <a:latin typeface="Arial" panose="020B0604020202020204" pitchFamily="34" charset="0"/>
                <a:cs typeface="Arial" panose="020B0604020202020204" pitchFamily="34" charset="0"/>
              </a:rPr>
              <a:t> omdat dit een gemakkelijke vindplaats is voor hulpdiensten.</a:t>
            </a:r>
          </a:p>
          <a:p>
            <a:r>
              <a:rPr lang="nl-BE" sz="2600" b="0" i="0" dirty="0" smtClean="0">
                <a:effectLst/>
                <a:latin typeface="Arial" panose="020B0604020202020204" pitchFamily="34" charset="0"/>
                <a:cs typeface="Arial" panose="020B0604020202020204" pitchFamily="34" charset="0"/>
              </a:rPr>
              <a:t>Door de meegeleverde </a:t>
            </a:r>
            <a:r>
              <a:rPr lang="nl-BE" sz="2600" b="1" i="0" dirty="0" smtClean="0">
                <a:effectLst/>
                <a:latin typeface="Arial" panose="020B0604020202020204" pitchFamily="34" charset="0"/>
                <a:cs typeface="Arial" panose="020B0604020202020204" pitchFamily="34" charset="0"/>
              </a:rPr>
              <a:t>sticker</a:t>
            </a:r>
            <a:r>
              <a:rPr lang="nl-BE" sz="2600" b="0" i="0" dirty="0" smtClean="0">
                <a:effectLst/>
                <a:latin typeface="Arial" panose="020B0604020202020204" pitchFamily="34" charset="0"/>
                <a:cs typeface="Arial" panose="020B0604020202020204" pitchFamily="34" charset="0"/>
              </a:rPr>
              <a:t> te plakken op de binnenkant van je voordeur, weten hulpverleners dat er een gele doos in je koelkast zit. Zo vinden ze snel de nodige informatie om gepaste hulp te bieden.</a:t>
            </a:r>
          </a:p>
          <a:p>
            <a:endParaRPr lang="nl-BE" dirty="0"/>
          </a:p>
        </p:txBody>
      </p:sp>
      <p:pic>
        <p:nvPicPr>
          <p:cNvPr id="2053"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6134" t="10035" r="35052" b="20137"/>
          <a:stretch/>
        </p:blipFill>
        <p:spPr bwMode="auto">
          <a:xfrm>
            <a:off x="6732240" y="116632"/>
            <a:ext cx="1925771" cy="19487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163155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b="1" dirty="0">
                <a:latin typeface="Arial" panose="020B0604020202020204" pitchFamily="34" charset="0"/>
                <a:cs typeface="Arial" panose="020B0604020202020204" pitchFamily="34" charset="0"/>
              </a:rPr>
              <a:t>Aanpak in de Kempen</a:t>
            </a:r>
          </a:p>
        </p:txBody>
      </p:sp>
      <p:pic>
        <p:nvPicPr>
          <p:cNvPr id="614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15616" y="1772816"/>
            <a:ext cx="2091109" cy="362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2" name="Picture 8"/>
          <p:cNvPicPr>
            <a:picLocks noChangeAspect="1" noChangeArrowheads="1"/>
          </p:cNvPicPr>
          <p:nvPr/>
        </p:nvPicPr>
        <p:blipFill rotWithShape="1">
          <a:blip r:embed="rId4">
            <a:extLst>
              <a:ext uri="{28A0092B-C50C-407E-A947-70E740481C1C}">
                <a14:useLocalDpi xmlns:a14="http://schemas.microsoft.com/office/drawing/2010/main" val="0"/>
              </a:ext>
            </a:extLst>
          </a:blip>
          <a:srcRect l="22732" t="15945" r="43479" b="6254"/>
          <a:stretch/>
        </p:blipFill>
        <p:spPr bwMode="auto">
          <a:xfrm>
            <a:off x="3779912" y="1340767"/>
            <a:ext cx="3312368" cy="42901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kstvak 3"/>
          <p:cNvSpPr txBox="1"/>
          <p:nvPr/>
        </p:nvSpPr>
        <p:spPr>
          <a:xfrm>
            <a:off x="3707904" y="5877272"/>
            <a:ext cx="4258025" cy="369332"/>
          </a:xfrm>
          <a:prstGeom prst="rect">
            <a:avLst/>
          </a:prstGeom>
          <a:noFill/>
        </p:spPr>
        <p:txBody>
          <a:bodyPr wrap="none" rtlCol="0">
            <a:spAutoFit/>
          </a:bodyPr>
          <a:lstStyle/>
          <a:p>
            <a:r>
              <a:rPr lang="nl-BE" dirty="0" smtClean="0"/>
              <a:t>22 gemeenten en hun seniorenadviesraden</a:t>
            </a:r>
            <a:endParaRPr lang="nl-BE" dirty="0"/>
          </a:p>
        </p:txBody>
      </p:sp>
    </p:spTree>
    <p:extLst>
      <p:ext uri="{BB962C8B-B14F-4D97-AF65-F5344CB8AC3E}">
        <p14:creationId xmlns:p14="http://schemas.microsoft.com/office/powerpoint/2010/main" val="14326174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b="1" dirty="0">
                <a:latin typeface="Arial" panose="020B0604020202020204" pitchFamily="34" charset="0"/>
                <a:cs typeface="Arial" panose="020B0604020202020204" pitchFamily="34" charset="0"/>
              </a:rPr>
              <a:t>Wat hoort er in de gele doos?</a:t>
            </a:r>
          </a:p>
        </p:txBody>
      </p:sp>
      <p:sp>
        <p:nvSpPr>
          <p:cNvPr id="3" name="Tijdelijke aanduiding voor inhoud 2"/>
          <p:cNvSpPr>
            <a:spLocks noGrp="1"/>
          </p:cNvSpPr>
          <p:nvPr>
            <p:ph idx="1"/>
          </p:nvPr>
        </p:nvSpPr>
        <p:spPr>
          <a:xfrm>
            <a:off x="609599" y="1776643"/>
            <a:ext cx="6347714" cy="3880773"/>
          </a:xfrm>
        </p:spPr>
        <p:txBody>
          <a:bodyPr>
            <a:noAutofit/>
          </a:bodyPr>
          <a:lstStyle/>
          <a:p>
            <a:pPr marL="0" indent="0">
              <a:buNone/>
            </a:pPr>
            <a:endParaRPr lang="nl-BE" sz="2000" b="1" dirty="0">
              <a:latin typeface="Arial" panose="020B0604020202020204" pitchFamily="34" charset="0"/>
              <a:cs typeface="Arial" panose="020B0604020202020204" pitchFamily="34" charset="0"/>
            </a:endParaRPr>
          </a:p>
          <a:p>
            <a:r>
              <a:rPr lang="nl-BE" sz="2000" b="1" dirty="0" smtClean="0">
                <a:latin typeface="Arial" panose="020B0604020202020204" pitchFamily="34" charset="0"/>
                <a:cs typeface="Arial" panose="020B0604020202020204" pitchFamily="34" charset="0"/>
              </a:rPr>
              <a:t>Kopie </a:t>
            </a:r>
            <a:r>
              <a:rPr lang="nl-BE" sz="2000" b="1" dirty="0">
                <a:latin typeface="Arial" panose="020B0604020202020204" pitchFamily="34" charset="0"/>
                <a:cs typeface="Arial" panose="020B0604020202020204" pitchFamily="34" charset="0"/>
              </a:rPr>
              <a:t>van je identiteitskaart </a:t>
            </a:r>
            <a:r>
              <a:rPr lang="nl-BE" sz="2000" dirty="0">
                <a:latin typeface="Arial" panose="020B0604020202020204" pitchFamily="34" charset="0"/>
                <a:cs typeface="Arial" panose="020B0604020202020204" pitchFamily="34" charset="0"/>
              </a:rPr>
              <a:t>(waarop je </a:t>
            </a:r>
            <a:r>
              <a:rPr lang="nl-BE" sz="2000" dirty="0" smtClean="0">
                <a:latin typeface="Arial" panose="020B0604020202020204" pitchFamily="34" charset="0"/>
                <a:cs typeface="Arial" panose="020B0604020202020204" pitchFamily="34" charset="0"/>
              </a:rPr>
              <a:t>duidelijk </a:t>
            </a:r>
            <a:r>
              <a:rPr lang="nl-BE" sz="2000" dirty="0">
                <a:latin typeface="Arial" panose="020B0604020202020204" pitchFamily="34" charset="0"/>
                <a:cs typeface="Arial" panose="020B0604020202020204" pitchFamily="34" charset="0"/>
              </a:rPr>
              <a:t>nog herkenbaar bent) of een </a:t>
            </a:r>
            <a:r>
              <a:rPr lang="nl-BE" sz="2000" b="1" dirty="0">
                <a:latin typeface="Arial" panose="020B0604020202020204" pitchFamily="34" charset="0"/>
                <a:cs typeface="Arial" panose="020B0604020202020204" pitchFamily="34" charset="0"/>
              </a:rPr>
              <a:t>recente </a:t>
            </a:r>
            <a:r>
              <a:rPr lang="nl-BE" sz="2000" b="1" dirty="0" smtClean="0">
                <a:latin typeface="Arial" panose="020B0604020202020204" pitchFamily="34" charset="0"/>
                <a:cs typeface="Arial" panose="020B0604020202020204" pitchFamily="34" charset="0"/>
              </a:rPr>
              <a:t>foto</a:t>
            </a:r>
            <a:endParaRPr lang="nl-BE" sz="2000" b="1" dirty="0">
              <a:latin typeface="Arial" panose="020B0604020202020204" pitchFamily="34" charset="0"/>
              <a:cs typeface="Arial" panose="020B0604020202020204" pitchFamily="34" charset="0"/>
            </a:endParaRPr>
          </a:p>
          <a:p>
            <a:r>
              <a:rPr lang="nl-BE" sz="2000" b="1" dirty="0">
                <a:latin typeface="Arial" panose="020B0604020202020204" pitchFamily="34" charset="0"/>
                <a:cs typeface="Arial" panose="020B0604020202020204" pitchFamily="34" charset="0"/>
              </a:rPr>
              <a:t>M</a:t>
            </a:r>
            <a:r>
              <a:rPr lang="nl-BE" sz="2000" b="1" dirty="0" smtClean="0">
                <a:latin typeface="Arial" panose="020B0604020202020204" pitchFamily="34" charset="0"/>
                <a:cs typeface="Arial" panose="020B0604020202020204" pitchFamily="34" charset="0"/>
              </a:rPr>
              <a:t>edische fiche</a:t>
            </a:r>
            <a:r>
              <a:rPr lang="nl-BE" sz="2000" dirty="0" smtClean="0">
                <a:latin typeface="Arial" panose="020B0604020202020204" pitchFamily="34" charset="0"/>
                <a:cs typeface="Arial" panose="020B0604020202020204" pitchFamily="34" charset="0"/>
              </a:rPr>
              <a:t> </a:t>
            </a:r>
          </a:p>
          <a:p>
            <a:r>
              <a:rPr lang="nl-BE" sz="2000" b="1" dirty="0">
                <a:latin typeface="Arial" panose="020B0604020202020204" pitchFamily="34" charset="0"/>
                <a:cs typeface="Arial" panose="020B0604020202020204" pitchFamily="34" charset="0"/>
              </a:rPr>
              <a:t>M</a:t>
            </a:r>
            <a:r>
              <a:rPr lang="nl-BE" sz="2000" b="1" dirty="0" smtClean="0">
                <a:latin typeface="Arial" panose="020B0604020202020204" pitchFamily="34" charset="0"/>
                <a:cs typeface="Arial" panose="020B0604020202020204" pitchFamily="34" charset="0"/>
              </a:rPr>
              <a:t>edicatieschema</a:t>
            </a:r>
            <a:r>
              <a:rPr lang="nl-BE" sz="2000" dirty="0" smtClean="0">
                <a:latin typeface="Arial" panose="020B0604020202020204" pitchFamily="34" charset="0"/>
                <a:cs typeface="Arial" panose="020B0604020202020204" pitchFamily="34" charset="0"/>
              </a:rPr>
              <a:t> </a:t>
            </a:r>
            <a:r>
              <a:rPr lang="nl-BE" sz="2000" dirty="0">
                <a:latin typeface="Arial" panose="020B0604020202020204" pitchFamily="34" charset="0"/>
                <a:cs typeface="Arial" panose="020B0604020202020204" pitchFamily="34" charset="0"/>
              </a:rPr>
              <a:t>(kan je vragen aan je apotheker of huisarts</a:t>
            </a:r>
            <a:r>
              <a:rPr lang="nl-BE" sz="2000" dirty="0" smtClean="0">
                <a:latin typeface="Arial" panose="020B0604020202020204" pitchFamily="34" charset="0"/>
                <a:cs typeface="Arial" panose="020B0604020202020204" pitchFamily="34" charset="0"/>
              </a:rPr>
              <a:t>)</a:t>
            </a:r>
            <a:endParaRPr lang="nl-BE" sz="2000" dirty="0">
              <a:latin typeface="Arial" panose="020B0604020202020204" pitchFamily="34" charset="0"/>
              <a:cs typeface="Arial" panose="020B0604020202020204" pitchFamily="34" charset="0"/>
            </a:endParaRPr>
          </a:p>
          <a:p>
            <a:pPr marL="0" indent="0">
              <a:buNone/>
            </a:pPr>
            <a:endParaRPr lang="nl-BE" sz="2000" dirty="0" smtClean="0">
              <a:latin typeface="Arial" panose="020B0604020202020204" pitchFamily="34" charset="0"/>
              <a:cs typeface="Arial" panose="020B0604020202020204" pitchFamily="34" charset="0"/>
            </a:endParaRPr>
          </a:p>
          <a:p>
            <a:pPr marL="0" indent="0">
              <a:buNone/>
            </a:pPr>
            <a:r>
              <a:rPr lang="nl-BE" sz="2000" dirty="0" smtClean="0">
                <a:latin typeface="Arial" panose="020B0604020202020204" pitchFamily="34" charset="0"/>
                <a:cs typeface="Arial" panose="020B0604020202020204" pitchFamily="34" charset="0"/>
              </a:rPr>
              <a:t>Eventueel:</a:t>
            </a:r>
          </a:p>
          <a:p>
            <a:pPr lvl="1"/>
            <a:r>
              <a:rPr lang="nl-BE" sz="2000" b="1" dirty="0" smtClean="0">
                <a:latin typeface="Arial" panose="020B0604020202020204" pitchFamily="34" charset="0"/>
                <a:cs typeface="Arial" panose="020B0604020202020204" pitchFamily="34" charset="0"/>
              </a:rPr>
              <a:t>Fiche </a:t>
            </a:r>
            <a:r>
              <a:rPr lang="nl-BE" sz="2000" b="1" dirty="0">
                <a:latin typeface="Arial" panose="020B0604020202020204" pitchFamily="34" charset="0"/>
                <a:cs typeface="Arial" panose="020B0604020202020204" pitchFamily="34" charset="0"/>
              </a:rPr>
              <a:t>vermiste </a:t>
            </a:r>
            <a:r>
              <a:rPr lang="nl-BE" sz="2000" b="1" dirty="0" smtClean="0">
                <a:latin typeface="Arial" panose="020B0604020202020204" pitchFamily="34" charset="0"/>
                <a:cs typeface="Arial" panose="020B0604020202020204" pitchFamily="34" charset="0"/>
              </a:rPr>
              <a:t>persoon</a:t>
            </a:r>
            <a:endParaRPr lang="nl-BE" sz="2000" dirty="0">
              <a:latin typeface="Arial" panose="020B0604020202020204" pitchFamily="34" charset="0"/>
              <a:cs typeface="Arial" panose="020B0604020202020204" pitchFamily="34" charset="0"/>
            </a:endParaRPr>
          </a:p>
          <a:p>
            <a:pPr lvl="1"/>
            <a:r>
              <a:rPr lang="nl-BE" sz="2000" b="1" dirty="0" smtClean="0">
                <a:latin typeface="Arial" panose="020B0604020202020204" pitchFamily="34" charset="0"/>
                <a:cs typeface="Arial" panose="020B0604020202020204" pitchFamily="34" charset="0"/>
              </a:rPr>
              <a:t>Documenten wilsverklaringen</a:t>
            </a:r>
            <a:endParaRPr lang="nl-BE" sz="2000" b="1" dirty="0">
              <a:latin typeface="Arial" panose="020B0604020202020204" pitchFamily="34" charset="0"/>
              <a:cs typeface="Arial" panose="020B0604020202020204" pitchFamily="34" charset="0"/>
            </a:endParaRPr>
          </a:p>
          <a:p>
            <a:pPr lvl="1"/>
            <a:r>
              <a:rPr lang="nl-BE" sz="2000" b="1" dirty="0" smtClean="0">
                <a:latin typeface="Arial" panose="020B0604020202020204" pitchFamily="34" charset="0"/>
                <a:cs typeface="Arial" panose="020B0604020202020204" pitchFamily="34" charset="0"/>
              </a:rPr>
              <a:t>Levensreddende </a:t>
            </a:r>
            <a:r>
              <a:rPr lang="nl-BE" sz="2000" b="1" dirty="0">
                <a:latin typeface="Arial" panose="020B0604020202020204" pitchFamily="34" charset="0"/>
                <a:cs typeface="Arial" panose="020B0604020202020204" pitchFamily="34" charset="0"/>
              </a:rPr>
              <a:t>medicatie </a:t>
            </a:r>
            <a:r>
              <a:rPr lang="nl-BE" sz="2000" dirty="0" smtClean="0">
                <a:latin typeface="Arial" panose="020B0604020202020204" pitchFamily="34" charset="0"/>
                <a:cs typeface="Arial" panose="020B0604020202020204" pitchFamily="34" charset="0"/>
              </a:rPr>
              <a:t>(die </a:t>
            </a:r>
            <a:r>
              <a:rPr lang="nl-BE" sz="2000" dirty="0">
                <a:latin typeface="Arial" panose="020B0604020202020204" pitchFamily="34" charset="0"/>
                <a:cs typeface="Arial" panose="020B0604020202020204" pitchFamily="34" charset="0"/>
              </a:rPr>
              <a:t>mag </a:t>
            </a:r>
            <a:endParaRPr lang="nl-BE" sz="2000" dirty="0" smtClean="0">
              <a:latin typeface="Arial" panose="020B0604020202020204" pitchFamily="34" charset="0"/>
              <a:cs typeface="Arial" panose="020B0604020202020204" pitchFamily="34" charset="0"/>
            </a:endParaRPr>
          </a:p>
          <a:p>
            <a:pPr marL="457200" lvl="1" indent="0">
              <a:buNone/>
            </a:pPr>
            <a:r>
              <a:rPr lang="nl-BE" sz="2000" dirty="0">
                <a:latin typeface="Arial" panose="020B0604020202020204" pitchFamily="34" charset="0"/>
                <a:cs typeface="Arial" panose="020B0604020202020204" pitchFamily="34" charset="0"/>
              </a:rPr>
              <a:t>	</a:t>
            </a:r>
            <a:r>
              <a:rPr lang="nl-BE" sz="2000" dirty="0" smtClean="0">
                <a:latin typeface="Arial" panose="020B0604020202020204" pitchFamily="34" charset="0"/>
                <a:cs typeface="Arial" panose="020B0604020202020204" pitchFamily="34" charset="0"/>
              </a:rPr>
              <a:t>bewaard </a:t>
            </a:r>
            <a:r>
              <a:rPr lang="nl-BE" sz="2000" dirty="0">
                <a:latin typeface="Arial" panose="020B0604020202020204" pitchFamily="34" charset="0"/>
                <a:cs typeface="Arial" panose="020B0604020202020204" pitchFamily="34" charset="0"/>
              </a:rPr>
              <a:t>worden in de </a:t>
            </a:r>
            <a:r>
              <a:rPr lang="nl-BE" sz="2000" dirty="0" smtClean="0">
                <a:latin typeface="Arial" panose="020B0604020202020204" pitchFamily="34" charset="0"/>
                <a:cs typeface="Arial" panose="020B0604020202020204" pitchFamily="34" charset="0"/>
              </a:rPr>
              <a:t>koelkast! )</a:t>
            </a:r>
            <a:endParaRPr lang="nl-BE" sz="2000" dirty="0">
              <a:latin typeface="Arial" panose="020B0604020202020204" pitchFamily="34" charset="0"/>
              <a:cs typeface="Arial" panose="020B0604020202020204" pitchFamily="34" charset="0"/>
            </a:endParaRPr>
          </a:p>
          <a:p>
            <a:endParaRPr lang="nl-BE" sz="1600" dirty="0">
              <a:latin typeface="Arial" panose="020B0604020202020204" pitchFamily="34" charset="0"/>
              <a:cs typeface="Arial" panose="020B0604020202020204" pitchFamily="34" charset="0"/>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16216" y="3717030"/>
            <a:ext cx="2480497" cy="2592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16742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stretch>
            <a:fillRect/>
          </a:stretch>
        </p:blipFill>
        <p:spPr>
          <a:xfrm>
            <a:off x="2339752" y="116632"/>
            <a:ext cx="4536504" cy="6534158"/>
          </a:xfrm>
          <a:prstGeom prst="rect">
            <a:avLst/>
          </a:prstGeom>
        </p:spPr>
      </p:pic>
    </p:spTree>
    <p:extLst>
      <p:ext uri="{BB962C8B-B14F-4D97-AF65-F5344CB8AC3E}">
        <p14:creationId xmlns:p14="http://schemas.microsoft.com/office/powerpoint/2010/main" val="1934418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Tijdelijke aanduiding voor inhoud 2"/>
          <p:cNvPicPr>
            <a:picLocks noGrp="1" noChangeAspect="1"/>
          </p:cNvPicPr>
          <p:nvPr>
            <p:ph idx="1"/>
          </p:nvPr>
        </p:nvPicPr>
        <p:blipFill>
          <a:blip r:embed="rId2"/>
          <a:stretch>
            <a:fillRect/>
          </a:stretch>
        </p:blipFill>
        <p:spPr>
          <a:xfrm>
            <a:off x="2123728" y="0"/>
            <a:ext cx="4919690" cy="6858000"/>
          </a:xfrm>
          <a:prstGeom prst="rect">
            <a:avLst/>
          </a:prstGeom>
        </p:spPr>
      </p:pic>
    </p:spTree>
    <p:extLst>
      <p:ext uri="{BB962C8B-B14F-4D97-AF65-F5344CB8AC3E}">
        <p14:creationId xmlns:p14="http://schemas.microsoft.com/office/powerpoint/2010/main" val="22859681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5546" t="21582" r="46812" b="5043"/>
          <a:stretch/>
        </p:blipFill>
        <p:spPr bwMode="auto">
          <a:xfrm>
            <a:off x="2411760" y="32016"/>
            <a:ext cx="4464496" cy="66661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468044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a:blip r:embed="rId2"/>
          <a:stretch>
            <a:fillRect/>
          </a:stretch>
        </p:blipFill>
        <p:spPr>
          <a:xfrm>
            <a:off x="1907704" y="116632"/>
            <a:ext cx="4861570" cy="6603771"/>
          </a:xfrm>
          <a:prstGeom prst="rect">
            <a:avLst/>
          </a:prstGeom>
        </p:spPr>
      </p:pic>
    </p:spTree>
    <p:extLst>
      <p:ext uri="{BB962C8B-B14F-4D97-AF65-F5344CB8AC3E}">
        <p14:creationId xmlns:p14="http://schemas.microsoft.com/office/powerpoint/2010/main" val="8451941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rotWithShape="1">
          <a:blip r:embed="rId2"/>
          <a:srcRect t="4070"/>
          <a:stretch/>
        </p:blipFill>
        <p:spPr>
          <a:xfrm>
            <a:off x="2339752" y="100628"/>
            <a:ext cx="4752528" cy="6757372"/>
          </a:xfrm>
          <a:prstGeom prst="rect">
            <a:avLst/>
          </a:prstGeom>
        </p:spPr>
      </p:pic>
    </p:spTree>
    <p:extLst>
      <p:ext uri="{BB962C8B-B14F-4D97-AF65-F5344CB8AC3E}">
        <p14:creationId xmlns:p14="http://schemas.microsoft.com/office/powerpoint/2010/main" val="2928510852"/>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Aangepast 5">
      <a:dk1>
        <a:sysClr val="windowText" lastClr="000000"/>
      </a:dk1>
      <a:lt1>
        <a:sysClr val="window" lastClr="FFFFFF"/>
      </a:lt1>
      <a:dk2>
        <a:srgbClr val="39302A"/>
      </a:dk2>
      <a:lt2>
        <a:srgbClr val="E5DEDB"/>
      </a:lt2>
      <a:accent1>
        <a:srgbClr val="BFBF00"/>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1122</TotalTime>
  <Words>653</Words>
  <Application>Microsoft Office PowerPoint</Application>
  <PresentationFormat>Diavoorstelling (4:3)</PresentationFormat>
  <Paragraphs>39</Paragraphs>
  <Slides>13</Slides>
  <Notes>3</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13</vt:i4>
      </vt:variant>
    </vt:vector>
  </HeadingPairs>
  <TitlesOfParts>
    <vt:vector size="19" baseType="lpstr">
      <vt:lpstr>Arial</vt:lpstr>
      <vt:lpstr>Calibri</vt:lpstr>
      <vt:lpstr>Trebuchet MS</vt:lpstr>
      <vt:lpstr>Wingdings</vt:lpstr>
      <vt:lpstr>Wingdings 3</vt:lpstr>
      <vt:lpstr>Facet</vt:lpstr>
      <vt:lpstr>De gele doos kan je leven redden</vt:lpstr>
      <vt:lpstr>Wat is het?</vt:lpstr>
      <vt:lpstr>Aanpak in de Kempen</vt:lpstr>
      <vt:lpstr>Wat hoort er in de gele doos?</vt:lpstr>
      <vt:lpstr>PowerPoint-presentatie</vt:lpstr>
      <vt:lpstr>PowerPoint-presentatie</vt:lpstr>
      <vt:lpstr>PowerPoint-presentatie</vt:lpstr>
      <vt:lpstr>PowerPoint-presentatie</vt:lpstr>
      <vt:lpstr>PowerPoint-presentatie</vt:lpstr>
      <vt:lpstr>PowerPoint-presentatie</vt:lpstr>
      <vt:lpstr>PowerPoint-presentatie</vt:lpstr>
      <vt:lpstr>Reacties </vt:lpstr>
      <vt:lpstr>Meer info?</vt:lpstr>
    </vt:vector>
  </TitlesOfParts>
  <Company>IOK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 gele doos kan je leven redden</dc:title>
  <dc:creator>Severine Appelmans</dc:creator>
  <cp:lastModifiedBy>willy rosette</cp:lastModifiedBy>
  <cp:revision>28</cp:revision>
  <dcterms:created xsi:type="dcterms:W3CDTF">2021-03-23T15:45:33Z</dcterms:created>
  <dcterms:modified xsi:type="dcterms:W3CDTF">2021-11-27T11:24:16Z</dcterms:modified>
</cp:coreProperties>
</file>