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3"/>
  </p:notesMasterIdLst>
  <p:sldIdLst>
    <p:sldId id="260" r:id="rId2"/>
    <p:sldId id="295" r:id="rId3"/>
    <p:sldId id="341" r:id="rId4"/>
    <p:sldId id="298" r:id="rId5"/>
    <p:sldId id="299" r:id="rId6"/>
    <p:sldId id="304" r:id="rId7"/>
    <p:sldId id="307" r:id="rId8"/>
    <p:sldId id="310" r:id="rId9"/>
    <p:sldId id="316" r:id="rId10"/>
    <p:sldId id="319" r:id="rId11"/>
    <p:sldId id="342" r:id="rId12"/>
  </p:sldIdLst>
  <p:sldSz cx="9144000" cy="6858000" type="screen4x3"/>
  <p:notesSz cx="6735763" cy="98663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ED"/>
    <a:srgbClr val="BC9D0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0242" autoAdjust="0"/>
  </p:normalViewPr>
  <p:slideViewPr>
    <p:cSldViewPr snapToGrid="0">
      <p:cViewPr varScale="1">
        <p:scale>
          <a:sx n="65" d="100"/>
          <a:sy n="65" d="100"/>
        </p:scale>
        <p:origin x="18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DE5F1-B676-4276-969C-EE6A22E0E1D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nl-BE"/>
        </a:p>
      </dgm:t>
    </dgm:pt>
    <dgm:pt modelId="{2929A69E-5636-49D8-9CB8-40A6BCD8D844}">
      <dgm:prSet phldrT="[Tekst]"/>
      <dgm:spPr/>
      <dgm:t>
        <a:bodyPr/>
        <a:lstStyle/>
        <a:p>
          <a:r>
            <a:rPr lang="nl-BE" dirty="0"/>
            <a:t>Een genuanceerde beeldvorming</a:t>
          </a:r>
        </a:p>
      </dgm:t>
    </dgm:pt>
    <dgm:pt modelId="{123252CA-F658-445E-8C81-835287D2FDC6}" type="parTrans" cxnId="{013F862F-448A-4B8E-B34C-4B35AD99E80F}">
      <dgm:prSet/>
      <dgm:spPr/>
      <dgm:t>
        <a:bodyPr/>
        <a:lstStyle/>
        <a:p>
          <a:endParaRPr lang="nl-BE"/>
        </a:p>
      </dgm:t>
    </dgm:pt>
    <dgm:pt modelId="{CE80BE5F-056E-4733-B692-4F18AA9ADAD0}" type="sibTrans" cxnId="{013F862F-448A-4B8E-B34C-4B35AD99E80F}">
      <dgm:prSet/>
      <dgm:spPr/>
      <dgm:t>
        <a:bodyPr/>
        <a:lstStyle/>
        <a:p>
          <a:endParaRPr lang="nl-BE"/>
        </a:p>
      </dgm:t>
    </dgm:pt>
    <dgm:pt modelId="{8444BF48-A422-48A3-99A2-2FF66C494513}">
      <dgm:prSet phldrT="[Tekst]"/>
      <dgm:spPr/>
      <dgm:t>
        <a:bodyPr/>
        <a:lstStyle/>
        <a:p>
          <a:r>
            <a:rPr lang="nl-BE" dirty="0"/>
            <a:t>Mantelzorgers en naasten</a:t>
          </a:r>
        </a:p>
      </dgm:t>
    </dgm:pt>
    <dgm:pt modelId="{AF8EC1C9-5DEB-4B56-A100-C2BC018323F8}" type="parTrans" cxnId="{B03B6195-D87C-4DA6-A2F2-EEA18F5373FE}">
      <dgm:prSet/>
      <dgm:spPr/>
      <dgm:t>
        <a:bodyPr/>
        <a:lstStyle/>
        <a:p>
          <a:endParaRPr lang="nl-BE"/>
        </a:p>
      </dgm:t>
    </dgm:pt>
    <dgm:pt modelId="{AEBC2C5A-B6D7-4285-AC43-295FF425EFA8}" type="sibTrans" cxnId="{B03B6195-D87C-4DA6-A2F2-EEA18F5373FE}">
      <dgm:prSet/>
      <dgm:spPr/>
      <dgm:t>
        <a:bodyPr/>
        <a:lstStyle/>
        <a:p>
          <a:endParaRPr lang="nl-BE"/>
        </a:p>
      </dgm:t>
    </dgm:pt>
    <dgm:pt modelId="{171767BB-2BDC-4A20-A0F7-4F139A2487A6}">
      <dgm:prSet phldrT="[Tekst]"/>
      <dgm:spPr/>
      <dgm:t>
        <a:bodyPr/>
        <a:lstStyle/>
        <a:p>
          <a:r>
            <a:rPr lang="nl-BE" dirty="0"/>
            <a:t>De professionele zorgverlener en vrijwilliger</a:t>
          </a:r>
        </a:p>
      </dgm:t>
    </dgm:pt>
    <dgm:pt modelId="{2E7C0AB3-2DE1-4E0B-BE78-03651DF5FE1E}" type="parTrans" cxnId="{434B80DA-62CC-4B8C-8BEE-E1D33C69E514}">
      <dgm:prSet/>
      <dgm:spPr/>
      <dgm:t>
        <a:bodyPr/>
        <a:lstStyle/>
        <a:p>
          <a:endParaRPr lang="nl-BE"/>
        </a:p>
      </dgm:t>
    </dgm:pt>
    <dgm:pt modelId="{6A65A969-D25C-4D82-8F5C-DB7050AC8587}" type="sibTrans" cxnId="{434B80DA-62CC-4B8C-8BEE-E1D33C69E514}">
      <dgm:prSet/>
      <dgm:spPr/>
      <dgm:t>
        <a:bodyPr/>
        <a:lstStyle/>
        <a:p>
          <a:endParaRPr lang="nl-BE"/>
        </a:p>
      </dgm:t>
    </dgm:pt>
    <dgm:pt modelId="{D0BA6841-E0B7-45A2-AD9F-9662C87F56B3}">
      <dgm:prSet phldrT="[Tekst]"/>
      <dgm:spPr/>
      <dgm:t>
        <a:bodyPr/>
        <a:lstStyle/>
        <a:p>
          <a:r>
            <a:rPr lang="nl-BE" dirty="0"/>
            <a:t>Normalisatie</a:t>
          </a:r>
        </a:p>
      </dgm:t>
    </dgm:pt>
    <dgm:pt modelId="{AFDDEAF6-A4A4-45A9-B0CC-607B76FB99A4}" type="parTrans" cxnId="{C6D8CB82-6D02-4BDF-8F4B-E239868645B2}">
      <dgm:prSet/>
      <dgm:spPr/>
      <dgm:t>
        <a:bodyPr/>
        <a:lstStyle/>
        <a:p>
          <a:endParaRPr lang="nl-BE"/>
        </a:p>
      </dgm:t>
    </dgm:pt>
    <dgm:pt modelId="{43491A79-581F-4D76-821A-71F86DC7243E}" type="sibTrans" cxnId="{C6D8CB82-6D02-4BDF-8F4B-E239868645B2}">
      <dgm:prSet/>
      <dgm:spPr/>
      <dgm:t>
        <a:bodyPr/>
        <a:lstStyle/>
        <a:p>
          <a:endParaRPr lang="nl-BE"/>
        </a:p>
      </dgm:t>
    </dgm:pt>
    <dgm:pt modelId="{71079564-72F7-4834-A2C6-60CBD840AFA2}">
      <dgm:prSet phldrT="[Tekst]"/>
      <dgm:spPr/>
      <dgm:t>
        <a:bodyPr/>
        <a:lstStyle/>
        <a:p>
          <a:r>
            <a:rPr lang="nl-BE" dirty="0"/>
            <a:t>Autonomie in geborgenheid</a:t>
          </a:r>
        </a:p>
      </dgm:t>
    </dgm:pt>
    <dgm:pt modelId="{38B08199-E02E-430F-998F-27F553C3E862}" type="parTrans" cxnId="{C9F05412-D9E9-4381-BAEC-48604322FEB0}">
      <dgm:prSet/>
      <dgm:spPr/>
      <dgm:t>
        <a:bodyPr/>
        <a:lstStyle/>
        <a:p>
          <a:endParaRPr lang="nl-BE"/>
        </a:p>
      </dgm:t>
    </dgm:pt>
    <dgm:pt modelId="{63BC9509-863B-402F-9B27-06E9A908A340}" type="sibTrans" cxnId="{C9F05412-D9E9-4381-BAEC-48604322FEB0}">
      <dgm:prSet/>
      <dgm:spPr/>
      <dgm:t>
        <a:bodyPr/>
        <a:lstStyle/>
        <a:p>
          <a:endParaRPr lang="nl-BE"/>
        </a:p>
      </dgm:t>
    </dgm:pt>
    <dgm:pt modelId="{6168A669-D6BD-4F71-A7AB-AFF80B119F18}">
      <dgm:prSet phldrT="[Tekst]"/>
      <dgm:spPr/>
      <dgm:t>
        <a:bodyPr/>
        <a:lstStyle/>
        <a:p>
          <a:r>
            <a:rPr lang="nl-BE" dirty="0"/>
            <a:t>Afgestemde zorg voor de persoon met dementie</a:t>
          </a:r>
        </a:p>
      </dgm:t>
    </dgm:pt>
    <dgm:pt modelId="{8784A9DF-D3D2-48F2-B780-4D031340A510}" type="parTrans" cxnId="{E8D3FF61-AF6B-43F2-A924-3F0564E27F5B}">
      <dgm:prSet/>
      <dgm:spPr/>
      <dgm:t>
        <a:bodyPr/>
        <a:lstStyle/>
        <a:p>
          <a:endParaRPr lang="nl-BE"/>
        </a:p>
      </dgm:t>
    </dgm:pt>
    <dgm:pt modelId="{43F3A829-7F51-41C5-9BC6-C8011A6CD683}" type="sibTrans" cxnId="{E8D3FF61-AF6B-43F2-A924-3F0564E27F5B}">
      <dgm:prSet/>
      <dgm:spPr/>
      <dgm:t>
        <a:bodyPr/>
        <a:lstStyle/>
        <a:p>
          <a:endParaRPr lang="nl-BE"/>
        </a:p>
      </dgm:t>
    </dgm:pt>
    <dgm:pt modelId="{6EFBD9AB-D73E-4735-BAAA-5EE4B7424B76}" type="pres">
      <dgm:prSet presAssocID="{172DE5F1-B676-4276-969C-EE6A22E0E1DE}" presName="diagram" presStyleCnt="0">
        <dgm:presLayoutVars>
          <dgm:dir/>
          <dgm:resizeHandles val="exact"/>
        </dgm:presLayoutVars>
      </dgm:prSet>
      <dgm:spPr/>
    </dgm:pt>
    <dgm:pt modelId="{B6D8B742-3AC4-4DB8-8B5E-735707ADB6A2}" type="pres">
      <dgm:prSet presAssocID="{2929A69E-5636-49D8-9CB8-40A6BCD8D844}" presName="node" presStyleLbl="node1" presStyleIdx="0" presStyleCnt="6">
        <dgm:presLayoutVars>
          <dgm:bulletEnabled val="1"/>
        </dgm:presLayoutVars>
      </dgm:prSet>
      <dgm:spPr/>
    </dgm:pt>
    <dgm:pt modelId="{43427EB7-F501-4FF9-BEFB-8C4C5F433D39}" type="pres">
      <dgm:prSet presAssocID="{CE80BE5F-056E-4733-B692-4F18AA9ADAD0}" presName="sibTrans" presStyleCnt="0"/>
      <dgm:spPr/>
    </dgm:pt>
    <dgm:pt modelId="{75356A93-1A5D-410F-B6C2-FC0AF211EBDB}" type="pres">
      <dgm:prSet presAssocID="{D0BA6841-E0B7-45A2-AD9F-9662C87F56B3}" presName="node" presStyleLbl="node1" presStyleIdx="1" presStyleCnt="6">
        <dgm:presLayoutVars>
          <dgm:bulletEnabled val="1"/>
        </dgm:presLayoutVars>
      </dgm:prSet>
      <dgm:spPr/>
    </dgm:pt>
    <dgm:pt modelId="{E83BFDF4-DAD1-49EC-8587-586EA21442F5}" type="pres">
      <dgm:prSet presAssocID="{43491A79-581F-4D76-821A-71F86DC7243E}" presName="sibTrans" presStyleCnt="0"/>
      <dgm:spPr/>
    </dgm:pt>
    <dgm:pt modelId="{FFE8FE75-CA4E-424D-83DA-97F3AD8A476D}" type="pres">
      <dgm:prSet presAssocID="{71079564-72F7-4834-A2C6-60CBD840AFA2}" presName="node" presStyleLbl="node1" presStyleIdx="2" presStyleCnt="6">
        <dgm:presLayoutVars>
          <dgm:bulletEnabled val="1"/>
        </dgm:presLayoutVars>
      </dgm:prSet>
      <dgm:spPr/>
    </dgm:pt>
    <dgm:pt modelId="{4F7273ED-6026-4867-A497-634ADEEC1310}" type="pres">
      <dgm:prSet presAssocID="{63BC9509-863B-402F-9B27-06E9A908A340}" presName="sibTrans" presStyleCnt="0"/>
      <dgm:spPr/>
    </dgm:pt>
    <dgm:pt modelId="{67D51090-48AA-4C0F-874D-B467B48176B3}" type="pres">
      <dgm:prSet presAssocID="{6168A669-D6BD-4F71-A7AB-AFF80B119F18}" presName="node" presStyleLbl="node1" presStyleIdx="3" presStyleCnt="6">
        <dgm:presLayoutVars>
          <dgm:bulletEnabled val="1"/>
        </dgm:presLayoutVars>
      </dgm:prSet>
      <dgm:spPr/>
    </dgm:pt>
    <dgm:pt modelId="{0D249814-5E6C-4DB9-A12D-533476F3BF54}" type="pres">
      <dgm:prSet presAssocID="{43F3A829-7F51-41C5-9BC6-C8011A6CD683}" presName="sibTrans" presStyleCnt="0"/>
      <dgm:spPr/>
    </dgm:pt>
    <dgm:pt modelId="{B57648BE-281B-4A4F-A1D4-CA4E77AE2A2B}" type="pres">
      <dgm:prSet presAssocID="{8444BF48-A422-48A3-99A2-2FF66C494513}" presName="node" presStyleLbl="node1" presStyleIdx="4" presStyleCnt="6">
        <dgm:presLayoutVars>
          <dgm:bulletEnabled val="1"/>
        </dgm:presLayoutVars>
      </dgm:prSet>
      <dgm:spPr/>
    </dgm:pt>
    <dgm:pt modelId="{E4D5F4FA-552D-423E-94F1-A04E1D647555}" type="pres">
      <dgm:prSet presAssocID="{AEBC2C5A-B6D7-4285-AC43-295FF425EFA8}" presName="sibTrans" presStyleCnt="0"/>
      <dgm:spPr/>
    </dgm:pt>
    <dgm:pt modelId="{0D4404F0-6BEC-4C2D-A5AC-0D935FE12C40}" type="pres">
      <dgm:prSet presAssocID="{171767BB-2BDC-4A20-A0F7-4F139A2487A6}" presName="node" presStyleLbl="node1" presStyleIdx="5" presStyleCnt="6">
        <dgm:presLayoutVars>
          <dgm:bulletEnabled val="1"/>
        </dgm:presLayoutVars>
      </dgm:prSet>
      <dgm:spPr/>
    </dgm:pt>
  </dgm:ptLst>
  <dgm:cxnLst>
    <dgm:cxn modelId="{C9F05412-D9E9-4381-BAEC-48604322FEB0}" srcId="{172DE5F1-B676-4276-969C-EE6A22E0E1DE}" destId="{71079564-72F7-4834-A2C6-60CBD840AFA2}" srcOrd="2" destOrd="0" parTransId="{38B08199-E02E-430F-998F-27F553C3E862}" sibTransId="{63BC9509-863B-402F-9B27-06E9A908A340}"/>
    <dgm:cxn modelId="{22B8121C-0631-4857-8784-D7953BFABD6E}" type="presOf" srcId="{D0BA6841-E0B7-45A2-AD9F-9662C87F56B3}" destId="{75356A93-1A5D-410F-B6C2-FC0AF211EBDB}" srcOrd="0" destOrd="0" presId="urn:microsoft.com/office/officeart/2005/8/layout/default"/>
    <dgm:cxn modelId="{013F862F-448A-4B8E-B34C-4B35AD99E80F}" srcId="{172DE5F1-B676-4276-969C-EE6A22E0E1DE}" destId="{2929A69E-5636-49D8-9CB8-40A6BCD8D844}" srcOrd="0" destOrd="0" parTransId="{123252CA-F658-445E-8C81-835287D2FDC6}" sibTransId="{CE80BE5F-056E-4733-B692-4F18AA9ADAD0}"/>
    <dgm:cxn modelId="{D4DC9B34-898E-4D5D-BAF0-BADDA1AF99ED}" type="presOf" srcId="{171767BB-2BDC-4A20-A0F7-4F139A2487A6}" destId="{0D4404F0-6BEC-4C2D-A5AC-0D935FE12C40}" srcOrd="0" destOrd="0" presId="urn:microsoft.com/office/officeart/2005/8/layout/default"/>
    <dgm:cxn modelId="{42663F3E-9A6C-4850-B831-FC842911F920}" type="presOf" srcId="{6168A669-D6BD-4F71-A7AB-AFF80B119F18}" destId="{67D51090-48AA-4C0F-874D-B467B48176B3}" srcOrd="0" destOrd="0" presId="urn:microsoft.com/office/officeart/2005/8/layout/default"/>
    <dgm:cxn modelId="{E8D3FF61-AF6B-43F2-A924-3F0564E27F5B}" srcId="{172DE5F1-B676-4276-969C-EE6A22E0E1DE}" destId="{6168A669-D6BD-4F71-A7AB-AFF80B119F18}" srcOrd="3" destOrd="0" parTransId="{8784A9DF-D3D2-48F2-B780-4D031340A510}" sibTransId="{43F3A829-7F51-41C5-9BC6-C8011A6CD683}"/>
    <dgm:cxn modelId="{42D7B454-5237-4822-A36F-A1FE25F13893}" type="presOf" srcId="{172DE5F1-B676-4276-969C-EE6A22E0E1DE}" destId="{6EFBD9AB-D73E-4735-BAAA-5EE4B7424B76}" srcOrd="0" destOrd="0" presId="urn:microsoft.com/office/officeart/2005/8/layout/default"/>
    <dgm:cxn modelId="{C6D8CB82-6D02-4BDF-8F4B-E239868645B2}" srcId="{172DE5F1-B676-4276-969C-EE6A22E0E1DE}" destId="{D0BA6841-E0B7-45A2-AD9F-9662C87F56B3}" srcOrd="1" destOrd="0" parTransId="{AFDDEAF6-A4A4-45A9-B0CC-607B76FB99A4}" sibTransId="{43491A79-581F-4D76-821A-71F86DC7243E}"/>
    <dgm:cxn modelId="{F94E8390-31A2-42E2-B2FC-387C2DB8BD85}" type="presOf" srcId="{8444BF48-A422-48A3-99A2-2FF66C494513}" destId="{B57648BE-281B-4A4F-A1D4-CA4E77AE2A2B}" srcOrd="0" destOrd="0" presId="urn:microsoft.com/office/officeart/2005/8/layout/default"/>
    <dgm:cxn modelId="{B03B6195-D87C-4DA6-A2F2-EEA18F5373FE}" srcId="{172DE5F1-B676-4276-969C-EE6A22E0E1DE}" destId="{8444BF48-A422-48A3-99A2-2FF66C494513}" srcOrd="4" destOrd="0" parTransId="{AF8EC1C9-5DEB-4B56-A100-C2BC018323F8}" sibTransId="{AEBC2C5A-B6D7-4285-AC43-295FF425EFA8}"/>
    <dgm:cxn modelId="{62E0B49C-E66A-4CF8-8AE4-4AF7E443C92D}" type="presOf" srcId="{71079564-72F7-4834-A2C6-60CBD840AFA2}" destId="{FFE8FE75-CA4E-424D-83DA-97F3AD8A476D}" srcOrd="0" destOrd="0" presId="urn:microsoft.com/office/officeart/2005/8/layout/default"/>
    <dgm:cxn modelId="{434B80DA-62CC-4B8C-8BEE-E1D33C69E514}" srcId="{172DE5F1-B676-4276-969C-EE6A22E0E1DE}" destId="{171767BB-2BDC-4A20-A0F7-4F139A2487A6}" srcOrd="5" destOrd="0" parTransId="{2E7C0AB3-2DE1-4E0B-BE78-03651DF5FE1E}" sibTransId="{6A65A969-D25C-4D82-8F5C-DB7050AC8587}"/>
    <dgm:cxn modelId="{49B9E6E9-47CA-4F7E-9D96-AADACF58725E}" type="presOf" srcId="{2929A69E-5636-49D8-9CB8-40A6BCD8D844}" destId="{B6D8B742-3AC4-4DB8-8B5E-735707ADB6A2}" srcOrd="0" destOrd="0" presId="urn:microsoft.com/office/officeart/2005/8/layout/default"/>
    <dgm:cxn modelId="{B350442D-EBF9-4992-8047-6C8B64F2C481}" type="presParOf" srcId="{6EFBD9AB-D73E-4735-BAAA-5EE4B7424B76}" destId="{B6D8B742-3AC4-4DB8-8B5E-735707ADB6A2}" srcOrd="0" destOrd="0" presId="urn:microsoft.com/office/officeart/2005/8/layout/default"/>
    <dgm:cxn modelId="{9E4D0EBC-1C48-4CB0-B6FD-98754ED524A2}" type="presParOf" srcId="{6EFBD9AB-D73E-4735-BAAA-5EE4B7424B76}" destId="{43427EB7-F501-4FF9-BEFB-8C4C5F433D39}" srcOrd="1" destOrd="0" presId="urn:microsoft.com/office/officeart/2005/8/layout/default"/>
    <dgm:cxn modelId="{9898002F-8DCD-477F-8499-0237B79BBBC3}" type="presParOf" srcId="{6EFBD9AB-D73E-4735-BAAA-5EE4B7424B76}" destId="{75356A93-1A5D-410F-B6C2-FC0AF211EBDB}" srcOrd="2" destOrd="0" presId="urn:microsoft.com/office/officeart/2005/8/layout/default"/>
    <dgm:cxn modelId="{DF0D9BD5-A15B-4F6F-9D9D-872CDA98D315}" type="presParOf" srcId="{6EFBD9AB-D73E-4735-BAAA-5EE4B7424B76}" destId="{E83BFDF4-DAD1-49EC-8587-586EA21442F5}" srcOrd="3" destOrd="0" presId="urn:microsoft.com/office/officeart/2005/8/layout/default"/>
    <dgm:cxn modelId="{EDC2A44C-C697-4724-8C4B-E74BFF3F159C}" type="presParOf" srcId="{6EFBD9AB-D73E-4735-BAAA-5EE4B7424B76}" destId="{FFE8FE75-CA4E-424D-83DA-97F3AD8A476D}" srcOrd="4" destOrd="0" presId="urn:microsoft.com/office/officeart/2005/8/layout/default"/>
    <dgm:cxn modelId="{A28263D3-DAA2-40A2-B134-8862EF576915}" type="presParOf" srcId="{6EFBD9AB-D73E-4735-BAAA-5EE4B7424B76}" destId="{4F7273ED-6026-4867-A497-634ADEEC1310}" srcOrd="5" destOrd="0" presId="urn:microsoft.com/office/officeart/2005/8/layout/default"/>
    <dgm:cxn modelId="{97525B6E-5853-4D73-83A6-E548067A553B}" type="presParOf" srcId="{6EFBD9AB-D73E-4735-BAAA-5EE4B7424B76}" destId="{67D51090-48AA-4C0F-874D-B467B48176B3}" srcOrd="6" destOrd="0" presId="urn:microsoft.com/office/officeart/2005/8/layout/default"/>
    <dgm:cxn modelId="{0123EBB5-5DE9-48C2-B04E-6DF191A86AB4}" type="presParOf" srcId="{6EFBD9AB-D73E-4735-BAAA-5EE4B7424B76}" destId="{0D249814-5E6C-4DB9-A12D-533476F3BF54}" srcOrd="7" destOrd="0" presId="urn:microsoft.com/office/officeart/2005/8/layout/default"/>
    <dgm:cxn modelId="{3A01784C-BDAB-4B9B-A395-8ECB5FDD1945}" type="presParOf" srcId="{6EFBD9AB-D73E-4735-BAAA-5EE4B7424B76}" destId="{B57648BE-281B-4A4F-A1D4-CA4E77AE2A2B}" srcOrd="8" destOrd="0" presId="urn:microsoft.com/office/officeart/2005/8/layout/default"/>
    <dgm:cxn modelId="{B441ADE2-6DC9-44F6-9224-7438B4F50019}" type="presParOf" srcId="{6EFBD9AB-D73E-4735-BAAA-5EE4B7424B76}" destId="{E4D5F4FA-552D-423E-94F1-A04E1D647555}" srcOrd="9" destOrd="0" presId="urn:microsoft.com/office/officeart/2005/8/layout/default"/>
    <dgm:cxn modelId="{980A11E5-6D46-40B7-8A9C-D486173A6F4C}" type="presParOf" srcId="{6EFBD9AB-D73E-4735-BAAA-5EE4B7424B76}" destId="{0D4404F0-6BEC-4C2D-A5AC-0D935FE12C4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8B742-3AC4-4DB8-8B5E-735707ADB6A2}">
      <dsp:nvSpPr>
        <dsp:cNvPr id="0" name=""/>
        <dsp:cNvSpPr/>
      </dsp:nvSpPr>
      <dsp:spPr>
        <a:xfrm>
          <a:off x="584090" y="609"/>
          <a:ext cx="1994903" cy="119694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dirty="0"/>
            <a:t>Een genuanceerde beeldvorming</a:t>
          </a:r>
        </a:p>
      </dsp:txBody>
      <dsp:txXfrm>
        <a:off x="584090" y="609"/>
        <a:ext cx="1994903" cy="1196942"/>
      </dsp:txXfrm>
    </dsp:sp>
    <dsp:sp modelId="{75356A93-1A5D-410F-B6C2-FC0AF211EBDB}">
      <dsp:nvSpPr>
        <dsp:cNvPr id="0" name=""/>
        <dsp:cNvSpPr/>
      </dsp:nvSpPr>
      <dsp:spPr>
        <a:xfrm>
          <a:off x="2778483" y="609"/>
          <a:ext cx="1994903" cy="119694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dirty="0"/>
            <a:t>Normalisatie</a:t>
          </a:r>
        </a:p>
      </dsp:txBody>
      <dsp:txXfrm>
        <a:off x="2778483" y="609"/>
        <a:ext cx="1994903" cy="1196942"/>
      </dsp:txXfrm>
    </dsp:sp>
    <dsp:sp modelId="{FFE8FE75-CA4E-424D-83DA-97F3AD8A476D}">
      <dsp:nvSpPr>
        <dsp:cNvPr id="0" name=""/>
        <dsp:cNvSpPr/>
      </dsp:nvSpPr>
      <dsp:spPr>
        <a:xfrm>
          <a:off x="4972877" y="609"/>
          <a:ext cx="1994903" cy="119694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dirty="0"/>
            <a:t>Autonomie in geborgenheid</a:t>
          </a:r>
        </a:p>
      </dsp:txBody>
      <dsp:txXfrm>
        <a:off x="4972877" y="609"/>
        <a:ext cx="1994903" cy="1196942"/>
      </dsp:txXfrm>
    </dsp:sp>
    <dsp:sp modelId="{67D51090-48AA-4C0F-874D-B467B48176B3}">
      <dsp:nvSpPr>
        <dsp:cNvPr id="0" name=""/>
        <dsp:cNvSpPr/>
      </dsp:nvSpPr>
      <dsp:spPr>
        <a:xfrm>
          <a:off x="584090" y="1397041"/>
          <a:ext cx="1994903" cy="119694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dirty="0"/>
            <a:t>Afgestemde zorg voor de persoon met dementie</a:t>
          </a:r>
        </a:p>
      </dsp:txBody>
      <dsp:txXfrm>
        <a:off x="584090" y="1397041"/>
        <a:ext cx="1994903" cy="1196942"/>
      </dsp:txXfrm>
    </dsp:sp>
    <dsp:sp modelId="{B57648BE-281B-4A4F-A1D4-CA4E77AE2A2B}">
      <dsp:nvSpPr>
        <dsp:cNvPr id="0" name=""/>
        <dsp:cNvSpPr/>
      </dsp:nvSpPr>
      <dsp:spPr>
        <a:xfrm>
          <a:off x="2778483" y="1397041"/>
          <a:ext cx="1994903" cy="119694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dirty="0"/>
            <a:t>Mantelzorgers en naasten</a:t>
          </a:r>
        </a:p>
      </dsp:txBody>
      <dsp:txXfrm>
        <a:off x="2778483" y="1397041"/>
        <a:ext cx="1994903" cy="1196942"/>
      </dsp:txXfrm>
    </dsp:sp>
    <dsp:sp modelId="{0D4404F0-6BEC-4C2D-A5AC-0D935FE12C40}">
      <dsp:nvSpPr>
        <dsp:cNvPr id="0" name=""/>
        <dsp:cNvSpPr/>
      </dsp:nvSpPr>
      <dsp:spPr>
        <a:xfrm>
          <a:off x="4972877" y="1397041"/>
          <a:ext cx="1994903" cy="119694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dirty="0"/>
            <a:t>De professionele zorgverlener en vrijwilliger</a:t>
          </a:r>
        </a:p>
      </dsp:txBody>
      <dsp:txXfrm>
        <a:off x="4972877" y="1397041"/>
        <a:ext cx="1994903" cy="11969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4A8387C-928A-41DB-8091-E75F7A166ED4}" type="datetimeFigureOut">
              <a:rPr lang="nl-BE" smtClean="0"/>
              <a:t>10/03/2021</a:t>
            </a:fld>
            <a:endParaRPr lang="nl-BE"/>
          </a:p>
        </p:txBody>
      </p:sp>
      <p:sp>
        <p:nvSpPr>
          <p:cNvPr id="4" name="Tijdelijke aanduiding voor dia-afbeelding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72ABEE1-92A0-46B1-B66F-3957887C79DA}" type="slidenum">
              <a:rPr lang="nl-BE" smtClean="0"/>
              <a:t>‹nr.›</a:t>
            </a:fld>
            <a:endParaRPr lang="nl-BE"/>
          </a:p>
        </p:txBody>
      </p:sp>
    </p:spTree>
    <p:extLst>
      <p:ext uri="{BB962C8B-B14F-4D97-AF65-F5344CB8AC3E}">
        <p14:creationId xmlns:p14="http://schemas.microsoft.com/office/powerpoint/2010/main" val="398241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7763" y="1233488"/>
            <a:ext cx="4440237" cy="3328987"/>
          </a:xfrm>
        </p:spPr>
      </p:sp>
      <p:sp>
        <p:nvSpPr>
          <p:cNvPr id="3" name="Tijdelijke aanduiding voor notities 2"/>
          <p:cNvSpPr>
            <a:spLocks noGrp="1"/>
          </p:cNvSpPr>
          <p:nvPr>
            <p:ph type="body" idx="1"/>
          </p:nvPr>
        </p:nvSpPr>
        <p:spPr/>
        <p:txBody>
          <a:bodyPr/>
          <a:lstStyle/>
          <a:p>
            <a:r>
              <a:rPr lang="nl-BE" sz="1800" dirty="0">
                <a:effectLst/>
                <a:latin typeface="Calibri" panose="020F0502020204030204" pitchFamily="34" charset="0"/>
                <a:ea typeface="Calibri" panose="020F0502020204030204" pitchFamily="34" charset="0"/>
                <a:cs typeface="Times New Roman" panose="02020603050405020304" pitchFamily="18" charset="0"/>
              </a:rPr>
              <a:t>‘Ik, jij, samen MENS’, het referentiekader dementie, is een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sectoroverschrijdend</a:t>
            </a:r>
            <a:r>
              <a:rPr lang="nl-BE" sz="1800" dirty="0">
                <a:effectLst/>
                <a:latin typeface="Calibri" panose="020F0502020204030204" pitchFamily="34" charset="0"/>
                <a:ea typeface="Calibri" panose="020F0502020204030204" pitchFamily="34" charset="0"/>
                <a:cs typeface="Times New Roman" panose="02020603050405020304" pitchFamily="18" charset="0"/>
              </a:rPr>
              <a:t> document voor iedereen die direct of indirect betrokken is bij de zorg en ondersteuning van mensen met dementie en hun mantelzorgers: thuiszorgvoorzieningen in de breedste zin van het woord, diverse woonvormen en ziekenhuizen. Het is geschreven door het Expertisecentrum Dementie Vlaanderen, samen met de regionale expertisecentra dementie, het werkveld, mensen met dementie, mantelzorgers, beleidsmakers</a:t>
            </a:r>
            <a:r>
              <a:rPr lang="nl-BE" sz="1800">
                <a:effectLst/>
                <a:latin typeface="Calibri" panose="020F0502020204030204" pitchFamily="34" charset="0"/>
                <a:ea typeface="Calibri" panose="020F0502020204030204" pitchFamily="34" charset="0"/>
                <a:cs typeface="Times New Roman" panose="02020603050405020304" pitchFamily="18" charset="0"/>
              </a:rPr>
              <a:t>, onderzoekers, … </a:t>
            </a:r>
            <a:r>
              <a:rPr lang="nl-BE" sz="1800" dirty="0">
                <a:effectLst/>
                <a:latin typeface="Calibri" panose="020F0502020204030204" pitchFamily="34" charset="0"/>
                <a:ea typeface="Calibri" panose="020F0502020204030204" pitchFamily="34" charset="0"/>
                <a:cs typeface="Times New Roman" panose="02020603050405020304" pitchFamily="18" charset="0"/>
              </a:rPr>
              <a:t>Het werd door de Vlaamse overheid erkend als leidraad voor een goed dementiebeleid. </a:t>
            </a:r>
            <a:endParaRPr lang="nl-BE" dirty="0"/>
          </a:p>
        </p:txBody>
      </p:sp>
      <p:sp>
        <p:nvSpPr>
          <p:cNvPr id="4" name="Tijdelijke aanduiding voor dianummer 3"/>
          <p:cNvSpPr>
            <a:spLocks noGrp="1"/>
          </p:cNvSpPr>
          <p:nvPr>
            <p:ph type="sldNum" sz="quarter" idx="10"/>
          </p:nvPr>
        </p:nvSpPr>
        <p:spPr/>
        <p:txBody>
          <a:bodyPr/>
          <a:lstStyle/>
          <a:p>
            <a:fld id="{69660231-CA23-46B4-AECA-998B382A110E}"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241893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referentiekader dementie vertrekt vanuit de vraag: wat is kwaliteit van leven, wonen en zorg voor mensen met dementie? Het antwoord is: zes fundamenten waar je als zorgverlener en zorgvoorziening kan aan werken. </a:t>
            </a:r>
            <a:endParaRPr lang="nl-BE" dirty="0"/>
          </a:p>
        </p:txBody>
      </p:sp>
      <p:sp>
        <p:nvSpPr>
          <p:cNvPr id="4" name="Tijdelijke aanduiding voor dianummer 3"/>
          <p:cNvSpPr>
            <a:spLocks noGrp="1"/>
          </p:cNvSpPr>
          <p:nvPr>
            <p:ph type="sldNum" sz="quarter" idx="5"/>
          </p:nvPr>
        </p:nvSpPr>
        <p:spPr/>
        <p:txBody>
          <a:bodyPr/>
          <a:lstStyle/>
          <a:p>
            <a:fld id="{772ABEE1-92A0-46B1-B66F-3957887C79DA}" type="slidenum">
              <a:rPr lang="nl-BE" smtClean="0"/>
              <a:t>3</a:t>
            </a:fld>
            <a:endParaRPr lang="nl-BE"/>
          </a:p>
        </p:txBody>
      </p:sp>
    </p:spTree>
    <p:extLst>
      <p:ext uri="{BB962C8B-B14F-4D97-AF65-F5344CB8AC3E}">
        <p14:creationId xmlns:p14="http://schemas.microsoft.com/office/powerpoint/2010/main" val="35541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7763" y="1233488"/>
            <a:ext cx="4440237" cy="3328987"/>
          </a:xfrm>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Kernwaarden</a:t>
            </a:r>
            <a:r>
              <a:rPr lang="nl-NL" sz="1200" kern="1200" dirty="0">
                <a:solidFill>
                  <a:schemeClr val="tx1"/>
                </a:solidFill>
                <a:effectLst/>
                <a:latin typeface="+mn-lt"/>
                <a:ea typeface="+mn-ea"/>
                <a:cs typeface="+mn-cs"/>
              </a:rPr>
              <a:t>: zodra we over goede of minder goede zorg praten, hebben we het in essentie over kernwaarden. Vind je autonomie belangrijk? Veiligheid? Privacy? Participatie? … Zowel</a:t>
            </a:r>
            <a:r>
              <a:rPr lang="nl-NL" sz="1200" kern="1200" baseline="0" dirty="0">
                <a:solidFill>
                  <a:schemeClr val="tx1"/>
                </a:solidFill>
                <a:effectLst/>
                <a:latin typeface="+mn-lt"/>
                <a:ea typeface="+mn-ea"/>
                <a:cs typeface="+mn-cs"/>
              </a:rPr>
              <a:t> de zorgvoorziening, de persoon met dementie, de familieleden als de zorgverleners hebben kernwaarden die hun visie op goede zorg bepalen. Ze komen tot uiting in hoe we omgaan met elkaar (de zorgrelatie) en in de keuzes die we maken.</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Centraal in het model staat de </a:t>
            </a:r>
            <a:r>
              <a:rPr lang="nl-NL" sz="1200" b="1" kern="1200" dirty="0">
                <a:solidFill>
                  <a:schemeClr val="tx1"/>
                </a:solidFill>
                <a:effectLst/>
                <a:latin typeface="+mn-lt"/>
                <a:ea typeface="+mn-ea"/>
                <a:cs typeface="+mn-cs"/>
              </a:rPr>
              <a:t>zorgrelatie</a:t>
            </a:r>
            <a:r>
              <a:rPr lang="nl-NL" sz="1200" kern="1200" dirty="0">
                <a:solidFill>
                  <a:schemeClr val="tx1"/>
                </a:solidFill>
                <a:effectLst/>
                <a:latin typeface="+mn-lt"/>
                <a:ea typeface="+mn-ea"/>
                <a:cs typeface="+mn-cs"/>
              </a:rPr>
              <a:t>, die steunt op zes fundamenten van goede zorg: de beeldvorming over dementie, normalisatie, autonomie in geborgenheid, afgestemde zorg, de betrokkenheid van het sociaal netwerk en de mantelzorgers, en de rol van de professionele zorgverleners en vrijwilligers. </a:t>
            </a:r>
          </a:p>
          <a:p>
            <a:r>
              <a:rPr lang="nl-BE" sz="1200" kern="1200" dirty="0">
                <a:solidFill>
                  <a:schemeClr val="tx1"/>
                </a:solidFill>
                <a:effectLst/>
                <a:latin typeface="+mn-lt"/>
                <a:ea typeface="+mn-ea"/>
                <a:cs typeface="+mn-cs"/>
              </a:rPr>
              <a:t>Het referentiekader zet betekenisvolle contacten tussen zorgverleners, de persoon met dementie en zijn mantelzorgers centraal.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Het is in die zorgrelatie dat zorgverleners op zoek gaan naar wat echt op het spel staat en wat bijdraagt tot iemands levenskwaliteit. Dit is voor elke persoon met dementie anders. Een goede zorgrelatie evolueert mee met de zorgvrager. Ze is persoonsgericht. De zorgverlener houdt rekening met wie iemand vroeger was en vandaag is. Hij heeft oog voor wat nog wel lukt en stimuleert de autonomie van de persoon met dementie.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Een genuanceerde beeldvorming</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Personen met dementie mogen nooit herleid worden tot hun aandoening. Zij blijven in de eerste plaats mensen met een stem en een plaats in de samenleving.</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Veel heeft te maken met de manier waarop we naar dementie kijken. Die beeldvorming bepaalt hoe zorgverleners met en over de zorgvragers spreken. </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Niet: demente/dementerende/dementenafdeling – wel: persoon met dementie / woning voor mensen met dementie / … </a:t>
            </a:r>
          </a:p>
          <a:p>
            <a:endParaRPr lang="nl-BE" sz="1200" kern="1200" dirty="0">
              <a:solidFill>
                <a:schemeClr val="tx1"/>
              </a:solidFill>
              <a:effectLst/>
              <a:latin typeface="+mn-lt"/>
              <a:ea typeface="+mn-ea"/>
              <a:cs typeface="+mn-cs"/>
            </a:endParaRPr>
          </a:p>
          <a:p>
            <a:r>
              <a:rPr lang="nl-BE" sz="1200" b="1" kern="1200" dirty="0">
                <a:solidFill>
                  <a:schemeClr val="tx1"/>
                </a:solidFill>
                <a:effectLst/>
                <a:latin typeface="+mn-lt"/>
                <a:ea typeface="+mn-ea"/>
                <a:cs typeface="+mn-cs"/>
              </a:rPr>
              <a:t>Normalisatie</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‘Gewoon’ kunnen leven en de dag doorbrengen is essentieel. </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Enkele voorbeelden? Mee helpen bij het bereiden van de maaltijd, naar de bakker gaan en gaan slapen wanneer men wil. Of een gezellige kamer hebben, een huiselijke inrichting en zo weinig mogelijk institutionele elementen zoals een verpleegpost of beroepskledij. </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Ook blijven deelnemen aan het maatschappelijke leven is een belangrijk onderdeel van het normalisatieprincipe. Dit kan in elke setting, maar is in een ziekenhuisomgeving iets moeilijker te realiseren. </a:t>
            </a:r>
          </a:p>
          <a:p>
            <a:endParaRPr lang="nl-BE" sz="1200" kern="1200" dirty="0">
              <a:solidFill>
                <a:schemeClr val="tx1"/>
              </a:solidFill>
              <a:effectLst/>
              <a:latin typeface="+mn-lt"/>
              <a:ea typeface="+mn-ea"/>
              <a:cs typeface="+mn-cs"/>
            </a:endParaRPr>
          </a:p>
          <a:p>
            <a:r>
              <a:rPr lang="nl-BE" sz="1200" b="1" kern="1200" dirty="0">
                <a:solidFill>
                  <a:schemeClr val="tx1"/>
                </a:solidFill>
                <a:effectLst/>
                <a:latin typeface="+mn-lt"/>
                <a:ea typeface="+mn-ea"/>
                <a:cs typeface="+mn-cs"/>
              </a:rPr>
              <a:t>Autonomie in geborgenheid</a:t>
            </a:r>
            <a:endParaRPr lang="nl-BE"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BE" sz="1200" kern="1200" dirty="0">
                <a:solidFill>
                  <a:schemeClr val="tx1"/>
                </a:solidFill>
                <a:effectLst/>
                <a:latin typeface="+mn-lt"/>
                <a:ea typeface="+mn-ea"/>
                <a:cs typeface="+mn-cs"/>
              </a:rPr>
              <a:t>Mensen met dementie willen niet betutteld worden. Ze willen niet dat er over hun hoofd beslist wordt als ze het nog zelf kunnen. “</a:t>
            </a:r>
            <a:r>
              <a:rPr lang="nl-BE" sz="1200" kern="1200" dirty="0" err="1">
                <a:solidFill>
                  <a:schemeClr val="tx1"/>
                </a:solidFill>
                <a:effectLst/>
                <a:latin typeface="+mn-lt"/>
                <a:ea typeface="+mn-ea"/>
                <a:cs typeface="+mn-cs"/>
              </a:rPr>
              <a:t>Nothing</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about</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us</a:t>
            </a:r>
            <a:r>
              <a:rPr lang="nl-BE" sz="1200" kern="1200" dirty="0">
                <a:solidFill>
                  <a:schemeClr val="tx1"/>
                </a:solidFill>
                <a:effectLst/>
                <a:latin typeface="+mn-lt"/>
                <a:ea typeface="+mn-ea"/>
                <a:cs typeface="+mn-cs"/>
              </a:rPr>
              <a:t>, without </a:t>
            </a:r>
            <a:r>
              <a:rPr lang="nl-BE" sz="1200" kern="1200" dirty="0" err="1">
                <a:solidFill>
                  <a:schemeClr val="tx1"/>
                </a:solidFill>
                <a:effectLst/>
                <a:latin typeface="+mn-lt"/>
                <a:ea typeface="+mn-ea"/>
                <a:cs typeface="+mn-cs"/>
              </a:rPr>
              <a:t>us</a:t>
            </a:r>
            <a:r>
              <a:rPr lang="nl-BE" sz="1200" kern="1200" dirty="0">
                <a:solidFill>
                  <a:schemeClr val="tx1"/>
                </a:solidFill>
                <a:effectLst/>
                <a:latin typeface="+mn-lt"/>
                <a:ea typeface="+mn-ea"/>
                <a:cs typeface="+mn-cs"/>
              </a:rPr>
              <a:t>”, is dan ook een vaak gehoord betoog. </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Uiteraard neemt de kwetsbaarheid toe doorheen het dementieproces. De persoon met dementie krijgt het gaandeweg moeilijker om beslissingen te nemen over de eigen gezondheid en zorg, het nalatenschap, de financiën… </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Zorgverleners hebben de verantwoordelijkheid om, samen met de familie, na te denken over een geborgen aanpak wanneer een situatie niet langer veilig is. </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Bij gedeelde en plaatsvervangende beslissingen moet de beleving van de persoon met dementie een centrale plaats hebben. Het komt erop aan een juiste balans te vinden tussen autonomie en geborgenheid. </a:t>
            </a:r>
          </a:p>
          <a:p>
            <a:pPr marL="171450" indent="-171450">
              <a:buFont typeface="Arial" panose="020B0604020202020204" pitchFamily="34" charset="0"/>
              <a:buChar char="•"/>
            </a:pPr>
            <a:endParaRPr lang="nl-B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Afgestemde zorg</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Ieder</a:t>
            </a:r>
            <a:r>
              <a:rPr lang="nl-BE" sz="1200" kern="1200" baseline="0" dirty="0">
                <a:solidFill>
                  <a:schemeClr val="tx1"/>
                </a:solidFill>
                <a:effectLst/>
                <a:latin typeface="+mn-lt"/>
                <a:ea typeface="+mn-ea"/>
                <a:cs typeface="+mn-cs"/>
              </a:rPr>
              <a:t> van ons heeft andere wensen, verlangens, dromen, een andere levensgeschiedenis, sociaal netwerk, … =&gt; Ieder van ons heeft dan ook een andere visie op goede zorg en op levenskwaliteit. </a:t>
            </a:r>
          </a:p>
          <a:p>
            <a:pPr marL="171450" indent="-171450">
              <a:buFont typeface="Arial" panose="020B0604020202020204" pitchFamily="34" charset="0"/>
              <a:buChar char="•"/>
            </a:pPr>
            <a:r>
              <a:rPr lang="nl-BE" sz="1200" kern="1200" baseline="0" dirty="0">
                <a:solidFill>
                  <a:schemeClr val="tx1"/>
                </a:solidFill>
                <a:effectLst/>
                <a:latin typeface="+mn-lt"/>
                <a:ea typeface="+mn-ea"/>
                <a:cs typeface="+mn-cs"/>
              </a:rPr>
              <a:t>Laten we gaan voor zorg en begeleiding, die afgestemd is op wat iemand belangrijk vindt. Geen routinezorg, geen zorg vanuit </a:t>
            </a:r>
            <a:r>
              <a:rPr lang="nl-BE" sz="1200" kern="1200" baseline="0" dirty="0" err="1">
                <a:solidFill>
                  <a:schemeClr val="tx1"/>
                </a:solidFill>
                <a:effectLst/>
                <a:latin typeface="+mn-lt"/>
                <a:ea typeface="+mn-ea"/>
                <a:cs typeface="+mn-cs"/>
              </a:rPr>
              <a:t>efficiëntiedenken</a:t>
            </a:r>
            <a:r>
              <a:rPr lang="nl-BE" sz="1200" kern="1200" baseline="0" dirty="0">
                <a:solidFill>
                  <a:schemeClr val="tx1"/>
                </a:solidFill>
                <a:effectLst/>
                <a:latin typeface="+mn-lt"/>
                <a:ea typeface="+mn-ea"/>
                <a:cs typeface="+mn-cs"/>
              </a:rPr>
              <a:t> of puur economische belangen.</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Een goede ziekte- én zorgdiagnose, met ruimte voor persoonlijke opvolging en vroegtijdige zorgplanning. </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dirty="0">
                <a:solidFill>
                  <a:schemeClr val="tx1"/>
                </a:solidFill>
                <a:effectLst/>
                <a:latin typeface="+mn-lt"/>
                <a:ea typeface="+mn-ea"/>
                <a:cs typeface="+mn-cs"/>
              </a:rPr>
              <a:t>Mantelzorgers</a:t>
            </a:r>
            <a:r>
              <a:rPr lang="nl-BE" sz="1200" b="1" kern="1200" baseline="0" dirty="0">
                <a:solidFill>
                  <a:schemeClr val="tx1"/>
                </a:solidFill>
                <a:effectLst/>
                <a:latin typeface="+mn-lt"/>
                <a:ea typeface="+mn-ea"/>
                <a:cs typeface="+mn-cs"/>
              </a:rPr>
              <a:t> en naasten</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Mantelzorgers en naasten nemen de zorg doorgaans op lang voor er professionele hulp ingeroepen wordt. Een zorgvoorziening  kan dus niet om hen heen. </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Mantelzorgers zijn medezorgverleners, medecliënten, naasten en experten in de zorg. (Dit komt uit het SOFA-model uit Nederland)</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Het referentiekader onderstreept het belang van </a:t>
            </a:r>
            <a:r>
              <a:rPr lang="nl-BE" sz="1200" kern="1200" dirty="0" err="1">
                <a:solidFill>
                  <a:schemeClr val="tx1"/>
                </a:solidFill>
                <a:effectLst/>
                <a:latin typeface="+mn-lt"/>
                <a:ea typeface="+mn-ea"/>
                <a:cs typeface="+mn-cs"/>
              </a:rPr>
              <a:t>triadisch</a:t>
            </a:r>
            <a:r>
              <a:rPr lang="nl-BE" sz="1200" kern="1200" dirty="0">
                <a:solidFill>
                  <a:schemeClr val="tx1"/>
                </a:solidFill>
                <a:effectLst/>
                <a:latin typeface="+mn-lt"/>
                <a:ea typeface="+mn-ea"/>
                <a:cs typeface="+mn-cs"/>
              </a:rPr>
              <a:t> werken, </a:t>
            </a:r>
            <a:r>
              <a:rPr lang="nl-BE" sz="1200" kern="1200" dirty="0" err="1">
                <a:solidFill>
                  <a:schemeClr val="tx1"/>
                </a:solidFill>
                <a:effectLst/>
                <a:latin typeface="+mn-lt"/>
                <a:ea typeface="+mn-ea"/>
                <a:cs typeface="+mn-cs"/>
              </a:rPr>
              <a:t>psycho</a:t>
            </a:r>
            <a:r>
              <a:rPr lang="nl-BE" sz="1200" kern="1200" dirty="0">
                <a:solidFill>
                  <a:schemeClr val="tx1"/>
                </a:solidFill>
                <a:effectLst/>
                <a:latin typeface="+mn-lt"/>
                <a:ea typeface="+mn-ea"/>
                <a:cs typeface="+mn-cs"/>
              </a:rPr>
              <a:t>-educatie en opvolging. </a:t>
            </a:r>
          </a:p>
          <a:p>
            <a:r>
              <a:rPr lang="nl-BE" sz="1200" kern="1200" dirty="0">
                <a:solidFill>
                  <a:schemeClr val="tx1"/>
                </a:solidFill>
                <a:effectLst/>
                <a:latin typeface="+mn-lt"/>
                <a:ea typeface="+mn-ea"/>
                <a:cs typeface="+mn-cs"/>
              </a:rPr>
              <a:t> </a:t>
            </a:r>
          </a:p>
          <a:p>
            <a:r>
              <a:rPr lang="nl-BE" sz="1200" b="1" kern="1200" dirty="0">
                <a:solidFill>
                  <a:schemeClr val="tx1"/>
                </a:solidFill>
                <a:effectLst/>
                <a:latin typeface="+mn-lt"/>
                <a:ea typeface="+mn-ea"/>
                <a:cs typeface="+mn-cs"/>
              </a:rPr>
              <a:t>De</a:t>
            </a:r>
            <a:r>
              <a:rPr lang="nl-BE" sz="1200" b="1" kern="1200" baseline="0" dirty="0">
                <a:solidFill>
                  <a:schemeClr val="tx1"/>
                </a:solidFill>
                <a:effectLst/>
                <a:latin typeface="+mn-lt"/>
                <a:ea typeface="+mn-ea"/>
                <a:cs typeface="+mn-cs"/>
              </a:rPr>
              <a:t> professionele zorgverleners en vrijwilligers</a:t>
            </a:r>
          </a:p>
          <a:p>
            <a:r>
              <a:rPr lang="nl-BE" sz="1200" kern="1200" dirty="0">
                <a:solidFill>
                  <a:schemeClr val="tx1"/>
                </a:solidFill>
                <a:effectLst/>
                <a:latin typeface="+mn-lt"/>
                <a:ea typeface="+mn-ea"/>
                <a:cs typeface="+mn-cs"/>
              </a:rPr>
              <a:t>Om kwaliteit van leven, wonen en zorg te realiseren heb je medewerkers nodig die hun hart, hoofd, handen en buikgevoel volop benutten. </a:t>
            </a:r>
          </a:p>
          <a:p>
            <a:r>
              <a:rPr lang="nl-BE" sz="1200" kern="1200" dirty="0">
                <a:solidFill>
                  <a:schemeClr val="tx1"/>
                </a:solidFill>
                <a:effectLst/>
                <a:latin typeface="+mn-lt"/>
                <a:ea typeface="+mn-ea"/>
                <a:cs typeface="+mn-cs"/>
              </a:rPr>
              <a:t>Mensen die het welbevinden van de persoon met dementie steeds voorop plaatsen, die kennis hebben over omgaan met dementie en die durven creatief zijn. Sterke medewerkers dus. </a:t>
            </a:r>
          </a:p>
          <a:p>
            <a:r>
              <a:rPr lang="nl-BE" sz="1200" kern="1200" dirty="0">
                <a:solidFill>
                  <a:schemeClr val="tx1"/>
                </a:solidFill>
                <a:effectLst/>
                <a:latin typeface="+mn-lt"/>
                <a:ea typeface="+mn-ea"/>
                <a:cs typeface="+mn-cs"/>
              </a:rPr>
              <a:t>Personen met dementie en hun familieleden benadrukken het belang van vriendelijkheid, geduld, tederheid, respect, empathie, menselijkheid en humor. Ze willen vooral van mens tot mens benaderd worden en een authentiek contact voelen met de zorgverleners. </a:t>
            </a:r>
          </a:p>
          <a:p>
            <a:endParaRPr lang="nl-BE"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9660231-CA23-46B4-AECA-998B382A110E}"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409806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7763" y="1233488"/>
            <a:ext cx="4440237" cy="3328987"/>
          </a:xfrm>
        </p:spPr>
      </p:sp>
      <p:sp>
        <p:nvSpPr>
          <p:cNvPr id="3" name="Tijdelijke aanduiding voor notities 2"/>
          <p:cNvSpPr>
            <a:spLocks noGrp="1"/>
          </p:cNvSpPr>
          <p:nvPr>
            <p:ph type="body" idx="1"/>
          </p:nvPr>
        </p:nvSpPr>
        <p:spPr/>
        <p:txBody>
          <a:bodyPr/>
          <a:lstStyle/>
          <a:p>
            <a:r>
              <a:rPr lang="nl-BE" dirty="0"/>
              <a:t>Hoe kijken</a:t>
            </a:r>
            <a:r>
              <a:rPr lang="nl-BE" baseline="0" dirty="0"/>
              <a:t> we als samenleving en als individu naar iemand met dementie? Zie je vooral een verzameling problemen en symptomen? Of zie je in de eerste plaats een mens met een eigen levensverhaal, een unieke persoonlijkheid, met een familie, dromen, wensen, … ? </a:t>
            </a:r>
          </a:p>
          <a:p>
            <a:endParaRPr lang="nl-BE" dirty="0"/>
          </a:p>
          <a:p>
            <a:r>
              <a:rPr lang="nl-BE" dirty="0"/>
              <a:t>Mensen</a:t>
            </a:r>
            <a:r>
              <a:rPr lang="nl-BE" baseline="0" dirty="0"/>
              <a:t> met dementie worden vaak geconfronteerd met vooroordelen en doemscenario’s. Zodra iemand de diagnose dementie krijgt, kijkt de buitenwereld anders naar die persoon. Vaak wordt mensen met dementie niet meer gevraagd wat ze belangrijk vinden. Zorgverleners praten over hun hoofd. De media benadrukt vooral wat niet meer lukt, de aftakeling, de laatste levensfase. Maar dementie hebben is zoveel meer dan dat! </a:t>
            </a:r>
          </a:p>
          <a:p>
            <a:r>
              <a:rPr lang="nl-BE" baseline="0" dirty="0"/>
              <a:t>Wie dementie heeft, blijft in de eerste plaats een mens, met mogelijkheden, met wensen en met emotionele noden. Ze willen blijven deel uitmaken van onze samenleving.</a:t>
            </a:r>
          </a:p>
          <a:p>
            <a:endParaRPr lang="nl-BE" baseline="0" dirty="0"/>
          </a:p>
          <a:p>
            <a:endParaRPr lang="nl-BE" dirty="0"/>
          </a:p>
        </p:txBody>
      </p:sp>
      <p:sp>
        <p:nvSpPr>
          <p:cNvPr id="4" name="Tijdelijke aanduiding voor dianummer 3"/>
          <p:cNvSpPr>
            <a:spLocks noGrp="1"/>
          </p:cNvSpPr>
          <p:nvPr>
            <p:ph type="sldNum" sz="quarter" idx="10"/>
          </p:nvPr>
        </p:nvSpPr>
        <p:spPr/>
        <p:txBody>
          <a:bodyPr/>
          <a:lstStyle/>
          <a:p>
            <a:fld id="{772ABEE1-92A0-46B1-B66F-3957887C79DA}" type="slidenum">
              <a:rPr lang="nl-BE" smtClean="0"/>
              <a:t>5</a:t>
            </a:fld>
            <a:endParaRPr lang="nl-BE"/>
          </a:p>
        </p:txBody>
      </p:sp>
    </p:spTree>
    <p:extLst>
      <p:ext uri="{BB962C8B-B14F-4D97-AF65-F5344CB8AC3E}">
        <p14:creationId xmlns:p14="http://schemas.microsoft.com/office/powerpoint/2010/main" val="143422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7763" y="1233488"/>
            <a:ext cx="4440237" cy="3328987"/>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Times New Roman" panose="02020603050405020304" pitchFamily="18" charset="0"/>
              </a:rPr>
              <a:t>‘Zo normaal waar mogelijk, maar bijzonder waar nodig’. Dat is de essentie van dit fundament. Enkele voorbeelden? Een gewone, herkenbare dagbesteding zoals meehelpen bij het bereiden van de maaltijd, naar de bakker gaan, gaan slapen wanneer je wil, met de hond gaan wandelen, rusten, … Ook een herkenbare en gezellige inrichting is belangrijk: een eigen kamer hebben met meubels en voorwerpen die je nauw aan het hart liggen, een leefruimte of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dagzaal</a:t>
            </a:r>
            <a:r>
              <a:rPr lang="nl-BE" sz="1800" dirty="0">
                <a:effectLst/>
                <a:latin typeface="Calibri" panose="020F0502020204030204" pitchFamily="34" charset="0"/>
                <a:ea typeface="Calibri" panose="020F0502020204030204" pitchFamily="34" charset="0"/>
                <a:cs typeface="Times New Roman" panose="02020603050405020304" pitchFamily="18" charset="0"/>
              </a:rPr>
              <a:t> waar je uitgenodigd wordt om dingen te doen die je graag doet, zo weinig mogelijk institutionele elementen zoals een verpleegpost of beroepskledij. Ook blijven deelnemen aan het maatschappelijke leven is een belangrijk onderdeel van het normalisatieprincipe. Om te weten te komen wat voor iemand normaal is, moeten we die persoon en zijn mantelzorgers goed leren kennen. </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r>
              <a:rPr lang="nl-BE" sz="1800" dirty="0">
                <a:effectLst/>
                <a:latin typeface="Calibri" panose="020F0502020204030204" pitchFamily="34" charset="0"/>
                <a:ea typeface="Calibri" panose="020F0502020204030204" pitchFamily="34" charset="0"/>
                <a:cs typeface="Times New Roman" panose="02020603050405020304" pitchFamily="18" charset="0"/>
              </a:rPr>
              <a:t>Normalisatie kan in elke setting, maar is in een ziekenhuisomgeving iets moeilijker te realiseren. </a:t>
            </a:r>
          </a:p>
          <a:p>
            <a:endParaRPr lang="nl-BE" dirty="0"/>
          </a:p>
        </p:txBody>
      </p:sp>
      <p:sp>
        <p:nvSpPr>
          <p:cNvPr id="4" name="Tijdelijke aanduiding voor dianummer 3"/>
          <p:cNvSpPr>
            <a:spLocks noGrp="1"/>
          </p:cNvSpPr>
          <p:nvPr>
            <p:ph type="sldNum" sz="quarter" idx="10"/>
          </p:nvPr>
        </p:nvSpPr>
        <p:spPr/>
        <p:txBody>
          <a:bodyPr/>
          <a:lstStyle/>
          <a:p>
            <a:fld id="{772ABEE1-92A0-46B1-B66F-3957887C79DA}" type="slidenum">
              <a:rPr lang="nl-BE" smtClean="0"/>
              <a:t>6</a:t>
            </a:fld>
            <a:endParaRPr lang="nl-BE"/>
          </a:p>
        </p:txBody>
      </p:sp>
    </p:spTree>
    <p:extLst>
      <p:ext uri="{BB962C8B-B14F-4D97-AF65-F5344CB8AC3E}">
        <p14:creationId xmlns:p14="http://schemas.microsoft.com/office/powerpoint/2010/main" val="220137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7763" y="1233488"/>
            <a:ext cx="4440237" cy="3328987"/>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Times New Roman" panose="02020603050405020304" pitchFamily="18" charset="0"/>
              </a:rPr>
              <a:t>Mensen met dementie willen niet betutteld worden. Ze willen niet dat er over hun hoofd beslist wordt als ze het nog zelf kunnen.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Nothing</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about</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us</a:t>
            </a:r>
            <a:r>
              <a:rPr lang="nl-BE" sz="1800" dirty="0">
                <a:effectLst/>
                <a:latin typeface="Calibri" panose="020F0502020204030204" pitchFamily="34" charset="0"/>
                <a:ea typeface="Calibri" panose="020F0502020204030204" pitchFamily="34" charset="0"/>
                <a:cs typeface="Times New Roman" panose="02020603050405020304" pitchFamily="18" charset="0"/>
              </a:rPr>
              <a:t>, without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us</a:t>
            </a:r>
            <a:r>
              <a:rPr lang="nl-BE" sz="1800" dirty="0">
                <a:effectLst/>
                <a:latin typeface="Calibri" panose="020F0502020204030204" pitchFamily="34" charset="0"/>
                <a:ea typeface="Calibri" panose="020F0502020204030204" pitchFamily="34" charset="0"/>
                <a:cs typeface="Times New Roman" panose="02020603050405020304" pitchFamily="18" charset="0"/>
              </a:rPr>
              <a:t>’ is dan ook een vaak gehoord betoog. Uiteraard neemt ook de kwetsbaarheid toe doorheen het dementieproces. De persoon met dementie krijgt het gaandeweg moeilijker om beslissingen te nemen over de eigen gezondheid en zorg, over het nalatenschap, de financiën, … Zorgverleners hebben dan ook de verantwoordelijkheid om, samen met de familie, na te denken over een geborgen aanpak wanneer een situatie niet langer veilig is. Bij gedeelde beslissingen en plaatsvervangende beslissingen zou de beleving van de persoon met dementie een centrale plaats moeten hebben. Het komt erop neer een juiste balans te vinden tussen autonomie en geborgenheid zodat het autonomie IN geborgenheid wordt. Hoe kan je maximaal ruimte houden voor iemands wensen en verwachtingen en toch tegelijkertijd rekening houden met zijn kwetsbaarheid? Geborgenheid zien we als een ruim begrip: veiligheid, fysiek contact, emotionele geborgenheid, een vast team van zorgverleners waar men een band mee kan opbouwen, …</a:t>
            </a:r>
          </a:p>
          <a:p>
            <a:endParaRPr lang="nl-BE" dirty="0"/>
          </a:p>
        </p:txBody>
      </p:sp>
      <p:sp>
        <p:nvSpPr>
          <p:cNvPr id="4" name="Tijdelijke aanduiding voor dianummer 3"/>
          <p:cNvSpPr>
            <a:spLocks noGrp="1"/>
          </p:cNvSpPr>
          <p:nvPr>
            <p:ph type="sldNum" sz="quarter" idx="10"/>
          </p:nvPr>
        </p:nvSpPr>
        <p:spPr/>
        <p:txBody>
          <a:bodyPr/>
          <a:lstStyle/>
          <a:p>
            <a:fld id="{772ABEE1-92A0-46B1-B66F-3957887C79DA}" type="slidenum">
              <a:rPr lang="nl-BE" smtClean="0"/>
              <a:t>7</a:t>
            </a:fld>
            <a:endParaRPr lang="nl-BE"/>
          </a:p>
        </p:txBody>
      </p:sp>
    </p:spTree>
    <p:extLst>
      <p:ext uri="{BB962C8B-B14F-4D97-AF65-F5344CB8AC3E}">
        <p14:creationId xmlns:p14="http://schemas.microsoft.com/office/powerpoint/2010/main" val="200761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7763" y="1233488"/>
            <a:ext cx="4440237" cy="3328987"/>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Times New Roman" panose="02020603050405020304" pitchFamily="18" charset="0"/>
              </a:rPr>
              <a:t>Elke zorgvrager is uniek. Hij heeft zijn eigen opvattingen, wensen, waarden, levensgeschiedenis, verwachtingen en dromen. Ook veranderen mensen doorheen hun leven en doorheen hun ziekteproces. Een benadering die afgestemd is op wie iemand op dit moment is, is daarom van groot belang. Die afgestemde zorg kunnen we alleen maar geven als we de persoon met dementie goed kennen en elke ‘handleiding’ blijven in vraag stellen. Wat iemand vandaag belangrijk vindt, kan morgen al helemaal anders zijn. Een goede zorgrelatie evolueert dan ook mee met de zorgvrager. Ze is persoons-gericht. De zorgverlener houdt rekening met wie iemand vroeger was, wie die persoon op vandaag is en wie hij in de toekomst wil zijn. Hij heeft oog voor wat wél nog lukt en stimuleert de autonomie van de persoon met dementie waar mogelijk.</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r>
              <a:rPr lang="nl-BE" sz="1800" dirty="0">
                <a:effectLst/>
                <a:latin typeface="Calibri" panose="020F0502020204030204" pitchFamily="34" charset="0"/>
                <a:ea typeface="Calibri" panose="020F0502020204030204" pitchFamily="34" charset="0"/>
                <a:cs typeface="Times New Roman" panose="02020603050405020304" pitchFamily="18" charset="0"/>
              </a:rPr>
              <a:t>Het Expertisecentrum Dementie Vlaanderen breekt ook een lans voor een goede ziekte- én zorgdiagnose, met ruimte voor opvolging en vroegtijdige zorgplanning. </a:t>
            </a:r>
          </a:p>
          <a:p>
            <a:endParaRPr lang="nl-BE" dirty="0"/>
          </a:p>
        </p:txBody>
      </p:sp>
      <p:sp>
        <p:nvSpPr>
          <p:cNvPr id="4" name="Tijdelijke aanduiding voor dianummer 3"/>
          <p:cNvSpPr>
            <a:spLocks noGrp="1"/>
          </p:cNvSpPr>
          <p:nvPr>
            <p:ph type="sldNum" sz="quarter" idx="10"/>
          </p:nvPr>
        </p:nvSpPr>
        <p:spPr/>
        <p:txBody>
          <a:bodyPr/>
          <a:lstStyle/>
          <a:p>
            <a:fld id="{772ABEE1-92A0-46B1-B66F-3957887C79DA}" type="slidenum">
              <a:rPr lang="nl-BE" smtClean="0"/>
              <a:t>8</a:t>
            </a:fld>
            <a:endParaRPr lang="nl-BE"/>
          </a:p>
        </p:txBody>
      </p:sp>
    </p:spTree>
    <p:extLst>
      <p:ext uri="{BB962C8B-B14F-4D97-AF65-F5344CB8AC3E}">
        <p14:creationId xmlns:p14="http://schemas.microsoft.com/office/powerpoint/2010/main" val="286088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Times New Roman" panose="02020603050405020304" pitchFamily="18" charset="0"/>
              </a:rPr>
              <a:t>Mantelzorgers nemen doorgaans de zorg op lang voor er professionele hulp aan huis komt. Ze zijn een bondgenoot voor de zorgverleners. Mantelzorgers nemen altijd vier rollen op: die van medezorgverlener, medecliënt, naaste en expert in de zorg (cf. het SOFA-model). Als zorgverlener werken wij aan een samenspel met de mantelzorgers, waarbij we hen in elk van hun vier rollen versterken: we werken samen in hun rol van medezorgverleners; we ondersteunen hen als medecliënten; we faciliteren de rol van naaste en we stemmen af in hun rol van expert. Wanneer de mantelzorgers, professionele zorgverleners en vrijwilligers de krachten bundelen, liggen de kaarten goed voor warme, persoonsgerichte zorg. </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r>
              <a:rPr lang="nl-BE" sz="1800" dirty="0">
                <a:effectLst/>
                <a:latin typeface="Calibri" panose="020F0502020204030204" pitchFamily="34" charset="0"/>
                <a:ea typeface="Calibri" panose="020F0502020204030204" pitchFamily="34" charset="0"/>
                <a:cs typeface="Times New Roman" panose="02020603050405020304" pitchFamily="18" charset="0"/>
              </a:rPr>
              <a:t>Het referentiekader dementie onderstreept het belang van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triadisch</a:t>
            </a:r>
            <a:r>
              <a:rPr lang="nl-BE" sz="1800" dirty="0">
                <a:effectLst/>
                <a:latin typeface="Calibri" panose="020F0502020204030204" pitchFamily="34" charset="0"/>
                <a:ea typeface="Calibri" panose="020F0502020204030204" pitchFamily="34" charset="0"/>
                <a:cs typeface="Times New Roman" panose="02020603050405020304" pitchFamily="18" charset="0"/>
              </a:rPr>
              <a:t> werken,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psycho</a:t>
            </a:r>
            <a:r>
              <a:rPr lang="nl-BE" sz="1800" dirty="0">
                <a:effectLst/>
                <a:latin typeface="Calibri" panose="020F0502020204030204" pitchFamily="34" charset="0"/>
                <a:ea typeface="Calibri" panose="020F0502020204030204" pitchFamily="34" charset="0"/>
                <a:cs typeface="Times New Roman" panose="02020603050405020304" pitchFamily="18" charset="0"/>
              </a:rPr>
              <a:t>-educatie en een nauwe opvolging. </a:t>
            </a:r>
          </a:p>
          <a:p>
            <a:endParaRPr lang="nl-BE" dirty="0"/>
          </a:p>
        </p:txBody>
      </p:sp>
      <p:sp>
        <p:nvSpPr>
          <p:cNvPr id="4" name="Tijdelijke aanduiding voor dianummer 3"/>
          <p:cNvSpPr>
            <a:spLocks noGrp="1"/>
          </p:cNvSpPr>
          <p:nvPr>
            <p:ph type="sldNum" sz="quarter" idx="10"/>
          </p:nvPr>
        </p:nvSpPr>
        <p:spPr/>
        <p:txBody>
          <a:bodyPr/>
          <a:lstStyle/>
          <a:p>
            <a:fld id="{772ABEE1-92A0-46B1-B66F-3957887C79DA}" type="slidenum">
              <a:rPr lang="nl-BE" smtClean="0"/>
              <a:t>9</a:t>
            </a:fld>
            <a:endParaRPr lang="nl-BE"/>
          </a:p>
        </p:txBody>
      </p:sp>
    </p:spTree>
    <p:extLst>
      <p:ext uri="{BB962C8B-B14F-4D97-AF65-F5344CB8AC3E}">
        <p14:creationId xmlns:p14="http://schemas.microsoft.com/office/powerpoint/2010/main" val="385745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7763" y="1233488"/>
            <a:ext cx="4440237" cy="3328987"/>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Times New Roman" panose="02020603050405020304" pitchFamily="18" charset="0"/>
              </a:rPr>
              <a:t>Om kwaliteit van leven, wonen en zorg te realiseren heb je medewerkers nodig die hun hart, hoofd, handen en buikgevoel volop benutten. Mensen die het welbevinden van de persoon met dementie steeds voorop plaatsen, die kennis hebben over omgaan met dementie en die durven creatief zijn. Sterke medewerkers dus. Personen met dementie en hun familieleden benadrukken het belang van vriendelijkheid, geduld, tederheid, respect, empathie, menselijkheid en humor. Ze willen vooral van mens tot mens benaderd worden en een authentiek contact voelen met de zorgverleners.</a:t>
            </a:r>
          </a:p>
          <a:p>
            <a:endParaRPr lang="nl-BE" baseline="0" dirty="0"/>
          </a:p>
        </p:txBody>
      </p:sp>
      <p:sp>
        <p:nvSpPr>
          <p:cNvPr id="4" name="Tijdelijke aanduiding voor dianummer 3"/>
          <p:cNvSpPr>
            <a:spLocks noGrp="1"/>
          </p:cNvSpPr>
          <p:nvPr>
            <p:ph type="sldNum" sz="quarter" idx="10"/>
          </p:nvPr>
        </p:nvSpPr>
        <p:spPr/>
        <p:txBody>
          <a:bodyPr/>
          <a:lstStyle/>
          <a:p>
            <a:fld id="{772ABEE1-92A0-46B1-B66F-3957887C79DA}" type="slidenum">
              <a:rPr lang="nl-BE" smtClean="0"/>
              <a:t>10</a:t>
            </a:fld>
            <a:endParaRPr lang="nl-BE"/>
          </a:p>
        </p:txBody>
      </p:sp>
    </p:spTree>
    <p:extLst>
      <p:ext uri="{BB962C8B-B14F-4D97-AF65-F5344CB8AC3E}">
        <p14:creationId xmlns:p14="http://schemas.microsoft.com/office/powerpoint/2010/main" val="12495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E845414D-436A-4EA1-9A73-1BD37433F93D}" type="datetimeFigureOut">
              <a:rPr lang="nl-BE" smtClean="0"/>
              <a:t>10/03/2021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DA2B878-594D-45E5-A283-1E887C1FBAD9}" type="slidenum">
              <a:rPr lang="nl-BE" smtClean="0"/>
              <a:t>‹nr.›</a:t>
            </a:fld>
            <a:endParaRPr lang="nl-BE"/>
          </a:p>
        </p:txBody>
      </p:sp>
    </p:spTree>
    <p:extLst>
      <p:ext uri="{BB962C8B-B14F-4D97-AF65-F5344CB8AC3E}">
        <p14:creationId xmlns:p14="http://schemas.microsoft.com/office/powerpoint/2010/main" val="71263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845414D-436A-4EA1-9A73-1BD37433F93D}" type="datetimeFigureOut">
              <a:rPr lang="nl-BE" smtClean="0"/>
              <a:t>10/03/2021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DA2B878-594D-45E5-A283-1E887C1FBAD9}" type="slidenum">
              <a:rPr lang="nl-BE" smtClean="0"/>
              <a:t>‹nr.›</a:t>
            </a:fld>
            <a:endParaRPr lang="nl-BE"/>
          </a:p>
        </p:txBody>
      </p:sp>
    </p:spTree>
    <p:extLst>
      <p:ext uri="{BB962C8B-B14F-4D97-AF65-F5344CB8AC3E}">
        <p14:creationId xmlns:p14="http://schemas.microsoft.com/office/powerpoint/2010/main" val="355374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845414D-436A-4EA1-9A73-1BD37433F93D}" type="datetimeFigureOut">
              <a:rPr lang="nl-BE" smtClean="0"/>
              <a:t>10/03/2021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DA2B878-594D-45E5-A283-1E887C1FBAD9}" type="slidenum">
              <a:rPr lang="nl-BE" smtClean="0"/>
              <a:t>‹nr.›</a:t>
            </a:fld>
            <a:endParaRPr lang="nl-BE"/>
          </a:p>
        </p:txBody>
      </p:sp>
    </p:spTree>
    <p:extLst>
      <p:ext uri="{BB962C8B-B14F-4D97-AF65-F5344CB8AC3E}">
        <p14:creationId xmlns:p14="http://schemas.microsoft.com/office/powerpoint/2010/main" val="226921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144" y="274644"/>
            <a:ext cx="8137413" cy="859759"/>
          </a:xfrm>
        </p:spPr>
        <p:txBody>
          <a:bodyPr/>
          <a:lstStyle/>
          <a:p>
            <a:r>
              <a:rPr lang="nl-BE" dirty="0"/>
              <a:t>Tekst titel</a:t>
            </a:r>
            <a:endParaRPr lang="en-US" dirty="0"/>
          </a:p>
        </p:txBody>
      </p:sp>
      <p:sp>
        <p:nvSpPr>
          <p:cNvPr id="4" name="Date Placeholder 3"/>
          <p:cNvSpPr>
            <a:spLocks noGrp="1"/>
          </p:cNvSpPr>
          <p:nvPr>
            <p:ph type="dt" sz="half" idx="10"/>
          </p:nvPr>
        </p:nvSpPr>
        <p:spPr/>
        <p:txBody>
          <a:bodyPr/>
          <a:lstStyle/>
          <a:p>
            <a:fld id="{142B9591-099E-9648-AD4F-4D56A0B5560C}" type="datetimeFigureOut">
              <a:rPr lang="en-US" smtClean="0">
                <a:solidFill>
                  <a:prstClr val="black">
                    <a:tint val="75000"/>
                  </a:prstClr>
                </a:solidFill>
              </a:rPr>
              <a:pPr/>
              <a:t>3/10/2021</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5F9BAA-3D7E-9246-8F23-C3C210E0D7C7}" type="slidenum">
              <a:rPr lang="en-US" smtClean="0">
                <a:solidFill>
                  <a:prstClr val="black">
                    <a:tint val="75000"/>
                  </a:prstClr>
                </a:solidFill>
              </a:rPr>
              <a:pPr/>
              <a:t>‹nr.›</a:t>
            </a:fld>
            <a:endParaRPr lang="en-US">
              <a:solidFill>
                <a:prstClr val="black">
                  <a:tint val="75000"/>
                </a:prstClr>
              </a:solidFill>
            </a:endParaRPr>
          </a:p>
        </p:txBody>
      </p:sp>
      <p:sp>
        <p:nvSpPr>
          <p:cNvPr id="8" name="Text Placeholder 2"/>
          <p:cNvSpPr>
            <a:spLocks noGrp="1"/>
          </p:cNvSpPr>
          <p:nvPr>
            <p:ph type="body" idx="1" hasCustomPrompt="1"/>
          </p:nvPr>
        </p:nvSpPr>
        <p:spPr>
          <a:xfrm>
            <a:off x="539144" y="1134403"/>
            <a:ext cx="8137413" cy="519591"/>
          </a:xfrm>
        </p:spPr>
        <p:txBody>
          <a:bodyPr anchor="ctr">
            <a:normAutofit/>
          </a:bodyPr>
          <a:lstStyle>
            <a:lvl1pPr marL="0" indent="0">
              <a:buNone/>
              <a:defRPr sz="2400" b="1" i="0">
                <a:solidFill>
                  <a:srgbClr val="B19401"/>
                </a:solidFill>
                <a:latin typeface="Helvetica"/>
                <a:cs typeface="Helvetica"/>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l-BE" dirty="0"/>
              <a:t>Ondertitel</a:t>
            </a:r>
          </a:p>
        </p:txBody>
      </p:sp>
      <p:sp>
        <p:nvSpPr>
          <p:cNvPr id="7" name="Text Placeholder 6"/>
          <p:cNvSpPr>
            <a:spLocks noGrp="1"/>
          </p:cNvSpPr>
          <p:nvPr>
            <p:ph type="body" sz="quarter" idx="13" hasCustomPrompt="1"/>
          </p:nvPr>
        </p:nvSpPr>
        <p:spPr>
          <a:xfrm>
            <a:off x="539751" y="1748118"/>
            <a:ext cx="8147050" cy="4168494"/>
          </a:xfrm>
        </p:spPr>
        <p:txBody>
          <a:bodyPr/>
          <a:lstStyle/>
          <a:p>
            <a:pPr lvl="0"/>
            <a:r>
              <a:rPr lang="nl-BE" dirty="0"/>
              <a:t>Body tekst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Tree>
    <p:extLst>
      <p:ext uri="{BB962C8B-B14F-4D97-AF65-F5344CB8AC3E}">
        <p14:creationId xmlns:p14="http://schemas.microsoft.com/office/powerpoint/2010/main" val="189537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845414D-436A-4EA1-9A73-1BD37433F93D}" type="datetimeFigureOut">
              <a:rPr lang="nl-BE" smtClean="0"/>
              <a:t>10/03/2021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DA2B878-594D-45E5-A283-1E887C1FBAD9}" type="slidenum">
              <a:rPr lang="nl-BE" smtClean="0"/>
              <a:t>‹nr.›</a:t>
            </a:fld>
            <a:endParaRPr lang="nl-BE"/>
          </a:p>
        </p:txBody>
      </p:sp>
    </p:spTree>
    <p:extLst>
      <p:ext uri="{BB962C8B-B14F-4D97-AF65-F5344CB8AC3E}">
        <p14:creationId xmlns:p14="http://schemas.microsoft.com/office/powerpoint/2010/main" val="157693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E845414D-436A-4EA1-9A73-1BD37433F93D}" type="datetimeFigureOut">
              <a:rPr lang="nl-BE" smtClean="0"/>
              <a:t>10/03/2021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DA2B878-594D-45E5-A283-1E887C1FBAD9}" type="slidenum">
              <a:rPr lang="nl-BE" smtClean="0"/>
              <a:t>‹nr.›</a:t>
            </a:fld>
            <a:endParaRPr lang="nl-BE"/>
          </a:p>
        </p:txBody>
      </p:sp>
    </p:spTree>
    <p:extLst>
      <p:ext uri="{BB962C8B-B14F-4D97-AF65-F5344CB8AC3E}">
        <p14:creationId xmlns:p14="http://schemas.microsoft.com/office/powerpoint/2010/main" val="33528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845414D-436A-4EA1-9A73-1BD37433F93D}" type="datetimeFigureOut">
              <a:rPr lang="nl-BE" smtClean="0"/>
              <a:t>10/03/2021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DA2B878-594D-45E5-A283-1E887C1FBAD9}" type="slidenum">
              <a:rPr lang="nl-BE" smtClean="0"/>
              <a:t>‹nr.›</a:t>
            </a:fld>
            <a:endParaRPr lang="nl-BE"/>
          </a:p>
        </p:txBody>
      </p:sp>
    </p:spTree>
    <p:extLst>
      <p:ext uri="{BB962C8B-B14F-4D97-AF65-F5344CB8AC3E}">
        <p14:creationId xmlns:p14="http://schemas.microsoft.com/office/powerpoint/2010/main" val="200247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845414D-436A-4EA1-9A73-1BD37433F93D}" type="datetimeFigureOut">
              <a:rPr lang="nl-BE" smtClean="0"/>
              <a:t>10/03/2021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5DA2B878-594D-45E5-A283-1E887C1FBAD9}" type="slidenum">
              <a:rPr lang="nl-BE" smtClean="0"/>
              <a:t>‹nr.›</a:t>
            </a:fld>
            <a:endParaRPr lang="nl-BE"/>
          </a:p>
        </p:txBody>
      </p:sp>
    </p:spTree>
    <p:extLst>
      <p:ext uri="{BB962C8B-B14F-4D97-AF65-F5344CB8AC3E}">
        <p14:creationId xmlns:p14="http://schemas.microsoft.com/office/powerpoint/2010/main" val="251999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E845414D-436A-4EA1-9A73-1BD37433F93D}" type="datetimeFigureOut">
              <a:rPr lang="nl-BE" smtClean="0"/>
              <a:t>10/03/2021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5DA2B878-594D-45E5-A283-1E887C1FBAD9}" type="slidenum">
              <a:rPr lang="nl-BE" smtClean="0"/>
              <a:t>‹nr.›</a:t>
            </a:fld>
            <a:endParaRPr lang="nl-BE"/>
          </a:p>
        </p:txBody>
      </p:sp>
    </p:spTree>
    <p:extLst>
      <p:ext uri="{BB962C8B-B14F-4D97-AF65-F5344CB8AC3E}">
        <p14:creationId xmlns:p14="http://schemas.microsoft.com/office/powerpoint/2010/main" val="20090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5414D-436A-4EA1-9A73-1BD37433F93D}" type="datetimeFigureOut">
              <a:rPr lang="nl-BE" smtClean="0"/>
              <a:t>10/03/2021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5DA2B878-594D-45E5-A283-1E887C1FBAD9}" type="slidenum">
              <a:rPr lang="nl-BE" smtClean="0"/>
              <a:t>‹nr.›</a:t>
            </a:fld>
            <a:endParaRPr lang="nl-BE"/>
          </a:p>
        </p:txBody>
      </p:sp>
    </p:spTree>
    <p:extLst>
      <p:ext uri="{BB962C8B-B14F-4D97-AF65-F5344CB8AC3E}">
        <p14:creationId xmlns:p14="http://schemas.microsoft.com/office/powerpoint/2010/main" val="1862202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E845414D-436A-4EA1-9A73-1BD37433F93D}" type="datetimeFigureOut">
              <a:rPr lang="nl-BE" smtClean="0"/>
              <a:t>10/03/2021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DA2B878-594D-45E5-A283-1E887C1FBAD9}" type="slidenum">
              <a:rPr lang="nl-BE" smtClean="0"/>
              <a:t>‹nr.›</a:t>
            </a:fld>
            <a:endParaRPr lang="nl-BE"/>
          </a:p>
        </p:txBody>
      </p:sp>
    </p:spTree>
    <p:extLst>
      <p:ext uri="{BB962C8B-B14F-4D97-AF65-F5344CB8AC3E}">
        <p14:creationId xmlns:p14="http://schemas.microsoft.com/office/powerpoint/2010/main" val="215791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E845414D-436A-4EA1-9A73-1BD37433F93D}" type="datetimeFigureOut">
              <a:rPr lang="nl-BE" smtClean="0"/>
              <a:t>10/03/2021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DA2B878-594D-45E5-A283-1E887C1FBAD9}" type="slidenum">
              <a:rPr lang="nl-BE" smtClean="0"/>
              <a:t>‹nr.›</a:t>
            </a:fld>
            <a:endParaRPr lang="nl-BE"/>
          </a:p>
        </p:txBody>
      </p:sp>
    </p:spTree>
    <p:extLst>
      <p:ext uri="{BB962C8B-B14F-4D97-AF65-F5344CB8AC3E}">
        <p14:creationId xmlns:p14="http://schemas.microsoft.com/office/powerpoint/2010/main" val="293275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BF5B9D30-B5EC-40A6-AFEA-E5F703583E90}" type="datetime1">
              <a:rPr lang="nl-BE" smtClean="0">
                <a:solidFill>
                  <a:prstClr val="black">
                    <a:tint val="75000"/>
                  </a:prstClr>
                </a:solidFill>
              </a:rPr>
              <a:pPr defTabSz="457189"/>
              <a:t>10/03/2021</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845F9BAA-3D7E-9246-8F23-C3C210E0D7C7}" type="slidenum">
              <a:rPr lang="en-US" smtClean="0">
                <a:solidFill>
                  <a:prstClr val="black">
                    <a:tint val="75000"/>
                  </a:prstClr>
                </a:solidFill>
              </a:rPr>
              <a:pPr defTabSz="457189"/>
              <a:t>‹nr.›</a:t>
            </a:fld>
            <a:endParaRPr lang="en-US" dirty="0">
              <a:solidFill>
                <a:prstClr val="black">
                  <a:tint val="75000"/>
                </a:prstClr>
              </a:solidFill>
            </a:endParaRPr>
          </a:p>
        </p:txBody>
      </p:sp>
    </p:spTree>
    <p:extLst>
      <p:ext uri="{BB962C8B-B14F-4D97-AF65-F5344CB8AC3E}">
        <p14:creationId xmlns:p14="http://schemas.microsoft.com/office/powerpoint/2010/main" val="14670273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mentie.be/referentiekader" TargetMode="External"/><Relationship Id="rId2" Type="http://schemas.openxmlformats.org/officeDocument/2006/relationships/hyperlink" Target="mailto:info@dementie.be" TargetMode="External"/><Relationship Id="rId1" Type="http://schemas.openxmlformats.org/officeDocument/2006/relationships/slideLayout" Target="../slideLayouts/slideLayout12.xml"/><Relationship Id="rId6" Type="http://schemas.openxmlformats.org/officeDocument/2006/relationships/hyperlink" Target="http://www.omgaanmetdementie.be/" TargetMode="External"/><Relationship Id="rId5" Type="http://schemas.openxmlformats.org/officeDocument/2006/relationships/hyperlink" Target="http://www.jongdementie.info/" TargetMode="External"/><Relationship Id="rId4" Type="http://schemas.openxmlformats.org/officeDocument/2006/relationships/hyperlink" Target="http://www.onthoumens.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3294" y="5743739"/>
            <a:ext cx="2545431" cy="1167655"/>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 y="-472440"/>
            <a:ext cx="9006840" cy="6004560"/>
          </a:xfrm>
          <a:prstGeom prst="rect">
            <a:avLst/>
          </a:prstGeom>
        </p:spPr>
      </p:pic>
      <p:sp>
        <p:nvSpPr>
          <p:cNvPr id="2" name="Rechthoek 1"/>
          <p:cNvSpPr/>
          <p:nvPr/>
        </p:nvSpPr>
        <p:spPr>
          <a:xfrm>
            <a:off x="0" y="4079631"/>
            <a:ext cx="9144000" cy="1742053"/>
          </a:xfrm>
          <a:prstGeom prst="rect">
            <a:avLst/>
          </a:prstGeom>
          <a:solidFill>
            <a:srgbClr val="FFFDED"/>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189">
              <a:lnSpc>
                <a:spcPct val="150000"/>
              </a:lnSpc>
            </a:pPr>
            <a:r>
              <a:rPr lang="nl-BE" sz="3600" dirty="0">
                <a:solidFill>
                  <a:prstClr val="black"/>
                </a:solidFill>
                <a:ea typeface="Gadugi" panose="020B0502040204020203" pitchFamily="34" charset="0"/>
                <a:cs typeface="Quire Sans" panose="020B0502040204020203" pitchFamily="34" charset="0"/>
              </a:rPr>
              <a:t>Ik, jij, samen MENS</a:t>
            </a:r>
            <a:br>
              <a:rPr lang="nl-BE" sz="3600" dirty="0">
                <a:solidFill>
                  <a:prstClr val="black"/>
                </a:solidFill>
                <a:ea typeface="Gadugi" panose="020B0502040204020203" pitchFamily="34" charset="0"/>
                <a:cs typeface="Quire Sans" panose="020B0502040204020203" pitchFamily="34" charset="0"/>
              </a:rPr>
            </a:br>
            <a:r>
              <a:rPr lang="nl-BE" dirty="0">
                <a:solidFill>
                  <a:prstClr val="black"/>
                </a:solidFill>
                <a:ea typeface="Gadugi" panose="020B0502040204020203" pitchFamily="34" charset="0"/>
                <a:cs typeface="Quire Sans" panose="020B0502040204020203" pitchFamily="34" charset="0"/>
              </a:rPr>
              <a:t>Een referentiekader voor kwaliteit van leven, wonen en zorg </a:t>
            </a:r>
          </a:p>
          <a:p>
            <a:pPr algn="ctr" defTabSz="457189">
              <a:lnSpc>
                <a:spcPct val="150000"/>
              </a:lnSpc>
            </a:pPr>
            <a:r>
              <a:rPr lang="nl-BE" dirty="0">
                <a:solidFill>
                  <a:prstClr val="black"/>
                </a:solidFill>
                <a:ea typeface="Gadugi" panose="020B0502040204020203" pitchFamily="34" charset="0"/>
                <a:cs typeface="Quire Sans" panose="020B0502040204020203" pitchFamily="34" charset="0"/>
              </a:rPr>
              <a:t>voor mensen met dementie</a:t>
            </a:r>
            <a:br>
              <a:rPr lang="nl-BE" dirty="0">
                <a:solidFill>
                  <a:prstClr val="black"/>
                </a:solidFill>
                <a:ea typeface="Gadugi" panose="020B0502040204020203" pitchFamily="34" charset="0"/>
                <a:cs typeface="Quire Sans" panose="020B0502040204020203" pitchFamily="34" charset="0"/>
              </a:rPr>
            </a:br>
            <a:endParaRPr lang="nl-BE" dirty="0">
              <a:solidFill>
                <a:prstClr val="black"/>
              </a:solidFill>
              <a:ea typeface="Gadugi" panose="020B0502040204020203" pitchFamily="34" charset="0"/>
              <a:cs typeface="Quire Sans" panose="020B0502040204020203" pitchFamily="34"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770" y="5901482"/>
            <a:ext cx="2003507" cy="852171"/>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6361" y="5936355"/>
            <a:ext cx="860367" cy="860367"/>
          </a:xfrm>
          <a:prstGeom prst="rect">
            <a:avLst/>
          </a:prstGeom>
        </p:spPr>
      </p:pic>
    </p:spTree>
    <p:extLst>
      <p:ext uri="{BB962C8B-B14F-4D97-AF65-F5344CB8AC3E}">
        <p14:creationId xmlns:p14="http://schemas.microsoft.com/office/powerpoint/2010/main" val="4246768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persoon, person, ouder&#10;&#10;Automatisch gegenereerde beschrijving">
            <a:extLst>
              <a:ext uri="{FF2B5EF4-FFF2-40B4-BE49-F238E27FC236}">
                <a16:creationId xmlns:a16="http://schemas.microsoft.com/office/drawing/2014/main" id="{3E52EBFD-2309-42B8-96C7-050BE7BE8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527" y="1158287"/>
            <a:ext cx="8572500" cy="5715000"/>
          </a:xfrm>
          <a:prstGeom prst="rect">
            <a:avLst/>
          </a:prstGeom>
        </p:spPr>
      </p:pic>
      <p:grpSp>
        <p:nvGrpSpPr>
          <p:cNvPr id="5" name="Groep 4"/>
          <p:cNvGrpSpPr/>
          <p:nvPr/>
        </p:nvGrpSpPr>
        <p:grpSpPr>
          <a:xfrm>
            <a:off x="539147" y="274643"/>
            <a:ext cx="1994903" cy="1196941"/>
            <a:chOff x="4972876" y="1397041"/>
            <a:chExt cx="1994903" cy="1196941"/>
          </a:xfrm>
        </p:grpSpPr>
        <p:sp>
          <p:nvSpPr>
            <p:cNvPr id="6" name="Rechthoek 5"/>
            <p:cNvSpPr/>
            <p:nvPr/>
          </p:nvSpPr>
          <p:spPr>
            <a:xfrm>
              <a:off x="4972876" y="1397041"/>
              <a:ext cx="1994903" cy="1196941"/>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Rechthoek 6"/>
            <p:cNvSpPr/>
            <p:nvPr/>
          </p:nvSpPr>
          <p:spPr>
            <a:xfrm>
              <a:off x="4972876" y="1397041"/>
              <a:ext cx="1994903" cy="119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1" tIns="80011" rIns="80011" bIns="80011" numCol="1" spcCol="1270" anchor="ctr" anchorCtr="0">
              <a:noAutofit/>
            </a:bodyPr>
            <a:lstStyle/>
            <a:p>
              <a:pPr algn="ctr" defTabSz="933427">
                <a:lnSpc>
                  <a:spcPct val="90000"/>
                </a:lnSpc>
                <a:spcBef>
                  <a:spcPct val="0"/>
                </a:spcBef>
                <a:spcAft>
                  <a:spcPct val="35000"/>
                </a:spcAft>
              </a:pPr>
              <a:r>
                <a:rPr lang="nl-BE" sz="2100" dirty="0"/>
                <a:t>De professionele zorgverlener en vrijwilliger</a:t>
              </a:r>
            </a:p>
          </p:txBody>
        </p:sp>
      </p:grpSp>
      <p:sp>
        <p:nvSpPr>
          <p:cNvPr id="9" name="Rechthoek 8"/>
          <p:cNvSpPr/>
          <p:nvPr/>
        </p:nvSpPr>
        <p:spPr>
          <a:xfrm>
            <a:off x="6529752" y="840306"/>
            <a:ext cx="2356339" cy="539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a:t>Vriendelijkheid</a:t>
            </a:r>
          </a:p>
        </p:txBody>
      </p:sp>
      <p:sp>
        <p:nvSpPr>
          <p:cNvPr id="10" name="Rechthoek 9"/>
          <p:cNvSpPr/>
          <p:nvPr/>
        </p:nvSpPr>
        <p:spPr>
          <a:xfrm>
            <a:off x="6529752" y="1457871"/>
            <a:ext cx="2356339" cy="539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a:t>Geduld</a:t>
            </a:r>
          </a:p>
        </p:txBody>
      </p:sp>
      <p:sp>
        <p:nvSpPr>
          <p:cNvPr id="11" name="Rechthoek 10"/>
          <p:cNvSpPr/>
          <p:nvPr/>
        </p:nvSpPr>
        <p:spPr>
          <a:xfrm>
            <a:off x="6529750" y="2063943"/>
            <a:ext cx="2356339" cy="539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a:t>Tederheid</a:t>
            </a:r>
          </a:p>
        </p:txBody>
      </p:sp>
      <p:sp>
        <p:nvSpPr>
          <p:cNvPr id="12" name="Rechthoek 11"/>
          <p:cNvSpPr/>
          <p:nvPr/>
        </p:nvSpPr>
        <p:spPr>
          <a:xfrm>
            <a:off x="6529752" y="2677895"/>
            <a:ext cx="2356339" cy="539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a:t>Authenticiteit</a:t>
            </a:r>
          </a:p>
        </p:txBody>
      </p:sp>
      <p:sp>
        <p:nvSpPr>
          <p:cNvPr id="13" name="Rechthoek 12"/>
          <p:cNvSpPr/>
          <p:nvPr/>
        </p:nvSpPr>
        <p:spPr>
          <a:xfrm>
            <a:off x="6529750" y="3270739"/>
            <a:ext cx="2356339" cy="539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a:t>Aandacht </a:t>
            </a:r>
          </a:p>
        </p:txBody>
      </p:sp>
      <p:sp>
        <p:nvSpPr>
          <p:cNvPr id="14" name="Rechthoek 13"/>
          <p:cNvSpPr/>
          <p:nvPr/>
        </p:nvSpPr>
        <p:spPr>
          <a:xfrm>
            <a:off x="6529750" y="3876811"/>
            <a:ext cx="2356339" cy="539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a:t>Kennis over dementie</a:t>
            </a:r>
          </a:p>
        </p:txBody>
      </p:sp>
      <p:sp>
        <p:nvSpPr>
          <p:cNvPr id="15" name="Rechthoek 14"/>
          <p:cNvSpPr/>
          <p:nvPr/>
        </p:nvSpPr>
        <p:spPr>
          <a:xfrm>
            <a:off x="6529749" y="4477536"/>
            <a:ext cx="2356339" cy="539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a:t>Tijd voor een praatje</a:t>
            </a:r>
          </a:p>
        </p:txBody>
      </p:sp>
      <p:sp>
        <p:nvSpPr>
          <p:cNvPr id="16" name="Rechthoek 15"/>
          <p:cNvSpPr/>
          <p:nvPr/>
        </p:nvSpPr>
        <p:spPr>
          <a:xfrm>
            <a:off x="6529749" y="5091488"/>
            <a:ext cx="2356339" cy="539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a:t>Gelijkwaardigheid</a:t>
            </a:r>
          </a:p>
        </p:txBody>
      </p:sp>
      <p:sp>
        <p:nvSpPr>
          <p:cNvPr id="17" name="Rechthoek 16"/>
          <p:cNvSpPr/>
          <p:nvPr/>
        </p:nvSpPr>
        <p:spPr>
          <a:xfrm>
            <a:off x="6529749" y="5703083"/>
            <a:ext cx="2356339" cy="539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a:t>Onderzoekend</a:t>
            </a:r>
          </a:p>
        </p:txBody>
      </p:sp>
      <p:sp>
        <p:nvSpPr>
          <p:cNvPr id="18" name="Rechthoek 17"/>
          <p:cNvSpPr/>
          <p:nvPr/>
        </p:nvSpPr>
        <p:spPr>
          <a:xfrm>
            <a:off x="6529749" y="6314679"/>
            <a:ext cx="2356339" cy="539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a:t>…</a:t>
            </a:r>
          </a:p>
        </p:txBody>
      </p:sp>
      <p:sp>
        <p:nvSpPr>
          <p:cNvPr id="19" name="Tekstvak 18"/>
          <p:cNvSpPr txBox="1"/>
          <p:nvPr/>
        </p:nvSpPr>
        <p:spPr>
          <a:xfrm>
            <a:off x="2883881" y="175847"/>
            <a:ext cx="5122985" cy="477054"/>
          </a:xfrm>
          <a:prstGeom prst="rect">
            <a:avLst/>
          </a:prstGeom>
          <a:noFill/>
        </p:spPr>
        <p:txBody>
          <a:bodyPr wrap="square" rtlCol="0">
            <a:spAutoFit/>
          </a:bodyPr>
          <a:lstStyle/>
          <a:p>
            <a:r>
              <a:rPr lang="nl-BE" sz="2500" b="1" dirty="0"/>
              <a:t>Hoofd, handen, hart en buikgevoel</a:t>
            </a:r>
          </a:p>
        </p:txBody>
      </p:sp>
      <p:sp>
        <p:nvSpPr>
          <p:cNvPr id="20" name="Tekstvak 19"/>
          <p:cNvSpPr txBox="1"/>
          <p:nvPr/>
        </p:nvSpPr>
        <p:spPr>
          <a:xfrm>
            <a:off x="234346" y="6242345"/>
            <a:ext cx="4806579" cy="630942"/>
          </a:xfrm>
          <a:prstGeom prst="rect">
            <a:avLst/>
          </a:prstGeom>
          <a:noFill/>
        </p:spPr>
        <p:txBody>
          <a:bodyPr wrap="square" rtlCol="0">
            <a:spAutoFit/>
          </a:bodyPr>
          <a:lstStyle/>
          <a:p>
            <a:r>
              <a:rPr lang="nl-BE" sz="3500" b="1" dirty="0">
                <a:solidFill>
                  <a:schemeClr val="bg1"/>
                </a:solidFill>
              </a:rPr>
              <a:t>van MENS tot MENS</a:t>
            </a:r>
          </a:p>
        </p:txBody>
      </p:sp>
    </p:spTree>
    <p:extLst>
      <p:ext uri="{BB962C8B-B14F-4D97-AF65-F5344CB8AC3E}">
        <p14:creationId xmlns:p14="http://schemas.microsoft.com/office/powerpoint/2010/main" val="43841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FB6106-F1BA-4892-9EFC-C5E2E73FFC0F}"/>
              </a:ext>
            </a:extLst>
          </p:cNvPr>
          <p:cNvSpPr>
            <a:spLocks noGrp="1"/>
          </p:cNvSpPr>
          <p:nvPr>
            <p:ph type="title"/>
          </p:nvPr>
        </p:nvSpPr>
        <p:spPr/>
        <p:txBody>
          <a:bodyPr/>
          <a:lstStyle/>
          <a:p>
            <a:r>
              <a:rPr lang="nl-NL" dirty="0"/>
              <a:t>Meer informatie? </a:t>
            </a:r>
            <a:endParaRPr lang="nl-BE" dirty="0"/>
          </a:p>
        </p:txBody>
      </p:sp>
      <p:sp>
        <p:nvSpPr>
          <p:cNvPr id="4" name="Tijdelijke aanduiding voor tekst 3">
            <a:extLst>
              <a:ext uri="{FF2B5EF4-FFF2-40B4-BE49-F238E27FC236}">
                <a16:creationId xmlns:a16="http://schemas.microsoft.com/office/drawing/2014/main" id="{436AAF25-DFEC-43EA-B664-5F430F0A499E}"/>
              </a:ext>
            </a:extLst>
          </p:cNvPr>
          <p:cNvSpPr>
            <a:spLocks noGrp="1"/>
          </p:cNvSpPr>
          <p:nvPr>
            <p:ph type="body" sz="quarter" idx="13"/>
          </p:nvPr>
        </p:nvSpPr>
        <p:spPr/>
        <p:txBody>
          <a:bodyPr>
            <a:normAutofit fontScale="62500" lnSpcReduction="20000"/>
          </a:bodyPr>
          <a:lstStyle/>
          <a:p>
            <a:pPr marL="0" indent="0">
              <a:buNone/>
            </a:pPr>
            <a:r>
              <a:rPr lang="nl-NL" b="1" dirty="0"/>
              <a:t>Mail ons op </a:t>
            </a:r>
          </a:p>
          <a:p>
            <a:pPr marL="0" indent="0">
              <a:buNone/>
            </a:pPr>
            <a:r>
              <a:rPr lang="nl-NL" dirty="0">
                <a:hlinkClick r:id="rId2"/>
              </a:rPr>
              <a:t>info@dementie.be</a:t>
            </a:r>
            <a:r>
              <a:rPr lang="nl-NL" dirty="0"/>
              <a:t>  </a:t>
            </a:r>
          </a:p>
          <a:p>
            <a:pPr marL="0" indent="0">
              <a:buNone/>
            </a:pPr>
            <a:endParaRPr lang="nl-NL" dirty="0"/>
          </a:p>
          <a:p>
            <a:pPr marL="0" indent="0">
              <a:buNone/>
            </a:pPr>
            <a:r>
              <a:rPr lang="nl-NL" b="1" dirty="0"/>
              <a:t>Surf naar</a:t>
            </a:r>
          </a:p>
          <a:p>
            <a:pPr marL="0" indent="0">
              <a:buNone/>
            </a:pPr>
            <a:r>
              <a:rPr lang="nl-NL" dirty="0">
                <a:hlinkClick r:id="rId3"/>
              </a:rPr>
              <a:t>www.dementie.be/referentiekader</a:t>
            </a:r>
            <a:r>
              <a:rPr lang="nl-NL" dirty="0"/>
              <a:t> </a:t>
            </a:r>
          </a:p>
          <a:p>
            <a:pPr marL="0" indent="0">
              <a:buNone/>
            </a:pPr>
            <a:endParaRPr lang="nl-NL" dirty="0"/>
          </a:p>
          <a:p>
            <a:pPr marL="0" indent="0">
              <a:buNone/>
            </a:pPr>
            <a:r>
              <a:rPr lang="nl-NL" dirty="0">
                <a:hlinkClick r:id="rId4"/>
              </a:rPr>
              <a:t>www.onthoumens.be</a:t>
            </a:r>
            <a:r>
              <a:rPr lang="nl-NL" dirty="0"/>
              <a:t> </a:t>
            </a:r>
          </a:p>
          <a:p>
            <a:pPr marL="0" indent="0">
              <a:buNone/>
            </a:pPr>
            <a:r>
              <a:rPr lang="nl-NL" dirty="0">
                <a:hlinkClick r:id="rId5"/>
              </a:rPr>
              <a:t>www.jongdementie.info</a:t>
            </a:r>
            <a:r>
              <a:rPr lang="nl-NL" dirty="0"/>
              <a:t> </a:t>
            </a:r>
          </a:p>
          <a:p>
            <a:pPr marL="0" indent="0">
              <a:buNone/>
            </a:pPr>
            <a:r>
              <a:rPr lang="nl-NL" dirty="0">
                <a:hlinkClick r:id="rId6"/>
              </a:rPr>
              <a:t>www.omgaanmetdementie.be</a:t>
            </a:r>
            <a:r>
              <a:rPr lang="nl-NL" dirty="0"/>
              <a:t> </a:t>
            </a:r>
          </a:p>
          <a:p>
            <a:pPr marL="0" indent="0">
              <a:buNone/>
            </a:pPr>
            <a:endParaRPr lang="nl-NL" dirty="0"/>
          </a:p>
          <a:p>
            <a:pPr marL="0" indent="0">
              <a:buNone/>
            </a:pPr>
            <a:endParaRPr lang="nl-NL" dirty="0"/>
          </a:p>
          <a:p>
            <a:pPr marL="0" indent="0">
              <a:buNone/>
            </a:pPr>
            <a:endParaRPr lang="nl-NL" dirty="0"/>
          </a:p>
          <a:p>
            <a:pPr marL="0" indent="0">
              <a:buNone/>
            </a:pPr>
            <a:r>
              <a:rPr lang="nl-NL" sz="1600" dirty="0"/>
              <a:t>Foto’s: Leo De Bock</a:t>
            </a:r>
            <a:endParaRPr lang="nl-BE" sz="1600" dirty="0"/>
          </a:p>
        </p:txBody>
      </p:sp>
    </p:spTree>
    <p:extLst>
      <p:ext uri="{BB962C8B-B14F-4D97-AF65-F5344CB8AC3E}">
        <p14:creationId xmlns:p14="http://schemas.microsoft.com/office/powerpoint/2010/main" val="27035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78400" cy="6848503"/>
          </a:xfrm>
          <a:prstGeom prst="rect">
            <a:avLst/>
          </a:prstGeom>
        </p:spPr>
      </p:pic>
      <p:sp>
        <p:nvSpPr>
          <p:cNvPr id="3" name="Tekstvak 2">
            <a:extLst>
              <a:ext uri="{FF2B5EF4-FFF2-40B4-BE49-F238E27FC236}">
                <a16:creationId xmlns:a16="http://schemas.microsoft.com/office/drawing/2014/main" id="{96C0BF90-21BE-4D6A-8C24-680CD82D830A}"/>
              </a:ext>
            </a:extLst>
          </p:cNvPr>
          <p:cNvSpPr txBox="1"/>
          <p:nvPr/>
        </p:nvSpPr>
        <p:spPr>
          <a:xfrm>
            <a:off x="5322276" y="2188271"/>
            <a:ext cx="3352800" cy="2736134"/>
          </a:xfrm>
          <a:prstGeom prst="rect">
            <a:avLst/>
          </a:prstGeom>
          <a:noFill/>
        </p:spPr>
        <p:txBody>
          <a:bodyPr wrap="square" rtlCol="0">
            <a:spAutoFit/>
          </a:bodyPr>
          <a:lstStyle/>
          <a:p>
            <a:pPr marL="285750" indent="-285750">
              <a:lnSpc>
                <a:spcPct val="108000"/>
              </a:lnSpc>
              <a:buFont typeface="Arial" panose="020B0604020202020204" pitchFamily="34" charset="0"/>
              <a:buChar char="•"/>
            </a:pPr>
            <a:r>
              <a:rPr lang="nl-NL" sz="2000" dirty="0"/>
              <a:t>Op vraag van de Vlaamse overheid</a:t>
            </a:r>
          </a:p>
          <a:p>
            <a:pPr>
              <a:lnSpc>
                <a:spcPct val="108000"/>
              </a:lnSpc>
            </a:pPr>
            <a:endParaRPr lang="nl-NL" sz="2000" dirty="0"/>
          </a:p>
          <a:p>
            <a:pPr marL="285750" indent="-285750">
              <a:lnSpc>
                <a:spcPct val="108000"/>
              </a:lnSpc>
              <a:buFont typeface="Arial" panose="020B0604020202020204" pitchFamily="34" charset="0"/>
              <a:buChar char="•"/>
            </a:pPr>
            <a:r>
              <a:rPr lang="nl-NL" sz="2000" dirty="0"/>
              <a:t>Voor de hele zorg- en welzijnssector</a:t>
            </a:r>
          </a:p>
          <a:p>
            <a:pPr marL="742950" lvl="1" indent="-285750">
              <a:lnSpc>
                <a:spcPct val="108000"/>
              </a:lnSpc>
              <a:buFont typeface="Arial" panose="020B0604020202020204" pitchFamily="34" charset="0"/>
              <a:buChar char="•"/>
            </a:pPr>
            <a:r>
              <a:rPr lang="nl-NL" sz="2000" dirty="0"/>
              <a:t>thuiszorg</a:t>
            </a:r>
          </a:p>
          <a:p>
            <a:pPr marL="742950" lvl="1" indent="-285750">
              <a:lnSpc>
                <a:spcPct val="108000"/>
              </a:lnSpc>
              <a:buFont typeface="Arial" panose="020B0604020202020204" pitchFamily="34" charset="0"/>
              <a:buChar char="•"/>
            </a:pPr>
            <a:r>
              <a:rPr lang="nl-NL" sz="2000" dirty="0"/>
              <a:t>residentiële zorg</a:t>
            </a:r>
          </a:p>
          <a:p>
            <a:pPr marL="742950" lvl="1" indent="-285750">
              <a:lnSpc>
                <a:spcPct val="108000"/>
              </a:lnSpc>
              <a:buFont typeface="Arial" panose="020B0604020202020204" pitchFamily="34" charset="0"/>
              <a:buChar char="•"/>
            </a:pPr>
            <a:r>
              <a:rPr lang="nl-NL" sz="2000" dirty="0"/>
              <a:t>ziekenhuizen </a:t>
            </a:r>
            <a:endParaRPr lang="nl-BE" sz="2000" dirty="0"/>
          </a:p>
        </p:txBody>
      </p:sp>
      <p:sp>
        <p:nvSpPr>
          <p:cNvPr id="4" name="Tekstvak 3">
            <a:extLst>
              <a:ext uri="{FF2B5EF4-FFF2-40B4-BE49-F238E27FC236}">
                <a16:creationId xmlns:a16="http://schemas.microsoft.com/office/drawing/2014/main" id="{EF246A93-CC87-4CB5-BD76-848E536B1837}"/>
              </a:ext>
            </a:extLst>
          </p:cNvPr>
          <p:cNvSpPr txBox="1"/>
          <p:nvPr/>
        </p:nvSpPr>
        <p:spPr>
          <a:xfrm>
            <a:off x="4978400" y="6342184"/>
            <a:ext cx="2426678" cy="276999"/>
          </a:xfrm>
          <a:prstGeom prst="rect">
            <a:avLst/>
          </a:prstGeom>
          <a:noFill/>
        </p:spPr>
        <p:txBody>
          <a:bodyPr wrap="square" rtlCol="0">
            <a:spAutoFit/>
          </a:bodyPr>
          <a:lstStyle/>
          <a:p>
            <a:r>
              <a:rPr lang="nl-NL" sz="1200" dirty="0"/>
              <a:t>Foto’s: Leo De Bock</a:t>
            </a:r>
            <a:endParaRPr lang="nl-BE" sz="1200" dirty="0"/>
          </a:p>
        </p:txBody>
      </p:sp>
    </p:spTree>
    <p:extLst>
      <p:ext uri="{BB962C8B-B14F-4D97-AF65-F5344CB8AC3E}">
        <p14:creationId xmlns:p14="http://schemas.microsoft.com/office/powerpoint/2010/main" val="150682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persoon, binnen&#10;&#10;Automatisch gegenereerde beschrijving">
            <a:extLst>
              <a:ext uri="{FF2B5EF4-FFF2-40B4-BE49-F238E27FC236}">
                <a16:creationId xmlns:a16="http://schemas.microsoft.com/office/drawing/2014/main" id="{C3C3EF6D-F32A-45CD-9768-1DBAEE7780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83" r="2" b="2"/>
          <a:stretch/>
        </p:blipFill>
        <p:spPr>
          <a:xfrm>
            <a:off x="20" y="1282"/>
            <a:ext cx="9143980" cy="6856718"/>
          </a:xfrm>
          <a:prstGeom prst="rect">
            <a:avLst/>
          </a:prstGeom>
        </p:spPr>
      </p:pic>
      <p:sp>
        <p:nvSpPr>
          <p:cNvPr id="4" name="Tekstvak 3">
            <a:extLst>
              <a:ext uri="{FF2B5EF4-FFF2-40B4-BE49-F238E27FC236}">
                <a16:creationId xmlns:a16="http://schemas.microsoft.com/office/drawing/2014/main" id="{4B1DF5B5-ACA9-4E9D-B0F5-6D67C4536CC7}"/>
              </a:ext>
            </a:extLst>
          </p:cNvPr>
          <p:cNvSpPr txBox="1"/>
          <p:nvPr/>
        </p:nvSpPr>
        <p:spPr>
          <a:xfrm>
            <a:off x="3821723" y="5568462"/>
            <a:ext cx="5064369" cy="861774"/>
          </a:xfrm>
          <a:prstGeom prst="rect">
            <a:avLst/>
          </a:prstGeom>
          <a:solidFill>
            <a:srgbClr val="FFFDED"/>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l-NL" sz="2500" b="1" dirty="0">
                <a:solidFill>
                  <a:schemeClr val="tx1"/>
                </a:solidFill>
              </a:rPr>
              <a:t>Wat is kwaliteit van leven, wonen en zorg voor mensen met dementie? </a:t>
            </a:r>
            <a:endParaRPr lang="nl-BE" sz="2500" b="1" dirty="0">
              <a:solidFill>
                <a:schemeClr val="tx1"/>
              </a:solidFill>
            </a:endParaRPr>
          </a:p>
        </p:txBody>
      </p:sp>
    </p:spTree>
    <p:extLst>
      <p:ext uri="{BB962C8B-B14F-4D97-AF65-F5344CB8AC3E}">
        <p14:creationId xmlns:p14="http://schemas.microsoft.com/office/powerpoint/2010/main" val="280192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p:cNvSpPr/>
          <p:nvPr/>
        </p:nvSpPr>
        <p:spPr>
          <a:xfrm>
            <a:off x="994785" y="5411795"/>
            <a:ext cx="7154425" cy="448559"/>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189"/>
            <a:r>
              <a:rPr lang="nl-BE" dirty="0">
                <a:solidFill>
                  <a:srgbClr val="1F497D">
                    <a:lumMod val="75000"/>
                  </a:srgbClr>
                </a:solidFill>
              </a:rPr>
              <a:t>KERNWAARDEN</a:t>
            </a:r>
          </a:p>
        </p:txBody>
      </p:sp>
      <p:sp>
        <p:nvSpPr>
          <p:cNvPr id="26" name="Rechthoek 25"/>
          <p:cNvSpPr/>
          <p:nvPr/>
        </p:nvSpPr>
        <p:spPr>
          <a:xfrm>
            <a:off x="994787" y="1835753"/>
            <a:ext cx="7154425" cy="3284623"/>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189"/>
            <a:endParaRPr lang="nl-BE">
              <a:solidFill>
                <a:prstClr val="white"/>
              </a:solidFill>
            </a:endParaRPr>
          </a:p>
        </p:txBody>
      </p:sp>
      <p:graphicFrame>
        <p:nvGraphicFramePr>
          <p:cNvPr id="36" name="Diagram 35"/>
          <p:cNvGraphicFramePr/>
          <p:nvPr>
            <p:extLst>
              <p:ext uri="{D42A27DB-BD31-4B8C-83A1-F6EECF244321}">
                <p14:modId xmlns:p14="http://schemas.microsoft.com/office/powerpoint/2010/main" val="429695089"/>
              </p:ext>
            </p:extLst>
          </p:nvPr>
        </p:nvGraphicFramePr>
        <p:xfrm>
          <a:off x="796063" y="2033388"/>
          <a:ext cx="7551871" cy="2594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kstvak 12"/>
          <p:cNvSpPr txBox="1"/>
          <p:nvPr/>
        </p:nvSpPr>
        <p:spPr>
          <a:xfrm>
            <a:off x="3537961" y="4635573"/>
            <a:ext cx="2908756" cy="430887"/>
          </a:xfrm>
          <a:prstGeom prst="rect">
            <a:avLst/>
          </a:prstGeom>
          <a:noFill/>
        </p:spPr>
        <p:txBody>
          <a:bodyPr wrap="square" rtlCol="0">
            <a:spAutoFit/>
          </a:bodyPr>
          <a:lstStyle/>
          <a:p>
            <a:pPr defTabSz="457189"/>
            <a:r>
              <a:rPr lang="nl-BE" sz="2200" b="1" dirty="0">
                <a:solidFill>
                  <a:srgbClr val="1F497D">
                    <a:lumMod val="75000"/>
                  </a:srgbClr>
                </a:solidFill>
              </a:rPr>
              <a:t>DE ZORGRELATIE</a:t>
            </a:r>
          </a:p>
        </p:txBody>
      </p:sp>
      <p:sp>
        <p:nvSpPr>
          <p:cNvPr id="2" name="Tekstvak 1">
            <a:extLst>
              <a:ext uri="{FF2B5EF4-FFF2-40B4-BE49-F238E27FC236}">
                <a16:creationId xmlns:a16="http://schemas.microsoft.com/office/drawing/2014/main" id="{D3397306-8510-4BBE-A62D-23554FB19834}"/>
              </a:ext>
            </a:extLst>
          </p:cNvPr>
          <p:cNvSpPr txBox="1"/>
          <p:nvPr/>
        </p:nvSpPr>
        <p:spPr>
          <a:xfrm>
            <a:off x="1740874" y="772216"/>
            <a:ext cx="5662246" cy="630942"/>
          </a:xfrm>
          <a:prstGeom prst="rect">
            <a:avLst/>
          </a:prstGeom>
          <a:noFill/>
        </p:spPr>
        <p:txBody>
          <a:bodyPr wrap="square" rtlCol="0">
            <a:spAutoFit/>
          </a:bodyPr>
          <a:lstStyle/>
          <a:p>
            <a:r>
              <a:rPr lang="nl-NL" sz="3500" b="1" dirty="0"/>
              <a:t>Persoonsgerichte benadering</a:t>
            </a:r>
            <a:endParaRPr lang="nl-BE" sz="3500" b="1" dirty="0"/>
          </a:p>
        </p:txBody>
      </p:sp>
    </p:spTree>
    <p:extLst>
      <p:ext uri="{BB962C8B-B14F-4D97-AF65-F5344CB8AC3E}">
        <p14:creationId xmlns:p14="http://schemas.microsoft.com/office/powerpoint/2010/main" val="22878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36" grpId="0">
        <p:bldAsOne/>
      </p:bldGraphic>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p:cNvGrpSpPr/>
          <p:nvPr/>
        </p:nvGrpSpPr>
        <p:grpSpPr>
          <a:xfrm>
            <a:off x="280367" y="403855"/>
            <a:ext cx="1994903" cy="1196941"/>
            <a:chOff x="584089" y="609"/>
            <a:chExt cx="1994903" cy="1196941"/>
          </a:xfrm>
        </p:grpSpPr>
        <p:sp>
          <p:nvSpPr>
            <p:cNvPr id="9" name="Rechthoek 8"/>
            <p:cNvSpPr/>
            <p:nvPr/>
          </p:nvSpPr>
          <p:spPr>
            <a:xfrm>
              <a:off x="584089" y="609"/>
              <a:ext cx="1994903" cy="1196941"/>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Rechthoek 9"/>
            <p:cNvSpPr/>
            <p:nvPr/>
          </p:nvSpPr>
          <p:spPr>
            <a:xfrm>
              <a:off x="584089" y="609"/>
              <a:ext cx="1994903" cy="119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1" tIns="80011" rIns="80011" bIns="80011" numCol="1" spcCol="1270" anchor="ctr" anchorCtr="0">
              <a:noAutofit/>
            </a:bodyPr>
            <a:lstStyle/>
            <a:p>
              <a:pPr algn="ctr" defTabSz="933427">
                <a:lnSpc>
                  <a:spcPct val="90000"/>
                </a:lnSpc>
                <a:spcBef>
                  <a:spcPct val="0"/>
                </a:spcBef>
                <a:spcAft>
                  <a:spcPct val="35000"/>
                </a:spcAft>
              </a:pPr>
              <a:r>
                <a:rPr lang="nl-BE" sz="2100" dirty="0"/>
                <a:t>Een genuanceerde beeldvorming</a:t>
              </a:r>
            </a:p>
          </p:txBody>
        </p:sp>
      </p:gr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530" y="2307322"/>
            <a:ext cx="4697457" cy="3332292"/>
          </a:xfrm>
          <a:prstGeom prst="rect">
            <a:avLst/>
          </a:prstGeom>
        </p:spPr>
      </p:pic>
      <p:sp>
        <p:nvSpPr>
          <p:cNvPr id="6" name="Tekstvak 5"/>
          <p:cNvSpPr txBox="1"/>
          <p:nvPr/>
        </p:nvSpPr>
        <p:spPr>
          <a:xfrm>
            <a:off x="4114803" y="5416875"/>
            <a:ext cx="4407877" cy="707886"/>
          </a:xfrm>
          <a:prstGeom prst="rect">
            <a:avLst/>
          </a:prstGeom>
          <a:noFill/>
        </p:spPr>
        <p:txBody>
          <a:bodyPr wrap="square" rtlCol="0">
            <a:spAutoFit/>
          </a:bodyPr>
          <a:lstStyle/>
          <a:p>
            <a:r>
              <a:rPr lang="nl-BE" sz="2500" dirty="0"/>
              <a:t>Een </a:t>
            </a:r>
            <a:r>
              <a:rPr lang="nl-BE" sz="4000" dirty="0"/>
              <a:t>persoon</a:t>
            </a:r>
            <a:r>
              <a:rPr lang="nl-BE" sz="2500" dirty="0"/>
              <a:t> met dementie</a:t>
            </a:r>
          </a:p>
        </p:txBody>
      </p:sp>
      <p:sp>
        <p:nvSpPr>
          <p:cNvPr id="11" name="Tekstvak 10">
            <a:extLst>
              <a:ext uri="{FF2B5EF4-FFF2-40B4-BE49-F238E27FC236}">
                <a16:creationId xmlns:a16="http://schemas.microsoft.com/office/drawing/2014/main" id="{8D22A454-EB27-4DB1-936B-2520DA1AAE73}"/>
              </a:ext>
            </a:extLst>
          </p:cNvPr>
          <p:cNvSpPr txBox="1"/>
          <p:nvPr/>
        </p:nvSpPr>
        <p:spPr>
          <a:xfrm>
            <a:off x="2672860" y="403855"/>
            <a:ext cx="4536831" cy="707886"/>
          </a:xfrm>
          <a:prstGeom prst="rect">
            <a:avLst/>
          </a:prstGeom>
          <a:noFill/>
        </p:spPr>
        <p:txBody>
          <a:bodyPr wrap="square">
            <a:spAutoFit/>
          </a:bodyPr>
          <a:lstStyle/>
          <a:p>
            <a:r>
              <a:rPr lang="nl-BE" sz="2000" dirty="0"/>
              <a:t>Hoe kijken</a:t>
            </a:r>
            <a:r>
              <a:rPr lang="nl-BE" sz="2000" baseline="0" dirty="0"/>
              <a:t> we als samenleving en als zorgverlener naar iemand met dementie?</a:t>
            </a:r>
            <a:endParaRPr lang="nl-BE" sz="2000" dirty="0"/>
          </a:p>
        </p:txBody>
      </p:sp>
      <p:sp>
        <p:nvSpPr>
          <p:cNvPr id="12" name="Tekstvak 11">
            <a:extLst>
              <a:ext uri="{FF2B5EF4-FFF2-40B4-BE49-F238E27FC236}">
                <a16:creationId xmlns:a16="http://schemas.microsoft.com/office/drawing/2014/main" id="{2EDFF8D9-254F-47B9-A9F1-F7CE00C675DA}"/>
              </a:ext>
            </a:extLst>
          </p:cNvPr>
          <p:cNvSpPr txBox="1"/>
          <p:nvPr/>
        </p:nvSpPr>
        <p:spPr>
          <a:xfrm>
            <a:off x="4607169" y="2685985"/>
            <a:ext cx="3516923" cy="1015663"/>
          </a:xfrm>
          <a:prstGeom prst="rect">
            <a:avLst/>
          </a:prstGeom>
          <a:noFill/>
        </p:spPr>
        <p:txBody>
          <a:bodyPr wrap="square">
            <a:spAutoFit/>
          </a:bodyPr>
          <a:lstStyle/>
          <a:p>
            <a:r>
              <a:rPr lang="nl-NL" sz="2000" dirty="0"/>
              <a:t>W</a:t>
            </a:r>
            <a:r>
              <a:rPr lang="nl-BE" sz="2000" dirty="0"/>
              <a:t>elke woorden en beelden gebruik je als je het hebt over dementie? </a:t>
            </a:r>
          </a:p>
        </p:txBody>
      </p:sp>
      <p:sp>
        <p:nvSpPr>
          <p:cNvPr id="3" name="Ovaal 2">
            <a:extLst>
              <a:ext uri="{FF2B5EF4-FFF2-40B4-BE49-F238E27FC236}">
                <a16:creationId xmlns:a16="http://schemas.microsoft.com/office/drawing/2014/main" id="{E5724CD4-2ECF-40FF-9EC8-BA9F0BD79DB2}"/>
              </a:ext>
            </a:extLst>
          </p:cNvPr>
          <p:cNvSpPr/>
          <p:nvPr/>
        </p:nvSpPr>
        <p:spPr>
          <a:xfrm rot="21100226">
            <a:off x="3141047" y="1318817"/>
            <a:ext cx="1430218" cy="5998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Clichés</a:t>
            </a:r>
            <a:endParaRPr lang="nl-BE" dirty="0"/>
          </a:p>
        </p:txBody>
      </p:sp>
      <p:sp>
        <p:nvSpPr>
          <p:cNvPr id="13" name="Ovaal 12">
            <a:extLst>
              <a:ext uri="{FF2B5EF4-FFF2-40B4-BE49-F238E27FC236}">
                <a16:creationId xmlns:a16="http://schemas.microsoft.com/office/drawing/2014/main" id="{74E9F2AF-2951-4232-B293-0551AC990E1A}"/>
              </a:ext>
            </a:extLst>
          </p:cNvPr>
          <p:cNvSpPr/>
          <p:nvPr/>
        </p:nvSpPr>
        <p:spPr>
          <a:xfrm rot="249565">
            <a:off x="4811826" y="1297135"/>
            <a:ext cx="2193208" cy="5998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Vooroordelen</a:t>
            </a:r>
            <a:endParaRPr lang="nl-BE" dirty="0"/>
          </a:p>
        </p:txBody>
      </p:sp>
      <p:sp>
        <p:nvSpPr>
          <p:cNvPr id="14" name="Ovaal 13">
            <a:extLst>
              <a:ext uri="{FF2B5EF4-FFF2-40B4-BE49-F238E27FC236}">
                <a16:creationId xmlns:a16="http://schemas.microsoft.com/office/drawing/2014/main" id="{ACEA9F98-FC8F-4450-8C73-1D78714231D4}"/>
              </a:ext>
            </a:extLst>
          </p:cNvPr>
          <p:cNvSpPr/>
          <p:nvPr/>
        </p:nvSpPr>
        <p:spPr>
          <a:xfrm rot="21100226">
            <a:off x="7245594" y="1297135"/>
            <a:ext cx="1430218" cy="5998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Taboes</a:t>
            </a:r>
            <a:endParaRPr lang="nl-BE" dirty="0"/>
          </a:p>
        </p:txBody>
      </p:sp>
    </p:spTree>
    <p:extLst>
      <p:ext uri="{BB962C8B-B14F-4D97-AF65-F5344CB8AC3E}">
        <p14:creationId xmlns:p14="http://schemas.microsoft.com/office/powerpoint/2010/main" val="87566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p:cNvGrpSpPr/>
          <p:nvPr/>
        </p:nvGrpSpPr>
        <p:grpSpPr>
          <a:xfrm>
            <a:off x="280367" y="403855"/>
            <a:ext cx="1994903" cy="1196941"/>
            <a:chOff x="584089" y="609"/>
            <a:chExt cx="1994903" cy="1196941"/>
          </a:xfrm>
        </p:grpSpPr>
        <p:sp>
          <p:nvSpPr>
            <p:cNvPr id="9" name="Rechthoek 8"/>
            <p:cNvSpPr/>
            <p:nvPr/>
          </p:nvSpPr>
          <p:spPr>
            <a:xfrm>
              <a:off x="584089" y="609"/>
              <a:ext cx="1994903" cy="1196941"/>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Rechthoek 9"/>
            <p:cNvSpPr/>
            <p:nvPr/>
          </p:nvSpPr>
          <p:spPr>
            <a:xfrm>
              <a:off x="584089" y="609"/>
              <a:ext cx="1994903" cy="119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1" tIns="80011" rIns="80011" bIns="80011" numCol="1" spcCol="1270" anchor="ctr" anchorCtr="0">
              <a:noAutofit/>
            </a:bodyPr>
            <a:lstStyle/>
            <a:p>
              <a:pPr algn="ctr" defTabSz="933427">
                <a:lnSpc>
                  <a:spcPct val="90000"/>
                </a:lnSpc>
                <a:spcBef>
                  <a:spcPct val="0"/>
                </a:spcBef>
                <a:spcAft>
                  <a:spcPct val="35000"/>
                </a:spcAft>
              </a:pPr>
              <a:r>
                <a:rPr lang="nl-BE" sz="2100" dirty="0"/>
                <a:t>Normalisatie</a:t>
              </a:r>
            </a:p>
          </p:txBody>
        </p:sp>
      </p:gr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62" y="-262103"/>
            <a:ext cx="3442188" cy="2294792"/>
          </a:xfrm>
          <a:prstGeom prst="rect">
            <a:avLst/>
          </a:prstGeom>
        </p:spPr>
      </p:pic>
      <p:sp>
        <p:nvSpPr>
          <p:cNvPr id="3" name="Tekstvak 2"/>
          <p:cNvSpPr txBox="1"/>
          <p:nvPr/>
        </p:nvSpPr>
        <p:spPr>
          <a:xfrm>
            <a:off x="0" y="1939660"/>
            <a:ext cx="5580185" cy="1015663"/>
          </a:xfrm>
          <a:prstGeom prst="rect">
            <a:avLst/>
          </a:prstGeom>
          <a:noFill/>
        </p:spPr>
        <p:txBody>
          <a:bodyPr wrap="square" rtlCol="0">
            <a:spAutoFit/>
          </a:bodyPr>
          <a:lstStyle/>
          <a:p>
            <a:pPr algn="ctr"/>
            <a:r>
              <a:rPr lang="nl-BE" sz="3000" i="1" dirty="0"/>
              <a:t>“Zo normaal waar mogelijk, bijzonder waar nodig”</a:t>
            </a:r>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6861" y="2143384"/>
            <a:ext cx="3442189" cy="2294792"/>
          </a:xfrm>
          <a:prstGeom prst="rect">
            <a:avLst/>
          </a:prstGeom>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1558" y="4548871"/>
            <a:ext cx="3442188" cy="2294792"/>
          </a:xfrm>
          <a:prstGeom prst="rect">
            <a:avLst/>
          </a:prstGeom>
        </p:spPr>
      </p:pic>
      <p:sp>
        <p:nvSpPr>
          <p:cNvPr id="14" name="Tijdelijke aanduiding voor tekst 3">
            <a:extLst>
              <a:ext uri="{FF2B5EF4-FFF2-40B4-BE49-F238E27FC236}">
                <a16:creationId xmlns:a16="http://schemas.microsoft.com/office/drawing/2014/main" id="{A5F62958-FA06-4CB3-8B8A-BF11FDDFD670}"/>
              </a:ext>
            </a:extLst>
          </p:cNvPr>
          <p:cNvSpPr txBox="1">
            <a:spLocks/>
          </p:cNvSpPr>
          <p:nvPr/>
        </p:nvSpPr>
        <p:spPr>
          <a:xfrm>
            <a:off x="1277818" y="3290780"/>
            <a:ext cx="3820730" cy="229479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457189"/>
            <a:r>
              <a:rPr lang="nl-BE" dirty="0"/>
              <a:t>Een interessante dagbesteding </a:t>
            </a:r>
          </a:p>
          <a:p>
            <a:pPr marL="457189" indent="-457189"/>
            <a:r>
              <a:rPr lang="nl-BE" dirty="0"/>
              <a:t>Een huiselijke inrichting </a:t>
            </a:r>
          </a:p>
          <a:p>
            <a:pPr marL="457189" indent="-457189"/>
            <a:r>
              <a:rPr lang="nl-BE" dirty="0"/>
              <a:t>Geen of zo weinig mogelijk beroepskledij</a:t>
            </a:r>
          </a:p>
          <a:p>
            <a:pPr marL="457189" indent="-457189"/>
            <a:r>
              <a:rPr lang="nl-BE" dirty="0"/>
              <a:t>Blijven deel uitmaken van de samenleving</a:t>
            </a:r>
          </a:p>
          <a:p>
            <a:pPr marL="457189" indent="-457189"/>
            <a:r>
              <a:rPr lang="nl-BE" dirty="0"/>
              <a:t>… </a:t>
            </a:r>
          </a:p>
        </p:txBody>
      </p:sp>
    </p:spTree>
    <p:extLst>
      <p:ext uri="{BB962C8B-B14F-4D97-AF65-F5344CB8AC3E}">
        <p14:creationId xmlns:p14="http://schemas.microsoft.com/office/powerpoint/2010/main" val="140053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280367" y="403855"/>
            <a:ext cx="1994903" cy="1196941"/>
            <a:chOff x="584089" y="609"/>
            <a:chExt cx="1994903" cy="1196941"/>
          </a:xfrm>
        </p:grpSpPr>
        <p:sp>
          <p:nvSpPr>
            <p:cNvPr id="6" name="Rechthoek 5"/>
            <p:cNvSpPr/>
            <p:nvPr/>
          </p:nvSpPr>
          <p:spPr>
            <a:xfrm>
              <a:off x="584089" y="609"/>
              <a:ext cx="1994903" cy="1196941"/>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Rechthoek 6"/>
            <p:cNvSpPr/>
            <p:nvPr/>
          </p:nvSpPr>
          <p:spPr>
            <a:xfrm>
              <a:off x="584089" y="609"/>
              <a:ext cx="1994903" cy="119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1" tIns="80011" rIns="80011" bIns="80011" numCol="1" spcCol="1270" anchor="ctr" anchorCtr="0">
              <a:noAutofit/>
            </a:bodyPr>
            <a:lstStyle/>
            <a:p>
              <a:pPr algn="ctr" defTabSz="933427">
                <a:lnSpc>
                  <a:spcPct val="90000"/>
                </a:lnSpc>
                <a:spcBef>
                  <a:spcPct val="0"/>
                </a:spcBef>
                <a:spcAft>
                  <a:spcPct val="35000"/>
                </a:spcAft>
              </a:pPr>
              <a:r>
                <a:rPr lang="nl-BE" sz="2100" dirty="0"/>
                <a:t>Autonomie in geborgenheid</a:t>
              </a:r>
            </a:p>
          </p:txBody>
        </p:sp>
      </p:grpSp>
      <p:sp>
        <p:nvSpPr>
          <p:cNvPr id="8" name="Gelijkbenige driehoek 7"/>
          <p:cNvSpPr/>
          <p:nvPr/>
        </p:nvSpPr>
        <p:spPr>
          <a:xfrm>
            <a:off x="4032740" y="5377351"/>
            <a:ext cx="1137139" cy="1172308"/>
          </a:xfrm>
          <a:prstGeom prst="triangl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BE"/>
          </a:p>
        </p:txBody>
      </p:sp>
      <p:sp>
        <p:nvSpPr>
          <p:cNvPr id="9" name="Rechthoek 8"/>
          <p:cNvSpPr/>
          <p:nvPr/>
        </p:nvSpPr>
        <p:spPr>
          <a:xfrm rot="21252233">
            <a:off x="697522" y="4714210"/>
            <a:ext cx="7807571" cy="46892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nl-BE"/>
          </a:p>
        </p:txBody>
      </p:sp>
      <p:sp>
        <p:nvSpPr>
          <p:cNvPr id="10" name="Ovaal 9"/>
          <p:cNvSpPr/>
          <p:nvPr/>
        </p:nvSpPr>
        <p:spPr>
          <a:xfrm>
            <a:off x="84203" y="3447997"/>
            <a:ext cx="2072845" cy="1558088"/>
          </a:xfrm>
          <a:prstGeom prst="ellipse">
            <a:avLst/>
          </a:prstGeom>
          <a:solidFill>
            <a:srgbClr val="CC99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nl-BE" b="1" dirty="0"/>
              <a:t>AUTONOMIE</a:t>
            </a:r>
          </a:p>
        </p:txBody>
      </p:sp>
      <p:sp>
        <p:nvSpPr>
          <p:cNvPr id="11" name="Ovaal 10"/>
          <p:cNvSpPr/>
          <p:nvPr/>
        </p:nvSpPr>
        <p:spPr>
          <a:xfrm>
            <a:off x="6119447" y="3130064"/>
            <a:ext cx="2458056" cy="1191107"/>
          </a:xfrm>
          <a:prstGeom prst="ellipse">
            <a:avLst/>
          </a:prstGeom>
          <a:solidFill>
            <a:srgbClr val="CC99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nl-BE" b="1" dirty="0"/>
              <a:t>GEBORGENHEID</a:t>
            </a:r>
          </a:p>
        </p:txBody>
      </p:sp>
      <p:sp>
        <p:nvSpPr>
          <p:cNvPr id="12" name="Tekstvak 11"/>
          <p:cNvSpPr txBox="1"/>
          <p:nvPr/>
        </p:nvSpPr>
        <p:spPr>
          <a:xfrm>
            <a:off x="280365" y="1929959"/>
            <a:ext cx="2943923" cy="369332"/>
          </a:xfrm>
          <a:prstGeom prst="rect">
            <a:avLst/>
          </a:prstGeom>
          <a:noFill/>
        </p:spPr>
        <p:txBody>
          <a:bodyPr wrap="square" rtlCol="0">
            <a:spAutoFit/>
          </a:bodyPr>
          <a:lstStyle/>
          <a:p>
            <a:r>
              <a:rPr lang="nl-BE" dirty="0"/>
              <a:t>Zelf kiezen</a:t>
            </a:r>
          </a:p>
        </p:txBody>
      </p:sp>
      <p:sp>
        <p:nvSpPr>
          <p:cNvPr id="13" name="Tekstvak 12"/>
          <p:cNvSpPr txBox="1"/>
          <p:nvPr/>
        </p:nvSpPr>
        <p:spPr>
          <a:xfrm>
            <a:off x="816328" y="2399668"/>
            <a:ext cx="3216411" cy="369332"/>
          </a:xfrm>
          <a:prstGeom prst="rect">
            <a:avLst/>
          </a:prstGeom>
          <a:noFill/>
        </p:spPr>
        <p:txBody>
          <a:bodyPr wrap="square" rtlCol="0">
            <a:spAutoFit/>
          </a:bodyPr>
          <a:lstStyle/>
          <a:p>
            <a:r>
              <a:rPr lang="nl-BE" i="1" dirty="0" err="1"/>
              <a:t>Nothing</a:t>
            </a:r>
            <a:r>
              <a:rPr lang="nl-BE" i="1" dirty="0"/>
              <a:t> </a:t>
            </a:r>
            <a:r>
              <a:rPr lang="nl-BE" i="1" dirty="0" err="1"/>
              <a:t>about</a:t>
            </a:r>
            <a:r>
              <a:rPr lang="nl-BE" i="1" dirty="0"/>
              <a:t> </a:t>
            </a:r>
            <a:r>
              <a:rPr lang="nl-BE" i="1" dirty="0" err="1"/>
              <a:t>us</a:t>
            </a:r>
            <a:r>
              <a:rPr lang="nl-BE" i="1" dirty="0"/>
              <a:t>, without </a:t>
            </a:r>
            <a:r>
              <a:rPr lang="nl-BE" i="1" dirty="0" err="1"/>
              <a:t>us</a:t>
            </a:r>
            <a:endParaRPr lang="nl-BE" i="1" dirty="0"/>
          </a:p>
        </p:txBody>
      </p:sp>
      <p:sp>
        <p:nvSpPr>
          <p:cNvPr id="14" name="Tekstvak 13"/>
          <p:cNvSpPr txBox="1"/>
          <p:nvPr/>
        </p:nvSpPr>
        <p:spPr>
          <a:xfrm>
            <a:off x="1538010" y="2940897"/>
            <a:ext cx="3033990" cy="369332"/>
          </a:xfrm>
          <a:prstGeom prst="rect">
            <a:avLst/>
          </a:prstGeom>
          <a:noFill/>
        </p:spPr>
        <p:txBody>
          <a:bodyPr wrap="square" rtlCol="0">
            <a:spAutoFit/>
          </a:bodyPr>
          <a:lstStyle/>
          <a:p>
            <a:r>
              <a:rPr lang="nl-BE" dirty="0"/>
              <a:t>Vroegtijdige zorgplanning</a:t>
            </a:r>
          </a:p>
        </p:txBody>
      </p:sp>
      <p:sp>
        <p:nvSpPr>
          <p:cNvPr id="15" name="Tekstvak 14"/>
          <p:cNvSpPr txBox="1"/>
          <p:nvPr/>
        </p:nvSpPr>
        <p:spPr>
          <a:xfrm>
            <a:off x="2157048" y="3455850"/>
            <a:ext cx="2883875" cy="369332"/>
          </a:xfrm>
          <a:prstGeom prst="rect">
            <a:avLst/>
          </a:prstGeom>
          <a:noFill/>
        </p:spPr>
        <p:txBody>
          <a:bodyPr wrap="square" rtlCol="0">
            <a:spAutoFit/>
          </a:bodyPr>
          <a:lstStyle/>
          <a:p>
            <a:r>
              <a:rPr lang="nl-BE" dirty="0"/>
              <a:t>Wat vind jij écht belangrijk?</a:t>
            </a:r>
          </a:p>
        </p:txBody>
      </p:sp>
      <p:sp>
        <p:nvSpPr>
          <p:cNvPr id="16" name="Tekstvak 15"/>
          <p:cNvSpPr txBox="1"/>
          <p:nvPr/>
        </p:nvSpPr>
        <p:spPr>
          <a:xfrm>
            <a:off x="7348475" y="746343"/>
            <a:ext cx="1574106" cy="369332"/>
          </a:xfrm>
          <a:prstGeom prst="rect">
            <a:avLst/>
          </a:prstGeom>
          <a:noFill/>
        </p:spPr>
        <p:txBody>
          <a:bodyPr wrap="square" rtlCol="0">
            <a:spAutoFit/>
          </a:bodyPr>
          <a:lstStyle/>
          <a:p>
            <a:r>
              <a:rPr lang="nl-BE" dirty="0"/>
              <a:t>Veiligheid </a:t>
            </a:r>
          </a:p>
        </p:txBody>
      </p:sp>
      <p:sp>
        <p:nvSpPr>
          <p:cNvPr id="17" name="Tekstvak 16"/>
          <p:cNvSpPr txBox="1"/>
          <p:nvPr/>
        </p:nvSpPr>
        <p:spPr>
          <a:xfrm>
            <a:off x="6221810" y="1228730"/>
            <a:ext cx="2453268" cy="369332"/>
          </a:xfrm>
          <a:prstGeom prst="rect">
            <a:avLst/>
          </a:prstGeom>
          <a:noFill/>
        </p:spPr>
        <p:txBody>
          <a:bodyPr wrap="square" rtlCol="0">
            <a:spAutoFit/>
          </a:bodyPr>
          <a:lstStyle/>
          <a:p>
            <a:r>
              <a:rPr lang="nl-BE" dirty="0"/>
              <a:t>Risico’s minimaliseren</a:t>
            </a:r>
          </a:p>
        </p:txBody>
      </p:sp>
      <p:sp>
        <p:nvSpPr>
          <p:cNvPr id="18" name="Tekstvak 17"/>
          <p:cNvSpPr txBox="1"/>
          <p:nvPr/>
        </p:nvSpPr>
        <p:spPr>
          <a:xfrm>
            <a:off x="6412523" y="1687354"/>
            <a:ext cx="2731477" cy="369332"/>
          </a:xfrm>
          <a:prstGeom prst="rect">
            <a:avLst/>
          </a:prstGeom>
          <a:noFill/>
        </p:spPr>
        <p:txBody>
          <a:bodyPr wrap="square" rtlCol="0">
            <a:spAutoFit/>
          </a:bodyPr>
          <a:lstStyle/>
          <a:p>
            <a:r>
              <a:rPr lang="nl-BE" dirty="0"/>
              <a:t>Een gedeelde beslissing</a:t>
            </a:r>
          </a:p>
        </p:txBody>
      </p:sp>
      <p:sp>
        <p:nvSpPr>
          <p:cNvPr id="19" name="Tekstvak 18">
            <a:extLst>
              <a:ext uri="{FF2B5EF4-FFF2-40B4-BE49-F238E27FC236}">
                <a16:creationId xmlns:a16="http://schemas.microsoft.com/office/drawing/2014/main" id="{0C06A6AD-32E5-473E-8C1B-BDC54BA28251}"/>
              </a:ext>
            </a:extLst>
          </p:cNvPr>
          <p:cNvSpPr txBox="1"/>
          <p:nvPr/>
        </p:nvSpPr>
        <p:spPr>
          <a:xfrm>
            <a:off x="2850710" y="4034534"/>
            <a:ext cx="2364059" cy="369332"/>
          </a:xfrm>
          <a:prstGeom prst="rect">
            <a:avLst/>
          </a:prstGeom>
          <a:noFill/>
        </p:spPr>
        <p:txBody>
          <a:bodyPr wrap="square" rtlCol="0">
            <a:spAutoFit/>
          </a:bodyPr>
          <a:lstStyle/>
          <a:p>
            <a:r>
              <a:rPr lang="nl-BE" dirty="0"/>
              <a:t>Niet betuttelen</a:t>
            </a:r>
          </a:p>
        </p:txBody>
      </p:sp>
      <p:sp>
        <p:nvSpPr>
          <p:cNvPr id="20" name="Tekstvak 19">
            <a:extLst>
              <a:ext uri="{FF2B5EF4-FFF2-40B4-BE49-F238E27FC236}">
                <a16:creationId xmlns:a16="http://schemas.microsoft.com/office/drawing/2014/main" id="{3FDA0274-AB7C-47E7-A0F4-2209DD33A548}"/>
              </a:ext>
            </a:extLst>
          </p:cNvPr>
          <p:cNvSpPr txBox="1"/>
          <p:nvPr/>
        </p:nvSpPr>
        <p:spPr>
          <a:xfrm>
            <a:off x="5474677" y="2193505"/>
            <a:ext cx="3447903" cy="369332"/>
          </a:xfrm>
          <a:prstGeom prst="rect">
            <a:avLst/>
          </a:prstGeom>
          <a:noFill/>
        </p:spPr>
        <p:txBody>
          <a:bodyPr wrap="square" rtlCol="0">
            <a:spAutoFit/>
          </a:bodyPr>
          <a:lstStyle/>
          <a:p>
            <a:r>
              <a:rPr lang="nl-BE" dirty="0"/>
              <a:t>Een plaatsvervangende beslissing</a:t>
            </a:r>
          </a:p>
        </p:txBody>
      </p:sp>
      <p:sp>
        <p:nvSpPr>
          <p:cNvPr id="21" name="Tekstvak 20">
            <a:extLst>
              <a:ext uri="{FF2B5EF4-FFF2-40B4-BE49-F238E27FC236}">
                <a16:creationId xmlns:a16="http://schemas.microsoft.com/office/drawing/2014/main" id="{D8FC5F5A-E26F-414E-B6AB-C8D2F9064B3A}"/>
              </a:ext>
            </a:extLst>
          </p:cNvPr>
          <p:cNvSpPr txBox="1"/>
          <p:nvPr/>
        </p:nvSpPr>
        <p:spPr>
          <a:xfrm>
            <a:off x="6119446" y="2637437"/>
            <a:ext cx="2208225" cy="369332"/>
          </a:xfrm>
          <a:prstGeom prst="rect">
            <a:avLst/>
          </a:prstGeom>
          <a:noFill/>
        </p:spPr>
        <p:txBody>
          <a:bodyPr wrap="square" rtlCol="0">
            <a:spAutoFit/>
          </a:bodyPr>
          <a:lstStyle/>
          <a:p>
            <a:r>
              <a:rPr lang="nl-BE" dirty="0"/>
              <a:t>Emotionele steun</a:t>
            </a:r>
          </a:p>
        </p:txBody>
      </p:sp>
      <p:sp>
        <p:nvSpPr>
          <p:cNvPr id="22" name="Tekstvak 21">
            <a:extLst>
              <a:ext uri="{FF2B5EF4-FFF2-40B4-BE49-F238E27FC236}">
                <a16:creationId xmlns:a16="http://schemas.microsoft.com/office/drawing/2014/main" id="{5B5AD5D6-DB4D-4AB3-A415-D665829411BD}"/>
              </a:ext>
            </a:extLst>
          </p:cNvPr>
          <p:cNvSpPr txBox="1"/>
          <p:nvPr/>
        </p:nvSpPr>
        <p:spPr>
          <a:xfrm>
            <a:off x="6221810" y="340546"/>
            <a:ext cx="1768578" cy="369332"/>
          </a:xfrm>
          <a:prstGeom prst="rect">
            <a:avLst/>
          </a:prstGeom>
          <a:noFill/>
        </p:spPr>
        <p:txBody>
          <a:bodyPr wrap="square" rtlCol="0">
            <a:spAutoFit/>
          </a:bodyPr>
          <a:lstStyle/>
          <a:p>
            <a:r>
              <a:rPr lang="nl-BE" dirty="0"/>
              <a:t>Een hulpmiddel</a:t>
            </a:r>
          </a:p>
        </p:txBody>
      </p:sp>
    </p:spTree>
    <p:extLst>
      <p:ext uri="{BB962C8B-B14F-4D97-AF65-F5344CB8AC3E}">
        <p14:creationId xmlns:p14="http://schemas.microsoft.com/office/powerpoint/2010/main" val="75052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99292" y="78061"/>
            <a:ext cx="4325816" cy="988741"/>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BE"/>
          </a:p>
        </p:txBody>
      </p:sp>
      <p:sp>
        <p:nvSpPr>
          <p:cNvPr id="4" name="Rechthoek 3"/>
          <p:cNvSpPr/>
          <p:nvPr/>
        </p:nvSpPr>
        <p:spPr>
          <a:xfrm>
            <a:off x="304803" y="5869261"/>
            <a:ext cx="1641231" cy="988741"/>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BE"/>
          </a:p>
        </p:txBody>
      </p:sp>
      <p:grpSp>
        <p:nvGrpSpPr>
          <p:cNvPr id="7" name="Groep 6"/>
          <p:cNvGrpSpPr/>
          <p:nvPr/>
        </p:nvGrpSpPr>
        <p:grpSpPr>
          <a:xfrm>
            <a:off x="289935" y="403855"/>
            <a:ext cx="1994903" cy="1196941"/>
            <a:chOff x="584089" y="1397041"/>
            <a:chExt cx="1994903" cy="1196941"/>
          </a:xfrm>
        </p:grpSpPr>
        <p:sp>
          <p:nvSpPr>
            <p:cNvPr id="8" name="Rechthoek 7"/>
            <p:cNvSpPr/>
            <p:nvPr/>
          </p:nvSpPr>
          <p:spPr>
            <a:xfrm>
              <a:off x="584089" y="1397041"/>
              <a:ext cx="1994903" cy="1196941"/>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9" name="Rechthoek 8"/>
            <p:cNvSpPr/>
            <p:nvPr/>
          </p:nvSpPr>
          <p:spPr>
            <a:xfrm>
              <a:off x="584089" y="1397041"/>
              <a:ext cx="1994903" cy="119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1" tIns="80011" rIns="80011" bIns="80011" numCol="1" spcCol="1270" anchor="ctr" anchorCtr="0">
              <a:noAutofit/>
            </a:bodyPr>
            <a:lstStyle/>
            <a:p>
              <a:pPr algn="ctr" defTabSz="933427">
                <a:lnSpc>
                  <a:spcPct val="90000"/>
                </a:lnSpc>
                <a:spcBef>
                  <a:spcPct val="0"/>
                </a:spcBef>
                <a:spcAft>
                  <a:spcPct val="35000"/>
                </a:spcAft>
              </a:pPr>
              <a:r>
                <a:rPr lang="nl-BE" sz="2100" dirty="0"/>
                <a:t>Afgestemde zorg voor de persoon met dementie</a:t>
              </a:r>
            </a:p>
          </p:txBody>
        </p:sp>
      </p:grpSp>
      <p:pic>
        <p:nvPicPr>
          <p:cNvPr id="6" name="Afbeelding 5" descr="Afbeelding met persoon, binnen, person&#10;&#10;Automatisch gegenereerde beschrijving">
            <a:extLst>
              <a:ext uri="{FF2B5EF4-FFF2-40B4-BE49-F238E27FC236}">
                <a16:creationId xmlns:a16="http://schemas.microsoft.com/office/drawing/2014/main" id="{318C1A5B-94C6-4D14-9FD0-962924DD4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123" y="3869009"/>
            <a:ext cx="4286250" cy="2857500"/>
          </a:xfrm>
          <a:prstGeom prst="rect">
            <a:avLst/>
          </a:prstGeom>
        </p:spPr>
      </p:pic>
      <p:pic>
        <p:nvPicPr>
          <p:cNvPr id="12" name="Afbeelding 11" descr="Afbeelding met binnen, persoon, muur, venster&#10;&#10;Automatisch gegenereerde beschrijving">
            <a:extLst>
              <a:ext uri="{FF2B5EF4-FFF2-40B4-BE49-F238E27FC236}">
                <a16:creationId xmlns:a16="http://schemas.microsoft.com/office/drawing/2014/main" id="{83D5DBB2-9DC5-4826-A66D-C99194A9D7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4" y="3893328"/>
            <a:ext cx="4249772" cy="2833181"/>
          </a:xfrm>
          <a:prstGeom prst="rect">
            <a:avLst/>
          </a:prstGeom>
        </p:spPr>
      </p:pic>
      <p:sp>
        <p:nvSpPr>
          <p:cNvPr id="14" name="Tekstvak 13">
            <a:extLst>
              <a:ext uri="{FF2B5EF4-FFF2-40B4-BE49-F238E27FC236}">
                <a16:creationId xmlns:a16="http://schemas.microsoft.com/office/drawing/2014/main" id="{8B08A259-3D25-4C6C-B781-619A10CE54E6}"/>
              </a:ext>
            </a:extLst>
          </p:cNvPr>
          <p:cNvSpPr txBox="1"/>
          <p:nvPr/>
        </p:nvSpPr>
        <p:spPr>
          <a:xfrm>
            <a:off x="3150207" y="403855"/>
            <a:ext cx="4572000" cy="2308324"/>
          </a:xfrm>
          <a:prstGeom prst="rect">
            <a:avLst/>
          </a:prstGeom>
          <a:noFill/>
        </p:spPr>
        <p:txBody>
          <a:bodyPr wrap="square">
            <a:spAutoFit/>
          </a:bodyPr>
          <a:lstStyle/>
          <a:p>
            <a:r>
              <a:rPr lang="nl-BE" dirty="0"/>
              <a:t>Ieder van ons heeft…</a:t>
            </a:r>
          </a:p>
          <a:p>
            <a:pPr marL="620713" indent="-285750">
              <a:buFont typeface="Arial" panose="020B0604020202020204" pitchFamily="34" charset="0"/>
              <a:buChar char="•"/>
            </a:pPr>
            <a:r>
              <a:rPr lang="nl-BE" dirty="0"/>
              <a:t>een andere persoonlijkheid</a:t>
            </a:r>
          </a:p>
          <a:p>
            <a:pPr marL="620713" indent="-285750">
              <a:buFont typeface="Arial" panose="020B0604020202020204" pitchFamily="34" charset="0"/>
              <a:buChar char="•"/>
            </a:pPr>
            <a:r>
              <a:rPr lang="nl-BE" dirty="0"/>
              <a:t>andere wensen </a:t>
            </a:r>
          </a:p>
          <a:p>
            <a:pPr marL="620713" indent="-285750">
              <a:buFont typeface="Arial" panose="020B0604020202020204" pitchFamily="34" charset="0"/>
              <a:buChar char="•"/>
            </a:pPr>
            <a:r>
              <a:rPr lang="nl-BE" dirty="0"/>
              <a:t>andere waarden</a:t>
            </a:r>
          </a:p>
          <a:p>
            <a:pPr marL="620713" indent="-285750">
              <a:buFont typeface="Arial" panose="020B0604020202020204" pitchFamily="34" charset="0"/>
              <a:buChar char="•"/>
            </a:pPr>
            <a:r>
              <a:rPr lang="nl-BE" dirty="0"/>
              <a:t>andere toekomstverwachtingen</a:t>
            </a:r>
          </a:p>
          <a:p>
            <a:pPr marL="620713" indent="-285750">
              <a:buFont typeface="Arial" panose="020B0604020202020204" pitchFamily="34" charset="0"/>
              <a:buChar char="•"/>
            </a:pPr>
            <a:r>
              <a:rPr lang="nl-BE" dirty="0"/>
              <a:t>andere humor</a:t>
            </a:r>
          </a:p>
          <a:p>
            <a:pPr marL="620713" indent="-285750">
              <a:buFont typeface="Arial" panose="020B0604020202020204" pitchFamily="34" charset="0"/>
              <a:buChar char="•"/>
            </a:pPr>
            <a:r>
              <a:rPr lang="nl-BE" dirty="0"/>
              <a:t>andere hobby’s</a:t>
            </a:r>
          </a:p>
          <a:p>
            <a:pPr marL="620713" indent="-285750">
              <a:buFont typeface="Arial" panose="020B0604020202020204" pitchFamily="34" charset="0"/>
              <a:buChar char="•"/>
            </a:pPr>
            <a:r>
              <a:rPr lang="nl-BE" dirty="0"/>
              <a:t>… </a:t>
            </a:r>
          </a:p>
        </p:txBody>
      </p:sp>
      <p:sp>
        <p:nvSpPr>
          <p:cNvPr id="15" name="Tekstvak 14">
            <a:extLst>
              <a:ext uri="{FF2B5EF4-FFF2-40B4-BE49-F238E27FC236}">
                <a16:creationId xmlns:a16="http://schemas.microsoft.com/office/drawing/2014/main" id="{14BDD4BE-56BF-4890-9525-7F0AE956DF7A}"/>
              </a:ext>
            </a:extLst>
          </p:cNvPr>
          <p:cNvSpPr txBox="1"/>
          <p:nvPr/>
        </p:nvSpPr>
        <p:spPr>
          <a:xfrm>
            <a:off x="3150207" y="2848962"/>
            <a:ext cx="5290408" cy="923330"/>
          </a:xfrm>
          <a:prstGeom prst="rect">
            <a:avLst/>
          </a:prstGeom>
          <a:noFill/>
        </p:spPr>
        <p:txBody>
          <a:bodyPr wrap="square">
            <a:spAutoFit/>
          </a:bodyPr>
          <a:lstStyle/>
          <a:p>
            <a:r>
              <a:rPr lang="nl-BE" dirty="0"/>
              <a:t>Ieder van ons verandert</a:t>
            </a:r>
          </a:p>
          <a:p>
            <a:endParaRPr lang="nl-BE" dirty="0"/>
          </a:p>
          <a:p>
            <a:r>
              <a:rPr lang="nl-BE" b="1" dirty="0"/>
              <a:t>Kijk naar het verleden, het heden én de toekomst</a:t>
            </a:r>
          </a:p>
        </p:txBody>
      </p:sp>
    </p:spTree>
    <p:extLst>
      <p:ext uri="{BB962C8B-B14F-4D97-AF65-F5344CB8AC3E}">
        <p14:creationId xmlns:p14="http://schemas.microsoft.com/office/powerpoint/2010/main" val="254905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a:blip r:embed="rId3"/>
          <a:stretch>
            <a:fillRect/>
          </a:stretch>
        </p:blipFill>
        <p:spPr>
          <a:xfrm>
            <a:off x="1500552" y="1053750"/>
            <a:ext cx="7010400" cy="4867275"/>
          </a:xfrm>
          <a:prstGeom prst="rect">
            <a:avLst/>
          </a:prstGeom>
        </p:spPr>
      </p:pic>
      <p:grpSp>
        <p:nvGrpSpPr>
          <p:cNvPr id="3" name="Groep 2"/>
          <p:cNvGrpSpPr/>
          <p:nvPr/>
        </p:nvGrpSpPr>
        <p:grpSpPr>
          <a:xfrm>
            <a:off x="503101" y="455280"/>
            <a:ext cx="1994903" cy="1196941"/>
            <a:chOff x="2778483" y="1397041"/>
            <a:chExt cx="1994903" cy="1196941"/>
          </a:xfrm>
        </p:grpSpPr>
        <p:sp>
          <p:nvSpPr>
            <p:cNvPr id="4" name="Rechthoek 3"/>
            <p:cNvSpPr/>
            <p:nvPr/>
          </p:nvSpPr>
          <p:spPr>
            <a:xfrm>
              <a:off x="2778483" y="1397041"/>
              <a:ext cx="1994903" cy="1196941"/>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 name="Rechthoek 4"/>
            <p:cNvSpPr/>
            <p:nvPr/>
          </p:nvSpPr>
          <p:spPr>
            <a:xfrm>
              <a:off x="2778483" y="1397041"/>
              <a:ext cx="1994903" cy="119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nl-BE" sz="2100" kern="1200" dirty="0"/>
                <a:t>Mantelzorgers en naasten</a:t>
              </a:r>
            </a:p>
          </p:txBody>
        </p:sp>
      </p:grpSp>
      <p:sp>
        <p:nvSpPr>
          <p:cNvPr id="6" name="Tekstvak 5"/>
          <p:cNvSpPr txBox="1"/>
          <p:nvPr/>
        </p:nvSpPr>
        <p:spPr>
          <a:xfrm>
            <a:off x="4084638" y="2588805"/>
            <a:ext cx="1994903" cy="400110"/>
          </a:xfrm>
          <a:prstGeom prst="rect">
            <a:avLst/>
          </a:prstGeom>
          <a:noFill/>
        </p:spPr>
        <p:txBody>
          <a:bodyPr wrap="square" rtlCol="0">
            <a:spAutoFit/>
          </a:bodyPr>
          <a:lstStyle/>
          <a:p>
            <a:r>
              <a:rPr lang="nl-BE" sz="2000" b="1" dirty="0"/>
              <a:t>het SOFA-model</a:t>
            </a:r>
          </a:p>
        </p:txBody>
      </p:sp>
      <p:sp>
        <p:nvSpPr>
          <p:cNvPr id="7" name="Tekstvak 6"/>
          <p:cNvSpPr txBox="1"/>
          <p:nvPr/>
        </p:nvSpPr>
        <p:spPr>
          <a:xfrm>
            <a:off x="1215483" y="5798634"/>
            <a:ext cx="1973766" cy="369332"/>
          </a:xfrm>
          <a:prstGeom prst="rect">
            <a:avLst/>
          </a:prstGeom>
          <a:noFill/>
        </p:spPr>
        <p:txBody>
          <a:bodyPr wrap="square" rtlCol="0">
            <a:spAutoFit/>
          </a:bodyPr>
          <a:lstStyle/>
          <a:p>
            <a:r>
              <a:rPr lang="nl-BE" dirty="0"/>
              <a:t>medezorgverlener</a:t>
            </a:r>
          </a:p>
        </p:txBody>
      </p:sp>
      <p:sp>
        <p:nvSpPr>
          <p:cNvPr id="8" name="Tekstvak 7"/>
          <p:cNvSpPr txBox="1"/>
          <p:nvPr/>
        </p:nvSpPr>
        <p:spPr>
          <a:xfrm>
            <a:off x="3675039" y="5348868"/>
            <a:ext cx="1330713" cy="369332"/>
          </a:xfrm>
          <a:prstGeom prst="rect">
            <a:avLst/>
          </a:prstGeom>
          <a:noFill/>
        </p:spPr>
        <p:txBody>
          <a:bodyPr wrap="square" rtlCol="0">
            <a:spAutoFit/>
          </a:bodyPr>
          <a:lstStyle/>
          <a:p>
            <a:r>
              <a:rPr lang="nl-BE" dirty="0"/>
              <a:t>medecliënt</a:t>
            </a:r>
          </a:p>
        </p:txBody>
      </p:sp>
      <p:sp>
        <p:nvSpPr>
          <p:cNvPr id="9" name="Tekstvak 8"/>
          <p:cNvSpPr txBox="1"/>
          <p:nvPr/>
        </p:nvSpPr>
        <p:spPr>
          <a:xfrm>
            <a:off x="5496465" y="5373546"/>
            <a:ext cx="1013476" cy="369332"/>
          </a:xfrm>
          <a:prstGeom prst="rect">
            <a:avLst/>
          </a:prstGeom>
          <a:noFill/>
        </p:spPr>
        <p:txBody>
          <a:bodyPr wrap="square" rtlCol="0">
            <a:spAutoFit/>
          </a:bodyPr>
          <a:lstStyle/>
          <a:p>
            <a:r>
              <a:rPr lang="nl-BE" dirty="0"/>
              <a:t>naaste</a:t>
            </a:r>
          </a:p>
        </p:txBody>
      </p:sp>
      <p:sp>
        <p:nvSpPr>
          <p:cNvPr id="10" name="Tekstvak 9"/>
          <p:cNvSpPr txBox="1"/>
          <p:nvPr/>
        </p:nvSpPr>
        <p:spPr>
          <a:xfrm>
            <a:off x="7180239" y="5718200"/>
            <a:ext cx="1306984" cy="369332"/>
          </a:xfrm>
          <a:prstGeom prst="rect">
            <a:avLst/>
          </a:prstGeom>
          <a:noFill/>
        </p:spPr>
        <p:txBody>
          <a:bodyPr wrap="square" rtlCol="0">
            <a:spAutoFit/>
          </a:bodyPr>
          <a:lstStyle/>
          <a:p>
            <a:r>
              <a:rPr lang="nl-BE" dirty="0"/>
              <a:t>expert</a:t>
            </a:r>
          </a:p>
        </p:txBody>
      </p:sp>
      <p:sp>
        <p:nvSpPr>
          <p:cNvPr id="11" name="Tekstvak 10">
            <a:extLst>
              <a:ext uri="{FF2B5EF4-FFF2-40B4-BE49-F238E27FC236}">
                <a16:creationId xmlns:a16="http://schemas.microsoft.com/office/drawing/2014/main" id="{E53C49FA-D8CE-46F7-BAC0-7BC7E8136C75}"/>
              </a:ext>
            </a:extLst>
          </p:cNvPr>
          <p:cNvSpPr txBox="1"/>
          <p:nvPr/>
        </p:nvSpPr>
        <p:spPr>
          <a:xfrm>
            <a:off x="2677586" y="315544"/>
            <a:ext cx="5528567" cy="477054"/>
          </a:xfrm>
          <a:prstGeom prst="rect">
            <a:avLst/>
          </a:prstGeom>
          <a:noFill/>
        </p:spPr>
        <p:txBody>
          <a:bodyPr wrap="square" rtlCol="0">
            <a:spAutoFit/>
          </a:bodyPr>
          <a:lstStyle/>
          <a:p>
            <a:r>
              <a:rPr lang="nl-BE" sz="2500" b="1" dirty="0"/>
              <a:t>Onze bondgenoten in de zorg!</a:t>
            </a:r>
          </a:p>
        </p:txBody>
      </p:sp>
    </p:spTree>
    <p:extLst>
      <p:ext uri="{BB962C8B-B14F-4D97-AF65-F5344CB8AC3E}">
        <p14:creationId xmlns:p14="http://schemas.microsoft.com/office/powerpoint/2010/main" val="3798114858"/>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2150</Words>
  <Application>Microsoft Office PowerPoint</Application>
  <PresentationFormat>Diavoorstelling (4:3)</PresentationFormat>
  <Paragraphs>149</Paragraphs>
  <Slides>11</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Helvetica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Meer informatie? </vt:lpstr>
    </vt:vector>
  </TitlesOfParts>
  <Company>Howest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Dely Herlinde</dc:creator>
  <cp:lastModifiedBy>Herlinde Dely</cp:lastModifiedBy>
  <cp:revision>95</cp:revision>
  <cp:lastPrinted>2019-02-06T15:45:03Z</cp:lastPrinted>
  <dcterms:created xsi:type="dcterms:W3CDTF">2019-01-30T12:38:19Z</dcterms:created>
  <dcterms:modified xsi:type="dcterms:W3CDTF">2021-03-10T14:35:43Z</dcterms:modified>
</cp:coreProperties>
</file>